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8"/>
  </p:notesMasterIdLst>
  <p:sldIdLst>
    <p:sldId id="260" r:id="rId5"/>
    <p:sldId id="261" r:id="rId6"/>
    <p:sldId id="262" r:id="rId7"/>
  </p:sldIdLst>
  <p:sldSz cx="9907588" cy="6858000"/>
  <p:notesSz cx="6858000" cy="9144000"/>
  <p:defaultTextStyle>
    <a:defPPr>
      <a:defRPr lang="en-GB"/>
    </a:defPPr>
    <a:lvl1pPr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4D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904" y="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9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43475" cy="34194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5130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6875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altLang="sv-SE" smtClean="0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227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97B2C47D-2074-4728-A890-AF54206F1882}" type="slidenum">
              <a:rPr lang="en-US" altLang="sv-SE"/>
              <a:pPr/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2685867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AB486C4-68B5-4F3B-B657-7F23898C2BE9}" type="slidenum">
              <a:rPr lang="en-US" altLang="sv-SE"/>
              <a:pPr/>
              <a:t>1</a:t>
            </a:fld>
            <a:endParaRPr lang="en-US" altLang="sv-SE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536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9144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marL="1371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marL="18288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spcBef>
                <a:spcPct val="0"/>
              </a:spcBef>
              <a:buFont typeface="Arial" panose="020B0604020202020204" pitchFamily="34" charset="0"/>
              <a:buNone/>
            </a:pPr>
            <a:fld id="{09E26E12-2EAF-4270-9C19-8A41B0063F7A}" type="slidenum">
              <a:rPr lang="en-US" altLang="sv-SE" sz="1200">
                <a:ea typeface="MS Gothic" panose="020B0609070205080204" pitchFamily="49" charset="-128"/>
              </a:rPr>
              <a:pPr algn="r">
                <a:spcBef>
                  <a:spcPct val="0"/>
                </a:spcBef>
                <a:buFont typeface="Arial" panose="020B0604020202020204" pitchFamily="34" charset="0"/>
                <a:buNone/>
              </a:pPr>
              <a:t>1</a:t>
            </a:fld>
            <a:endParaRPr lang="en-US" altLang="sv-SE" sz="1200"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819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AB486C4-68B5-4F3B-B657-7F23898C2BE9}" type="slidenum">
              <a:rPr lang="en-US" altLang="sv-SE"/>
              <a:pPr/>
              <a:t>2</a:t>
            </a:fld>
            <a:endParaRPr lang="en-US" altLang="sv-SE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536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9144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marL="1371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marL="18288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spcBef>
                <a:spcPct val="0"/>
              </a:spcBef>
              <a:buFont typeface="Arial" panose="020B0604020202020204" pitchFamily="34" charset="0"/>
              <a:buNone/>
            </a:pPr>
            <a:fld id="{09E26E12-2EAF-4270-9C19-8A41B0063F7A}" type="slidenum">
              <a:rPr lang="en-US" altLang="sv-SE" sz="1200">
                <a:ea typeface="MS Gothic" panose="020B0609070205080204" pitchFamily="49" charset="-128"/>
              </a:rPr>
              <a:pPr algn="r">
                <a:spcBef>
                  <a:spcPct val="0"/>
                </a:spcBef>
                <a:buFont typeface="Arial" panose="020B0604020202020204" pitchFamily="34" charset="0"/>
                <a:buNone/>
              </a:pPr>
              <a:t>2</a:t>
            </a:fld>
            <a:endParaRPr lang="en-US" altLang="sv-SE" sz="1200"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4795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A6FA4AB-6E2C-465B-985C-1EC1082985CA}" type="slidenum">
              <a:rPr lang="en-US" altLang="sv-SE"/>
              <a:pPr/>
              <a:t>3</a:t>
            </a:fld>
            <a:endParaRPr lang="en-US" altLang="sv-SE"/>
          </a:p>
        </p:txBody>
      </p:sp>
      <p:sp>
        <p:nvSpPr>
          <p:cNvPr id="10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696299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6168435-B738-4013-8D71-71AA9A804B75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7953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F5934DD-DE5D-42AD-9289-D8BFD51001F3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8960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64375" y="990600"/>
            <a:ext cx="2146300" cy="532447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89675" cy="532447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9BE0F9A-6FD5-4D82-BE6E-54809484C48A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565939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2E5A75E-87A1-4708-BC6E-A35C97C45193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829337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8405515-5411-4BF9-93F5-DAAB151E3F9A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057323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DD207DF-A3B0-4D3B-A688-5B331BA578E5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689266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17988" cy="44100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2688" y="1905000"/>
            <a:ext cx="4217987" cy="44100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0D31559-D82F-46DC-9BA9-6922DD9BA39B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196329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83FBE43-1F03-4C78-A744-5E16B5B832A1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9" name="Platshållare för datum 8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199512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B47F5A2-1148-4CE8-912F-F4C4A3DDA2DF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5433825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5D7F267-27D4-476C-B786-A5DD6F597C6C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4977579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4459736-694C-44CE-B085-514BA01897B0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331402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C7036DF-BF3F-4097-8AD4-C2F667905ABC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6921131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AB758EF-3316-4DC7-A67A-59561BB5450D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566001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5FC0049-314A-4BA3-B2F6-1EA2EB09024F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59550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64375" y="990600"/>
            <a:ext cx="2146300" cy="532447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89675" cy="532447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D91A9ED-BE18-4EB1-8D26-541DBBEDBC13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649009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83801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97338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63882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17988" cy="44100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2688" y="1905000"/>
            <a:ext cx="4217987" cy="44100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76233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9281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7422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244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452A8E1-BE25-4054-9342-45A5C0422534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1814771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1854360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2100857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94711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64375" y="990600"/>
            <a:ext cx="2146300" cy="532447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89675" cy="532447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1517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30677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11453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812958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17988" cy="44100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2688" y="1905000"/>
            <a:ext cx="4217987" cy="44100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31537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07951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6954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17988" cy="44100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2688" y="1905000"/>
            <a:ext cx="4217987" cy="44100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B078565-BD22-40C0-A896-8CFD6B648556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6086139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524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662477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8550951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4557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64375" y="990600"/>
            <a:ext cx="2146300" cy="532447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89675" cy="532447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245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971FFFC-B99B-44B5-B22B-0FB2CC74FA15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9" name="Platshållare för datum 8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364295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C2BF8F7-8F20-4938-9EBE-7908305DA337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78792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8B0BD04-8494-4C51-AEC7-1F2244AB81D7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67507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E7CD107-CCD6-4BF6-81D4-D33CE7349C76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08003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D5DE2DB-82BE-4F65-8CA5-BAA65113F7FF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36762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685800" y="914400"/>
            <a:ext cx="8534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025" y="82550"/>
            <a:ext cx="21431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788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88375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368675" y="6581775"/>
            <a:ext cx="312737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897688" y="6581775"/>
            <a:ext cx="2301875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31E80D2F-AFB4-4B88-9861-EFFA47631E58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622300" y="6583363"/>
            <a:ext cx="23018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r>
              <a:rPr lang="sv-SE" altLang="sv-SE"/>
              <a:t>2009-09-25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4303713" y="6742113"/>
            <a:ext cx="1293812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en-US" altLang="sv-SE" sz="600" b="1">
                <a:solidFill>
                  <a:srgbClr val="384330"/>
                </a:solidFill>
              </a:rPr>
              <a:t>Effective Sourcing </a:t>
            </a:r>
            <a:r>
              <a:rPr lang="en-US" altLang="sv-SE" sz="600" b="1">
                <a:solidFill>
                  <a:srgbClr val="384330"/>
                </a:solidFill>
                <a:cs typeface="Arial" panose="020B0604020202020204" pitchFamily="34" charset="0"/>
              </a:rPr>
              <a:t>•</a:t>
            </a:r>
            <a:r>
              <a:rPr lang="en-US" altLang="sv-SE" sz="600" b="1">
                <a:solidFill>
                  <a:srgbClr val="384330"/>
                </a:solidFill>
              </a:rPr>
              <a:t> www.effso.com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8" t="15553"/>
          <a:stretch>
            <a:fillRect/>
          </a:stretch>
        </p:blipFill>
        <p:spPr bwMode="auto">
          <a:xfrm>
            <a:off x="0" y="0"/>
            <a:ext cx="9906000" cy="686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13548" t="15553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685800" y="914400"/>
            <a:ext cx="8534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025" y="82550"/>
            <a:ext cx="21431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788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88375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3368675" y="6581775"/>
            <a:ext cx="31273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spcBef>
                <a:spcPct val="0"/>
              </a:spcBef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897688" y="6581775"/>
            <a:ext cx="23018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spcBef>
                <a:spcPct val="0"/>
              </a:spcBef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01C25898-CF96-4015-9BC7-163FB27E2217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/>
          </p:nvPr>
        </p:nvSpPr>
        <p:spPr bwMode="auto">
          <a:xfrm>
            <a:off x="622300" y="6583363"/>
            <a:ext cx="2301875" cy="18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spcBef>
                <a:spcPct val="0"/>
              </a:spcBef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r>
              <a:rPr lang="sv-SE" altLang="sv-SE"/>
              <a:t>2009-09-25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303713" y="6742113"/>
            <a:ext cx="13017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en-US" altLang="sv-SE" sz="600" b="1">
                <a:solidFill>
                  <a:srgbClr val="384330"/>
                </a:solidFill>
              </a:rPr>
              <a:t>Effective Sourcing </a:t>
            </a:r>
            <a:r>
              <a:rPr lang="en-US" altLang="sv-SE" sz="600" b="1">
                <a:solidFill>
                  <a:srgbClr val="384330"/>
                </a:solidFill>
                <a:cs typeface="Arial" panose="020B0604020202020204" pitchFamily="34" charset="0"/>
              </a:rPr>
              <a:t>•</a:t>
            </a:r>
            <a:r>
              <a:rPr lang="en-US" altLang="sv-SE" sz="600" b="1">
                <a:solidFill>
                  <a:srgbClr val="384330"/>
                </a:solidFill>
              </a:rPr>
              <a:t> www.effso.com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8" y="908050"/>
            <a:ext cx="5510212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3243263" y="6348413"/>
            <a:ext cx="3414712" cy="142875"/>
            <a:chOff x="2043" y="3999"/>
            <a:chExt cx="2151" cy="90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3" y="3999"/>
              <a:ext cx="594" cy="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3" y="3999"/>
              <a:ext cx="576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8" y="3999"/>
              <a:ext cx="576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788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88375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8" t="15553"/>
          <a:stretch>
            <a:fillRect/>
          </a:stretch>
        </p:blipFill>
        <p:spPr bwMode="auto">
          <a:xfrm>
            <a:off x="0" y="0"/>
            <a:ext cx="9906000" cy="686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13548" t="15553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138" y="6308725"/>
            <a:ext cx="54197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8" y="908050"/>
            <a:ext cx="5510212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788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88375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Rak pil 29"/>
          <p:cNvCxnSpPr/>
          <p:nvPr/>
        </p:nvCxnSpPr>
        <p:spPr bwMode="auto">
          <a:xfrm flipV="1">
            <a:off x="6086678" y="2327751"/>
            <a:ext cx="1129772" cy="640068"/>
          </a:xfrm>
          <a:prstGeom prst="straightConnector1">
            <a:avLst/>
          </a:prstGeom>
          <a:solidFill>
            <a:srgbClr val="00B8FF"/>
          </a:solidFill>
          <a:ln w="666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Rak pil 28"/>
          <p:cNvCxnSpPr/>
          <p:nvPr/>
        </p:nvCxnSpPr>
        <p:spPr bwMode="auto">
          <a:xfrm flipV="1">
            <a:off x="4284922" y="3368677"/>
            <a:ext cx="1129772" cy="640068"/>
          </a:xfrm>
          <a:prstGeom prst="straightConnector1">
            <a:avLst/>
          </a:prstGeom>
          <a:solidFill>
            <a:srgbClr val="00B8FF"/>
          </a:solidFill>
          <a:ln w="666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Rak pil 5"/>
          <p:cNvCxnSpPr/>
          <p:nvPr/>
        </p:nvCxnSpPr>
        <p:spPr bwMode="auto">
          <a:xfrm flipV="1">
            <a:off x="2483166" y="4409603"/>
            <a:ext cx="1129772" cy="640068"/>
          </a:xfrm>
          <a:prstGeom prst="straightConnector1">
            <a:avLst/>
          </a:prstGeom>
          <a:solidFill>
            <a:srgbClr val="00B8FF"/>
          </a:solidFill>
          <a:ln w="666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31825" y="18864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9144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marL="1371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marL="18288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v-SE" altLang="sv-SE" sz="1800" b="1" dirty="0" smtClean="0">
                <a:ea typeface="MS Gothic" panose="020B0609070205080204" pitchFamily="49" charset="-128"/>
              </a:rPr>
              <a:t>Genom att förändra kommunikationsmönstret kan </a:t>
            </a:r>
          </a:p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v-SE" altLang="sv-SE" sz="1800" b="1" dirty="0" smtClean="0">
                <a:ea typeface="MS Gothic" panose="020B0609070205080204" pitchFamily="49" charset="-128"/>
              </a:rPr>
              <a:t>gruppdynamiken utvecklas</a:t>
            </a:r>
            <a:endParaRPr lang="sv-SE" altLang="sv-SE" sz="1800" b="1" dirty="0">
              <a:ea typeface="MS Gothic" panose="020B0609070205080204" pitchFamily="49" charset="-128"/>
            </a:endParaRP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 rot="16200000">
            <a:off x="547470" y="3261313"/>
            <a:ext cx="1799703" cy="388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sv-SE" sz="1400" dirty="0" smtClean="0">
                <a:solidFill>
                  <a:schemeClr val="tx1"/>
                </a:solidFill>
              </a:rPr>
              <a:t>Gruppens nytta</a:t>
            </a:r>
            <a:endParaRPr lang="sv-SE" altLang="sv-SE" sz="1400" dirty="0">
              <a:solidFill>
                <a:schemeClr val="tx1"/>
              </a:solidFill>
            </a:endParaRPr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1593777" y="5628998"/>
            <a:ext cx="717644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 flipV="1">
            <a:off x="1593777" y="1484784"/>
            <a:ext cx="0" cy="414421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" name="textruta 1"/>
          <p:cNvSpPr txBox="1"/>
          <p:nvPr/>
        </p:nvSpPr>
        <p:spPr>
          <a:xfrm>
            <a:off x="3372813" y="5720292"/>
            <a:ext cx="3320380" cy="3934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>
                <a:solidFill>
                  <a:schemeClr val="tx1"/>
                </a:solidFill>
              </a:rPr>
              <a:t>Gruppen dynamiska utveckling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4" name="Rektangel med rundade hörn 3"/>
          <p:cNvSpPr/>
          <p:nvPr/>
        </p:nvSpPr>
        <p:spPr bwMode="auto">
          <a:xfrm>
            <a:off x="1785442" y="4853307"/>
            <a:ext cx="1368152" cy="648072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Monolog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sv-SE" sz="1400" dirty="0" smtClean="0">
                <a:solidFill>
                  <a:schemeClr val="tx1"/>
                </a:solidFill>
              </a:rPr>
              <a:t>(information)</a:t>
            </a:r>
            <a:endParaRPr kumimoji="0" 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" name="Rektangel med rundade hörn 22"/>
          <p:cNvSpPr/>
          <p:nvPr/>
        </p:nvSpPr>
        <p:spPr bwMode="auto">
          <a:xfrm>
            <a:off x="3585642" y="3802474"/>
            <a:ext cx="1368152" cy="648072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Kallprat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sv-SE" sz="1400" dirty="0" smtClean="0">
                <a:solidFill>
                  <a:schemeClr val="tx1"/>
                </a:solidFill>
              </a:rPr>
              <a:t>(atmosfär)</a:t>
            </a:r>
            <a:endParaRPr kumimoji="0" 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" name="Rektangel med rundade hörn 23"/>
          <p:cNvSpPr/>
          <p:nvPr/>
        </p:nvSpPr>
        <p:spPr bwMode="auto">
          <a:xfrm>
            <a:off x="5385842" y="2751641"/>
            <a:ext cx="1368152" cy="648072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Dialog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sv-SE" sz="1400" dirty="0" smtClean="0">
                <a:solidFill>
                  <a:schemeClr val="tx1"/>
                </a:solidFill>
              </a:rPr>
              <a:t>(diskussion)</a:t>
            </a:r>
            <a:endParaRPr kumimoji="0" 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5" name="Rektangel med rundade hörn 24"/>
          <p:cNvSpPr/>
          <p:nvPr/>
        </p:nvSpPr>
        <p:spPr bwMode="auto">
          <a:xfrm>
            <a:off x="7186042" y="1700808"/>
            <a:ext cx="1368152" cy="648072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sv-SE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Metalog</a:t>
            </a:r>
            <a:endParaRPr kumimoji="0" 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sv-SE" sz="1400" dirty="0" smtClean="0">
                <a:solidFill>
                  <a:schemeClr val="tx1"/>
                </a:solidFill>
              </a:rPr>
              <a:t>(förtroende)</a:t>
            </a:r>
            <a:endParaRPr kumimoji="0" 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31825" y="18864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9144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marL="1371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marL="18288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v-SE" altLang="sv-SE" sz="1800" b="1" dirty="0" smtClean="0">
                <a:ea typeface="MS Gothic" panose="020B0609070205080204" pitchFamily="49" charset="-128"/>
              </a:rPr>
              <a:t>En beslutsmetod som förekommer i workshop är </a:t>
            </a:r>
          </a:p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v-SE" altLang="sv-SE" sz="1800" b="1" dirty="0" smtClean="0">
                <a:ea typeface="MS Gothic" panose="020B0609070205080204" pitchFamily="49" charset="-128"/>
              </a:rPr>
              <a:t>prioritering – den kan gestalta sig i en prioriteringsmatris</a:t>
            </a: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2135165" y="1704975"/>
            <a:ext cx="5448300" cy="3514725"/>
          </a:xfrm>
          <a:prstGeom prst="rect">
            <a:avLst/>
          </a:prstGeom>
          <a:solidFill>
            <a:srgbClr val="C0C0C0">
              <a:alpha val="39999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3672162" y="5559357"/>
            <a:ext cx="2507716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sv-SE" altLang="sv-SE" sz="1400" b="1" dirty="0" smtClean="0"/>
              <a:t>Svårighetsgrad i införandet</a:t>
            </a:r>
            <a:endParaRPr lang="sv-SE" altLang="sv-SE" sz="1400" b="1" dirty="0"/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 rot="16200000">
            <a:off x="808592" y="3304714"/>
            <a:ext cx="1711024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sv-SE" altLang="sv-SE" sz="1400" b="1" dirty="0" smtClean="0"/>
              <a:t>Förbättringseffekt</a:t>
            </a:r>
            <a:endParaRPr lang="sv-SE" altLang="sv-SE" sz="1400" b="1" dirty="0"/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 rot="16200000">
            <a:off x="1707588" y="2407630"/>
            <a:ext cx="54083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 dirty="0"/>
              <a:t>Stor</a:t>
            </a: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2135165" y="1700213"/>
            <a:ext cx="5461000" cy="15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2135165" y="5213350"/>
            <a:ext cx="54610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2135165" y="1700213"/>
            <a:ext cx="1588" cy="35131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7596165" y="1700213"/>
            <a:ext cx="1588" cy="35131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2135165" y="3455988"/>
            <a:ext cx="5461000" cy="15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4919640" y="1700213"/>
            <a:ext cx="1588" cy="35131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3235235" y="5219700"/>
            <a:ext cx="50877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 dirty="0" smtClean="0"/>
              <a:t>Lätt</a:t>
            </a:r>
            <a:endParaRPr lang="sv-SE" altLang="sv-SE" sz="1400" b="1" dirty="0"/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2135165" y="3455988"/>
            <a:ext cx="2784475" cy="1757362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666699"/>
              </a:buClr>
            </a:pPr>
            <a:r>
              <a:rPr lang="sv-SE" altLang="sv-SE" b="1">
                <a:cs typeface="Arial" panose="020B0604020202020204" pitchFamily="34" charset="0"/>
              </a:rPr>
              <a:t>Möjligt</a:t>
            </a: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919640" y="1700213"/>
            <a:ext cx="2671763" cy="1755775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666699"/>
              </a:buClr>
            </a:pPr>
            <a:r>
              <a:rPr lang="sv-SE" altLang="sv-SE" b="1">
                <a:cs typeface="Arial" panose="020B0604020202020204" pitchFamily="34" charset="0"/>
              </a:rPr>
              <a:t>Utmana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5941753" y="5219700"/>
            <a:ext cx="63060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defPPr>
              <a:defRPr lang="en-GB"/>
            </a:defPPr>
            <a:lvl1pPr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9pPr>
          </a:lstStyle>
          <a:p>
            <a:r>
              <a:rPr lang="sv-SE" altLang="sv-SE" dirty="0"/>
              <a:t>Svårt</a:t>
            </a:r>
          </a:p>
        </p:txBody>
      </p:sp>
      <p:sp>
        <p:nvSpPr>
          <p:cNvPr id="33" name="Rectangle 16"/>
          <p:cNvSpPr>
            <a:spLocks noChangeArrowheads="1"/>
          </p:cNvSpPr>
          <p:nvPr/>
        </p:nvSpPr>
        <p:spPr bwMode="auto">
          <a:xfrm>
            <a:off x="4919640" y="3459163"/>
            <a:ext cx="2674938" cy="1754187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666699"/>
              </a:buClr>
            </a:pPr>
            <a:r>
              <a:rPr lang="sv-SE" altLang="sv-SE" b="1">
                <a:cs typeface="Arial" panose="020B0604020202020204" pitchFamily="34" charset="0"/>
              </a:rPr>
              <a:t>Avstå</a:t>
            </a: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2135165" y="1700213"/>
            <a:ext cx="2784475" cy="1755775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666699"/>
              </a:buClr>
            </a:pPr>
            <a:r>
              <a:rPr lang="sv-SE" altLang="sv-SE" b="1">
                <a:cs typeface="Arial" panose="020B0604020202020204" pitchFamily="34" charset="0"/>
              </a:rPr>
              <a:t>Genomför</a:t>
            </a:r>
          </a:p>
        </p:txBody>
      </p:sp>
      <p:sp>
        <p:nvSpPr>
          <p:cNvPr id="35" name="Text Box 18"/>
          <p:cNvSpPr txBox="1">
            <a:spLocks noChangeArrowheads="1"/>
          </p:cNvSpPr>
          <p:nvPr/>
        </p:nvSpPr>
        <p:spPr bwMode="auto">
          <a:xfrm rot="16200000">
            <a:off x="1672338" y="4215799"/>
            <a:ext cx="608157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 dirty="0"/>
              <a:t>Liten</a:t>
            </a:r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6477899" y="1828316"/>
            <a:ext cx="1000177" cy="476894"/>
          </a:xfrm>
          <a:prstGeom prst="rect">
            <a:avLst/>
          </a:prstGeom>
          <a:solidFill>
            <a:srgbClr val="5E9847">
              <a:alpha val="50000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625"/>
              </a:spcBef>
            </a:pPr>
            <a:r>
              <a:rPr lang="sv-SE" altLang="sv-SE" sz="1000" dirty="0" smtClean="0"/>
              <a:t>Upphandla ny</a:t>
            </a:r>
          </a:p>
          <a:p>
            <a:pPr>
              <a:spcBef>
                <a:spcPts val="625"/>
              </a:spcBef>
            </a:pPr>
            <a:r>
              <a:rPr lang="sv-SE" altLang="sv-SE" sz="1000" dirty="0" smtClean="0"/>
              <a:t>IT-leverantörs</a:t>
            </a:r>
            <a:endParaRPr lang="sv-SE" altLang="sv-SE" sz="1000" dirty="0"/>
          </a:p>
        </p:txBody>
      </p:sp>
      <p:sp>
        <p:nvSpPr>
          <p:cNvPr id="39" name="Rectangle 22"/>
          <p:cNvSpPr>
            <a:spLocks noChangeArrowheads="1"/>
          </p:cNvSpPr>
          <p:nvPr/>
        </p:nvSpPr>
        <p:spPr bwMode="auto">
          <a:xfrm>
            <a:off x="2298677" y="4522390"/>
            <a:ext cx="1152525" cy="495805"/>
          </a:xfrm>
          <a:prstGeom prst="rect">
            <a:avLst/>
          </a:prstGeom>
          <a:solidFill>
            <a:srgbClr val="5E9847">
              <a:alpha val="50000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625"/>
              </a:spcBef>
            </a:pPr>
            <a:r>
              <a:rPr lang="sv-SE" altLang="sv-SE" sz="1000" dirty="0" smtClean="0"/>
              <a:t>Minska behovet</a:t>
            </a:r>
          </a:p>
          <a:p>
            <a:pPr>
              <a:spcBef>
                <a:spcPts val="625"/>
              </a:spcBef>
            </a:pPr>
            <a:r>
              <a:rPr lang="sv-SE" altLang="sv-SE" sz="1000" dirty="0"/>
              <a:t>a</a:t>
            </a:r>
            <a:r>
              <a:rPr lang="sv-SE" altLang="sv-SE" sz="1000" dirty="0" smtClean="0"/>
              <a:t>v kontorsmaterial</a:t>
            </a:r>
            <a:endParaRPr lang="sv-SE" altLang="sv-SE" sz="1000" dirty="0"/>
          </a:p>
        </p:txBody>
      </p:sp>
      <p:sp>
        <p:nvSpPr>
          <p:cNvPr id="46" name="Rectangle 22"/>
          <p:cNvSpPr>
            <a:spLocks noChangeArrowheads="1"/>
          </p:cNvSpPr>
          <p:nvPr/>
        </p:nvSpPr>
        <p:spPr bwMode="auto">
          <a:xfrm>
            <a:off x="2298676" y="1828771"/>
            <a:ext cx="1152525" cy="495805"/>
          </a:xfrm>
          <a:prstGeom prst="rect">
            <a:avLst/>
          </a:prstGeom>
          <a:solidFill>
            <a:srgbClr val="5E9847">
              <a:alpha val="50000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625"/>
              </a:spcBef>
            </a:pPr>
            <a:r>
              <a:rPr lang="sv-SE" altLang="sv-SE" sz="1000" dirty="0" smtClean="0"/>
              <a:t>Ökade kvalitets-</a:t>
            </a:r>
          </a:p>
          <a:p>
            <a:pPr>
              <a:spcBef>
                <a:spcPts val="625"/>
              </a:spcBef>
            </a:pPr>
            <a:r>
              <a:rPr lang="sv-SE" altLang="sv-SE" sz="1000" dirty="0" smtClean="0"/>
              <a:t>kontroller</a:t>
            </a:r>
            <a:endParaRPr lang="sv-SE" altLang="sv-SE" sz="1000" dirty="0"/>
          </a:p>
        </p:txBody>
      </p:sp>
      <p:sp>
        <p:nvSpPr>
          <p:cNvPr id="47" name="Rectangle 22"/>
          <p:cNvSpPr>
            <a:spLocks noChangeArrowheads="1"/>
          </p:cNvSpPr>
          <p:nvPr/>
        </p:nvSpPr>
        <p:spPr bwMode="auto">
          <a:xfrm>
            <a:off x="6388078" y="4522390"/>
            <a:ext cx="1152525" cy="495805"/>
          </a:xfrm>
          <a:prstGeom prst="rect">
            <a:avLst/>
          </a:prstGeom>
          <a:solidFill>
            <a:srgbClr val="5E9847">
              <a:alpha val="50000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625"/>
              </a:spcBef>
            </a:pPr>
            <a:r>
              <a:rPr lang="sv-SE" altLang="sv-SE" sz="1000" dirty="0" smtClean="0"/>
              <a:t>Byta kontors-</a:t>
            </a:r>
          </a:p>
          <a:p>
            <a:pPr>
              <a:spcBef>
                <a:spcPts val="625"/>
              </a:spcBef>
            </a:pPr>
            <a:r>
              <a:rPr lang="sv-SE" altLang="sv-SE" sz="1000" dirty="0" smtClean="0"/>
              <a:t>fastighet</a:t>
            </a:r>
            <a:endParaRPr lang="sv-SE" altLang="sv-SE" sz="1000" dirty="0"/>
          </a:p>
        </p:txBody>
      </p:sp>
    </p:spTree>
    <p:extLst>
      <p:ext uri="{BB962C8B-B14F-4D97-AF65-F5344CB8AC3E}">
        <p14:creationId xmlns:p14="http://schemas.microsoft.com/office/powerpoint/2010/main" val="69932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5473" y="215878"/>
            <a:ext cx="8588375" cy="50165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altLang="sv-SE" dirty="0"/>
              <a:t>Fiskbensdiagram </a:t>
            </a:r>
            <a:r>
              <a:rPr lang="sv-SE" altLang="sv-SE" dirty="0" smtClean="0"/>
              <a:t>är ett förenklat sätt att strukturera</a:t>
            </a:r>
            <a:br>
              <a:rPr lang="sv-SE" altLang="sv-SE" dirty="0" smtClean="0"/>
            </a:br>
            <a:r>
              <a:rPr lang="sv-SE" altLang="sv-SE" dirty="0" smtClean="0"/>
              <a:t>orsaker och deras verkan i en hierarkisk struktur</a:t>
            </a:r>
            <a:endParaRPr lang="sv-SE" altLang="sv-SE" dirty="0"/>
          </a:p>
        </p:txBody>
      </p:sp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1189038" y="3937000"/>
            <a:ext cx="7502525" cy="1588"/>
          </a:xfrm>
          <a:prstGeom prst="line">
            <a:avLst/>
          </a:prstGeom>
          <a:noFill/>
          <a:ln w="720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439863" y="1992313"/>
            <a:ext cx="388937" cy="1898650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3643313" y="1992313"/>
            <a:ext cx="388937" cy="1898650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5727700" y="1981200"/>
            <a:ext cx="388938" cy="1898650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7810500" y="1992313"/>
            <a:ext cx="388938" cy="1898650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V="1">
            <a:off x="782638" y="3978275"/>
            <a:ext cx="555625" cy="18938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V="1">
            <a:off x="2925763" y="3979863"/>
            <a:ext cx="555625" cy="18938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5095875" y="3979863"/>
            <a:ext cx="555625" cy="18938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V="1">
            <a:off x="7429500" y="3979863"/>
            <a:ext cx="555625" cy="18938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106488" y="1649413"/>
            <a:ext cx="6000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/>
              <a:t>Miljö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078163" y="1649413"/>
            <a:ext cx="1117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/>
              <a:t>Människor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451475" y="1649413"/>
            <a:ext cx="508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/>
              <a:t>Mål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7245350" y="1649413"/>
            <a:ext cx="13652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/>
              <a:t>Management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288925" y="5876925"/>
            <a:ext cx="90328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/>
              <a:t>Mätning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2441575" y="5876925"/>
            <a:ext cx="100488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/>
              <a:t>Maskiner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610100" y="5876925"/>
            <a:ext cx="90328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/>
              <a:t>Material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7032625" y="5876925"/>
            <a:ext cx="9239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/>
              <a:t>Metoder</a:t>
            </a:r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280988" y="4448175"/>
            <a:ext cx="935037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136525" y="4941888"/>
            <a:ext cx="935038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 flipH="1">
            <a:off x="1120775" y="4694238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H="1">
            <a:off x="973138" y="5213350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 flipH="1">
            <a:off x="820738" y="5689600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2254250" y="4422775"/>
            <a:ext cx="1114425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>
            <a:off x="2100263" y="4983163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1914525" y="5545138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>
            <a:off x="4405313" y="4456113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>
            <a:off x="4252913" y="5018088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4065588" y="5580063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>
            <a:off x="6735763" y="4422775"/>
            <a:ext cx="1114425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6583363" y="4983163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6396038" y="5545138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 flipH="1">
            <a:off x="3254375" y="4686300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 flipH="1">
            <a:off x="3106738" y="5205413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 flipH="1">
            <a:off x="2954338" y="5681663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4" name="Line 36"/>
          <p:cNvSpPr>
            <a:spLocks noChangeShapeType="1"/>
          </p:cNvSpPr>
          <p:nvPr/>
        </p:nvSpPr>
        <p:spPr bwMode="auto">
          <a:xfrm flipH="1">
            <a:off x="5422900" y="4686300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H="1">
            <a:off x="5276850" y="5205413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 flipH="1">
            <a:off x="5122863" y="5681663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H="1">
            <a:off x="7753350" y="4703763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8" name="Line 40"/>
          <p:cNvSpPr>
            <a:spLocks noChangeShapeType="1"/>
          </p:cNvSpPr>
          <p:nvPr/>
        </p:nvSpPr>
        <p:spPr bwMode="auto">
          <a:xfrm flipH="1">
            <a:off x="7605713" y="5221288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9" name="Line 41"/>
          <p:cNvSpPr>
            <a:spLocks noChangeShapeType="1"/>
          </p:cNvSpPr>
          <p:nvPr/>
        </p:nvSpPr>
        <p:spPr bwMode="auto">
          <a:xfrm flipH="1">
            <a:off x="7453313" y="5697538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>
            <a:off x="592138" y="1428751"/>
            <a:ext cx="1114425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2" name="Line 44"/>
          <p:cNvSpPr>
            <a:spLocks noChangeShapeType="1"/>
          </p:cNvSpPr>
          <p:nvPr/>
        </p:nvSpPr>
        <p:spPr bwMode="auto">
          <a:xfrm>
            <a:off x="460375" y="2687638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3" name="Line 45"/>
          <p:cNvSpPr>
            <a:spLocks noChangeShapeType="1"/>
          </p:cNvSpPr>
          <p:nvPr/>
        </p:nvSpPr>
        <p:spPr bwMode="auto">
          <a:xfrm flipH="1">
            <a:off x="1622425" y="2925763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4" name="Line 46"/>
          <p:cNvSpPr>
            <a:spLocks noChangeShapeType="1"/>
          </p:cNvSpPr>
          <p:nvPr/>
        </p:nvSpPr>
        <p:spPr bwMode="auto">
          <a:xfrm>
            <a:off x="544513" y="3163888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5" name="Line 47"/>
          <p:cNvSpPr>
            <a:spLocks noChangeShapeType="1"/>
          </p:cNvSpPr>
          <p:nvPr/>
        </p:nvSpPr>
        <p:spPr bwMode="auto">
          <a:xfrm flipH="1">
            <a:off x="1708150" y="3402013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7" name="Line 49"/>
          <p:cNvSpPr>
            <a:spLocks noChangeShapeType="1"/>
          </p:cNvSpPr>
          <p:nvPr/>
        </p:nvSpPr>
        <p:spPr bwMode="auto">
          <a:xfrm flipH="1">
            <a:off x="3765550" y="2441575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8" name="Line 50"/>
          <p:cNvSpPr>
            <a:spLocks noChangeShapeType="1"/>
          </p:cNvSpPr>
          <p:nvPr/>
        </p:nvSpPr>
        <p:spPr bwMode="auto">
          <a:xfrm>
            <a:off x="2687638" y="2697163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9" name="Line 51"/>
          <p:cNvSpPr>
            <a:spLocks noChangeShapeType="1"/>
          </p:cNvSpPr>
          <p:nvPr/>
        </p:nvSpPr>
        <p:spPr bwMode="auto">
          <a:xfrm flipH="1">
            <a:off x="3849688" y="2935288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0" name="Line 52"/>
          <p:cNvSpPr>
            <a:spLocks noChangeShapeType="1"/>
          </p:cNvSpPr>
          <p:nvPr/>
        </p:nvSpPr>
        <p:spPr bwMode="auto">
          <a:xfrm>
            <a:off x="2773363" y="3173413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1" name="Line 53"/>
          <p:cNvSpPr>
            <a:spLocks noChangeShapeType="1"/>
          </p:cNvSpPr>
          <p:nvPr/>
        </p:nvSpPr>
        <p:spPr bwMode="auto">
          <a:xfrm flipH="1">
            <a:off x="3935413" y="3409950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3" name="Line 55"/>
          <p:cNvSpPr>
            <a:spLocks noChangeShapeType="1"/>
          </p:cNvSpPr>
          <p:nvPr/>
        </p:nvSpPr>
        <p:spPr bwMode="auto">
          <a:xfrm flipH="1">
            <a:off x="5830888" y="2457450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4" name="Line 56"/>
          <p:cNvSpPr>
            <a:spLocks noChangeShapeType="1"/>
          </p:cNvSpPr>
          <p:nvPr/>
        </p:nvSpPr>
        <p:spPr bwMode="auto">
          <a:xfrm>
            <a:off x="4754563" y="2714625"/>
            <a:ext cx="1114425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5" name="Line 57"/>
          <p:cNvSpPr>
            <a:spLocks noChangeShapeType="1"/>
          </p:cNvSpPr>
          <p:nvPr/>
        </p:nvSpPr>
        <p:spPr bwMode="auto">
          <a:xfrm flipH="1">
            <a:off x="5916613" y="2951163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6" name="Line 58"/>
          <p:cNvSpPr>
            <a:spLocks noChangeShapeType="1"/>
          </p:cNvSpPr>
          <p:nvPr/>
        </p:nvSpPr>
        <p:spPr bwMode="auto">
          <a:xfrm>
            <a:off x="4840288" y="3189288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7" name="Line 59"/>
          <p:cNvSpPr>
            <a:spLocks noChangeShapeType="1"/>
          </p:cNvSpPr>
          <p:nvPr/>
        </p:nvSpPr>
        <p:spPr bwMode="auto">
          <a:xfrm flipH="1">
            <a:off x="6002338" y="3427413"/>
            <a:ext cx="1257300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9" name="Line 61"/>
          <p:cNvSpPr>
            <a:spLocks noChangeShapeType="1"/>
          </p:cNvSpPr>
          <p:nvPr/>
        </p:nvSpPr>
        <p:spPr bwMode="auto">
          <a:xfrm flipH="1">
            <a:off x="7923213" y="2441575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0" name="Line 62"/>
          <p:cNvSpPr>
            <a:spLocks noChangeShapeType="1"/>
          </p:cNvSpPr>
          <p:nvPr/>
        </p:nvSpPr>
        <p:spPr bwMode="auto">
          <a:xfrm>
            <a:off x="6846888" y="2697163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1" name="Line 63"/>
          <p:cNvSpPr>
            <a:spLocks noChangeShapeType="1"/>
          </p:cNvSpPr>
          <p:nvPr/>
        </p:nvSpPr>
        <p:spPr bwMode="auto">
          <a:xfrm flipH="1">
            <a:off x="8008938" y="2933700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2" name="Line 64"/>
          <p:cNvSpPr>
            <a:spLocks noChangeShapeType="1"/>
          </p:cNvSpPr>
          <p:nvPr/>
        </p:nvSpPr>
        <p:spPr bwMode="auto">
          <a:xfrm>
            <a:off x="6931025" y="3173413"/>
            <a:ext cx="1114425" cy="1587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3" name="Line 65"/>
          <p:cNvSpPr>
            <a:spLocks noChangeShapeType="1"/>
          </p:cNvSpPr>
          <p:nvPr/>
        </p:nvSpPr>
        <p:spPr bwMode="auto">
          <a:xfrm flipH="1">
            <a:off x="8094663" y="3409950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4" name="Text Box 66"/>
          <p:cNvSpPr txBox="1">
            <a:spLocks noChangeArrowheads="1"/>
          </p:cNvSpPr>
          <p:nvPr/>
        </p:nvSpPr>
        <p:spPr bwMode="auto">
          <a:xfrm>
            <a:off x="8683625" y="3511550"/>
            <a:ext cx="923925" cy="820738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sv-SE" altLang="sv-SE"/>
              <a:t>Dålig</a:t>
            </a:r>
          </a:p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sv-SE" altLang="sv-SE"/>
              <a:t>produkt-</a:t>
            </a:r>
          </a:p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sv-SE" altLang="sv-SE"/>
              <a:t>kvalité</a:t>
            </a:r>
          </a:p>
        </p:txBody>
      </p:sp>
      <p:sp>
        <p:nvSpPr>
          <p:cNvPr id="7235" name="Text Box 67"/>
          <p:cNvSpPr txBox="1">
            <a:spLocks noChangeArrowheads="1"/>
          </p:cNvSpPr>
          <p:nvPr/>
        </p:nvSpPr>
        <p:spPr bwMode="auto">
          <a:xfrm>
            <a:off x="204788" y="4194506"/>
            <a:ext cx="10826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 sz="1200" dirty="0"/>
              <a:t>Mätmetod</a:t>
            </a:r>
          </a:p>
        </p:txBody>
      </p:sp>
      <p:sp>
        <p:nvSpPr>
          <p:cNvPr id="7236" name="Text Box 68"/>
          <p:cNvSpPr txBox="1">
            <a:spLocks noChangeArrowheads="1"/>
          </p:cNvSpPr>
          <p:nvPr/>
        </p:nvSpPr>
        <p:spPr bwMode="auto">
          <a:xfrm>
            <a:off x="2024063" y="4729163"/>
            <a:ext cx="10826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 sz="1200"/>
              <a:t>Olika verktyg</a:t>
            </a:r>
          </a:p>
        </p:txBody>
      </p:sp>
      <p:sp>
        <p:nvSpPr>
          <p:cNvPr id="7237" name="Text Box 69"/>
          <p:cNvSpPr txBox="1">
            <a:spLocks noChangeArrowheads="1"/>
          </p:cNvSpPr>
          <p:nvPr/>
        </p:nvSpPr>
        <p:spPr bwMode="auto">
          <a:xfrm>
            <a:off x="3962400" y="2670175"/>
            <a:ext cx="10826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0800" tIns="55800" rIns="100800" bIns="55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 sz="1200"/>
              <a:t>Träning</a:t>
            </a:r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2840038" y="2441575"/>
            <a:ext cx="10826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0800" tIns="55800" rIns="100800" bIns="55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 sz="1200"/>
              <a:t>Skiftbyten</a:t>
            </a:r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4106863" y="4772025"/>
            <a:ext cx="12588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 sz="1200"/>
              <a:t>Otillräcklig spec</a:t>
            </a:r>
          </a:p>
        </p:txBody>
      </p:sp>
      <p:sp>
        <p:nvSpPr>
          <p:cNvPr id="7240" name="Text Box 72"/>
          <p:cNvSpPr txBox="1">
            <a:spLocks noChangeArrowheads="1"/>
          </p:cNvSpPr>
          <p:nvPr/>
        </p:nvSpPr>
        <p:spPr bwMode="auto">
          <a:xfrm>
            <a:off x="392113" y="2408238"/>
            <a:ext cx="10826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0800" tIns="55800" rIns="100800" bIns="55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 sz="1200" dirty="0" err="1"/>
              <a:t>Kallagring</a:t>
            </a:r>
            <a:endParaRPr lang="sv-SE" altLang="sv-SE" sz="1200" dirty="0"/>
          </a:p>
        </p:txBody>
      </p:sp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6650038" y="2459038"/>
            <a:ext cx="12763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0800" tIns="55800" rIns="100800" bIns="55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 sz="1200"/>
              <a:t>Kostnadsfokus</a:t>
            </a:r>
          </a:p>
        </p:txBody>
      </p:sp>
      <p:sp>
        <p:nvSpPr>
          <p:cNvPr id="77" name="Line 49"/>
          <p:cNvSpPr>
            <a:spLocks noChangeShapeType="1"/>
          </p:cNvSpPr>
          <p:nvPr/>
        </p:nvSpPr>
        <p:spPr bwMode="auto">
          <a:xfrm flipH="1">
            <a:off x="3789410" y="1434306"/>
            <a:ext cx="1257300" cy="1588"/>
          </a:xfrm>
          <a:prstGeom prst="line">
            <a:avLst/>
          </a:prstGeom>
          <a:noFill/>
          <a:ln w="216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8" name="Text Box 72"/>
          <p:cNvSpPr txBox="1">
            <a:spLocks noChangeArrowheads="1"/>
          </p:cNvSpPr>
          <p:nvPr/>
        </p:nvSpPr>
        <p:spPr bwMode="auto">
          <a:xfrm>
            <a:off x="355671" y="1138215"/>
            <a:ext cx="1463676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0800" tIns="55800" rIns="100800" bIns="55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 sz="1200" dirty="0" smtClean="0"/>
              <a:t>Negativ orsak</a:t>
            </a:r>
            <a:endParaRPr lang="sv-SE" altLang="sv-SE" sz="1200" dirty="0"/>
          </a:p>
        </p:txBody>
      </p:sp>
      <p:sp>
        <p:nvSpPr>
          <p:cNvPr id="79" name="Text Box 72"/>
          <p:cNvSpPr txBox="1">
            <a:spLocks noChangeArrowheads="1"/>
          </p:cNvSpPr>
          <p:nvPr/>
        </p:nvSpPr>
        <p:spPr bwMode="auto">
          <a:xfrm>
            <a:off x="3676014" y="1137399"/>
            <a:ext cx="1463676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0800" tIns="55800" rIns="100800" bIns="55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 sz="1200" dirty="0" smtClean="0"/>
              <a:t>Positiv orsak</a:t>
            </a:r>
            <a:endParaRPr lang="sv-SE" altLang="sv-SE" sz="1200" dirty="0"/>
          </a:p>
        </p:txBody>
      </p:sp>
      <p:sp>
        <p:nvSpPr>
          <p:cNvPr id="80" name="Text Box 72"/>
          <p:cNvSpPr txBox="1">
            <a:spLocks noChangeArrowheads="1"/>
          </p:cNvSpPr>
          <p:nvPr/>
        </p:nvSpPr>
        <p:spPr bwMode="auto">
          <a:xfrm>
            <a:off x="7570786" y="4960144"/>
            <a:ext cx="1463676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0800" tIns="55800" rIns="100800" bIns="55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sv-SE" altLang="sv-SE" sz="1200" dirty="0" smtClean="0"/>
              <a:t>Kvalitetskontroll</a:t>
            </a:r>
            <a:endParaRPr lang="sv-SE" altLang="sv-SE" sz="1200" dirty="0"/>
          </a:p>
        </p:txBody>
      </p:sp>
    </p:spTree>
    <p:extLst>
      <p:ext uri="{BB962C8B-B14F-4D97-AF65-F5344CB8AC3E}">
        <p14:creationId xmlns:p14="http://schemas.microsoft.com/office/powerpoint/2010/main" val="30567834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Anpassad</PresentationFormat>
  <Paragraphs>59</Paragraphs>
  <Slides>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3</vt:i4>
      </vt:variant>
    </vt:vector>
  </HeadingPairs>
  <TitlesOfParts>
    <vt:vector size="11" baseType="lpstr">
      <vt:lpstr>Microsoft YaHei</vt:lpstr>
      <vt:lpstr>MS Gothic</vt:lpstr>
      <vt:lpstr>Arial</vt:lpstr>
      <vt:lpstr>Times New Roman</vt:lpstr>
      <vt:lpstr>Standardformgivning</vt:lpstr>
      <vt:lpstr>Standardformgivning</vt:lpstr>
      <vt:lpstr>Standardformgivning</vt:lpstr>
      <vt:lpstr>Standardformgivning</vt:lpstr>
      <vt:lpstr>PowerPoint-presentation</vt:lpstr>
      <vt:lpstr>PowerPoint-presentation</vt:lpstr>
      <vt:lpstr>Fiskbensdiagram är ett förenklat sätt att strukturera orsaker och deras verkan i en hierarkisk struktur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2015-02-16T18:41:34Z</dcterms:created>
  <dcterms:modified xsi:type="dcterms:W3CDTF">2021-05-24T11:06:54Z</dcterms:modified>
</cp:coreProperties>
</file>