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  <p:sldMasterId id="2147483651" r:id="rId2"/>
  </p:sldMasterIdLst>
  <p:notesMasterIdLst>
    <p:notesMasterId r:id="rId5"/>
  </p:notesMasterIdLst>
  <p:sldIdLst>
    <p:sldId id="348" r:id="rId3"/>
    <p:sldId id="349" r:id="rId4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5B"/>
    <a:srgbClr val="FFFF66"/>
    <a:srgbClr val="2E7642"/>
    <a:srgbClr val="2E7C42"/>
    <a:srgbClr val="F95F4F"/>
    <a:srgbClr val="00E87A"/>
    <a:srgbClr val="00E075"/>
    <a:srgbClr val="7F7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5" autoAdjust="0"/>
    <p:restoredTop sz="94575" autoAdjust="0"/>
  </p:normalViewPr>
  <p:slideViewPr>
    <p:cSldViewPr>
      <p:cViewPr varScale="1">
        <p:scale>
          <a:sx n="73" d="100"/>
          <a:sy n="73" d="100"/>
        </p:scale>
        <p:origin x="1128" y="5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70FC4A84-5ECC-4C87-AF73-856793F9CB17}" type="slidenum">
              <a:rPr lang="en-US" altLang="sv-SE"/>
              <a:pPr/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3828709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EFFSO_Final_CMY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p 9"/>
          <p:cNvGrpSpPr>
            <a:grpSpLocks/>
          </p:cNvGrpSpPr>
          <p:nvPr/>
        </p:nvGrpSpPr>
        <p:grpSpPr bwMode="auto">
          <a:xfrm>
            <a:off x="3243263" y="6348413"/>
            <a:ext cx="3424237" cy="152400"/>
            <a:chOff x="4238620" y="6286520"/>
            <a:chExt cx="3424255" cy="152400"/>
          </a:xfrm>
        </p:grpSpPr>
        <p:pic>
          <p:nvPicPr>
            <p:cNvPr id="7" name="Picture 15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8620" y="6286520"/>
              <a:ext cx="9525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6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24504" y="6286520"/>
              <a:ext cx="923925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7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8950" y="6286520"/>
              <a:ext cx="923925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997200"/>
            <a:ext cx="8420100" cy="1152525"/>
          </a:xfrm>
        </p:spPr>
        <p:txBody>
          <a:bodyPr lIns="91440" tIns="45720" rIns="91440" anchor="ctr"/>
          <a:lstStyle>
            <a:lvl1pPr algn="ctr"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4292600"/>
            <a:ext cx="6934200" cy="720725"/>
          </a:xfrm>
          <a:ln w="9525"/>
        </p:spPr>
        <p:txBody>
          <a:bodyPr lIns="91440" tIns="45720" rIns="91440" bIns="45720"/>
          <a:lstStyle>
            <a:lvl1pPr algn="ctr"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368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8A77C7-0CC9-48E0-AD15-E3CEB104741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25535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70725" y="990600"/>
            <a:ext cx="2149475" cy="53340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6025" cy="53340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E28FE0-FBD2-47CF-A22C-C24C24F982AC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064990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1825" y="990600"/>
            <a:ext cx="8588375" cy="8382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abell 2"/>
          <p:cNvSpPr>
            <a:spLocks noGrp="1"/>
          </p:cNvSpPr>
          <p:nvPr>
            <p:ph type="tbl" idx="1"/>
          </p:nvPr>
        </p:nvSpPr>
        <p:spPr>
          <a:xfrm>
            <a:off x="622300" y="1905000"/>
            <a:ext cx="8597900" cy="4419600"/>
          </a:xfrm>
        </p:spPr>
        <p:txBody>
          <a:bodyPr/>
          <a:lstStyle/>
          <a:p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>
          <a:xfrm>
            <a:off x="3368675" y="6581775"/>
            <a:ext cx="3136900" cy="1968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>
          <a:xfrm>
            <a:off x="6897688" y="6581775"/>
            <a:ext cx="2311400" cy="196850"/>
          </a:xfrm>
        </p:spPr>
        <p:txBody>
          <a:bodyPr/>
          <a:lstStyle>
            <a:lvl1pPr>
              <a:defRPr/>
            </a:lvl1pPr>
          </a:lstStyle>
          <a:p>
            <a:fld id="{B3562B9E-029E-4411-AF24-3BB1D738EF7E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2"/>
          </p:nvPr>
        </p:nvSpPr>
        <p:spPr>
          <a:xfrm>
            <a:off x="622300" y="6583363"/>
            <a:ext cx="2311400" cy="19843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63375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0" t="15555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6308725"/>
            <a:ext cx="54197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EFFSO_Final_CMYK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04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42950" y="2997200"/>
            <a:ext cx="8420100" cy="1152525"/>
          </a:xfrm>
        </p:spPr>
        <p:txBody>
          <a:bodyPr lIns="91440" tIns="45720" rIns="91440" anchor="ctr"/>
          <a:lstStyle>
            <a:lvl1pPr algn="ctr"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4292600"/>
            <a:ext cx="6934200" cy="720725"/>
          </a:xfrm>
          <a:ln w="9525"/>
        </p:spPr>
        <p:txBody>
          <a:bodyPr lIns="91440" tIns="45720" rIns="91440" bIns="45720"/>
          <a:lstStyle>
            <a:lvl1pPr algn="ctr"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90422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ED332-9AC3-4C1A-8981-90300C174811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629854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97903-8BC0-4821-AC4E-D6202C42ADAE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141104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275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7450" y="1905000"/>
            <a:ext cx="422275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BA29B-D358-41CC-9DB8-FA1B0AB3550A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190211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2E945-477A-47B8-8508-AE7993B46A39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034419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01C7B0-D20C-4BF7-9EE6-4CF7B0B6900A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280517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BFF8E-9F2B-40A8-9DD2-C3B895BACDAC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42536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435D2-9FDA-4C35-8497-D8B47AEED045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443084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AC5E4A-9531-41DE-9EC7-D81520DFC5CC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272779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68B80D-A63E-4281-B966-CC0150E6BF4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7621539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0BF1E3-C7C3-4F86-8A6E-8E99B59198E5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6183910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70725" y="990600"/>
            <a:ext cx="2149475" cy="53340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6025" cy="53340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96D8E-4A5C-46F9-BC1E-FCD467A9C2A4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585308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Rubrik, text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1825" y="990600"/>
            <a:ext cx="8588375" cy="8382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622300" y="1905000"/>
            <a:ext cx="4222750" cy="4419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2"/>
          </p:nvPr>
        </p:nvSpPr>
        <p:spPr>
          <a:xfrm>
            <a:off x="4997450" y="1905000"/>
            <a:ext cx="4222750" cy="213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3"/>
          </p:nvPr>
        </p:nvSpPr>
        <p:spPr>
          <a:xfrm>
            <a:off x="4997450" y="4191000"/>
            <a:ext cx="4222750" cy="213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9C71C-0057-45B8-8E6D-27992E522B94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08888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118AA-15C8-4CB8-B678-C8F7270B721B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421869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275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7450" y="1905000"/>
            <a:ext cx="422275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FA175-EF85-49A2-ACC8-2AC796E2790C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73777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B43DE3-6462-4E43-A55F-8043291882EF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92258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1CF22E-B30C-45FF-83FC-FAA06A23FD57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36024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28AF6-3D6A-4E00-B05C-727102DAFE35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32322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9CDAC-A4E4-4AE0-A50C-8718C58E2261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49044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F9F0EB-6906-417B-ACF5-F9234127ACDB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84344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 flipV="1">
            <a:off x="685800" y="914400"/>
            <a:ext cx="8534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Rubrik</a:t>
            </a:r>
          </a:p>
        </p:txBody>
      </p:sp>
      <p:sp>
        <p:nvSpPr>
          <p:cNvPr id="307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79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Click to edit Master text styles</a:t>
            </a:r>
            <a:endParaRPr lang="en-US" altLang="en-US" smtClean="0"/>
          </a:p>
          <a:p>
            <a:pPr lvl="1"/>
            <a:r>
              <a:rPr lang="sv-SE" altLang="en-US" smtClean="0"/>
              <a:t>Second level</a:t>
            </a:r>
          </a:p>
          <a:p>
            <a:pPr lvl="2"/>
            <a:r>
              <a:rPr lang="sv-SE" altLang="en-US" smtClean="0"/>
              <a:t>Third level</a:t>
            </a:r>
          </a:p>
          <a:p>
            <a:pPr lvl="3"/>
            <a:r>
              <a:rPr lang="sv-SE" altLang="en-US" smtClean="0"/>
              <a:t>Fo</a:t>
            </a:r>
            <a:r>
              <a:rPr lang="en-US" altLang="en-US" smtClean="0"/>
              <a:t>urth level</a:t>
            </a:r>
          </a:p>
          <a:p>
            <a:pPr lvl="4"/>
            <a:r>
              <a:rPr lang="sv-SE" alt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000"/>
            </a:lvl1pPr>
          </a:lstStyle>
          <a:p>
            <a:fld id="{6544707B-E73C-421B-B78F-3EC742F641BE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000"/>
            </a:lvl1pPr>
          </a:lstStyle>
          <a:p>
            <a:r>
              <a:rPr lang="en-US" altLang="sv-SE"/>
              <a:t>2009-09-25</a:t>
            </a: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 rot="21600000">
            <a:off x="4306888" y="6742113"/>
            <a:ext cx="1293812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600" b="1">
                <a:solidFill>
                  <a:schemeClr val="tx2"/>
                </a:solidFill>
                <a:latin typeface="Arial" charset="0"/>
              </a:rPr>
              <a:t>Effective Sourcing </a:t>
            </a:r>
            <a:r>
              <a:rPr lang="en-US" sz="600" b="1">
                <a:solidFill>
                  <a:schemeClr val="tx2"/>
                </a:solidFill>
                <a:latin typeface="Arial" charset="0"/>
                <a:cs typeface="Arial" charset="0"/>
              </a:rPr>
              <a:t>•</a:t>
            </a:r>
            <a:r>
              <a:rPr lang="en-US" sz="600" b="1">
                <a:solidFill>
                  <a:schemeClr val="tx2"/>
                </a:solidFill>
                <a:latin typeface="Arial" charset="0"/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22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268288" indent="-2667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2pPr>
      <a:lvl3pPr marL="533400" indent="-263525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806450" indent="-271463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Times New Roman" panose="02020603050405020304" pitchFamily="18" charset="0"/>
        <a:buChar char="»"/>
        <a:defRPr sz="1400">
          <a:solidFill>
            <a:schemeClr val="tx1"/>
          </a:solidFill>
          <a:latin typeface="+mn-lt"/>
        </a:defRPr>
      </a:lvl4pPr>
      <a:lvl5pPr marL="1036638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−"/>
        <a:defRPr sz="1400">
          <a:solidFill>
            <a:schemeClr val="tx1"/>
          </a:solidFill>
          <a:latin typeface="+mn-lt"/>
        </a:defRPr>
      </a:lvl5pPr>
      <a:lvl6pPr marL="14938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6pPr>
      <a:lvl7pPr marL="19510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7pPr>
      <a:lvl8pPr marL="24082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8pPr>
      <a:lvl9pPr marL="28654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0" t="15555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9379" name="Line 3"/>
          <p:cNvSpPr>
            <a:spLocks noChangeShapeType="1"/>
          </p:cNvSpPr>
          <p:nvPr/>
        </p:nvSpPr>
        <p:spPr bwMode="auto">
          <a:xfrm flipV="1">
            <a:off x="685800" y="914400"/>
            <a:ext cx="8534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Rubrik</a:t>
            </a:r>
          </a:p>
        </p:txBody>
      </p:sp>
      <p:sp>
        <p:nvSpPr>
          <p:cNvPr id="410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79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Click to edit Master text styles</a:t>
            </a:r>
            <a:endParaRPr lang="en-US" altLang="en-US" smtClean="0"/>
          </a:p>
          <a:p>
            <a:pPr lvl="1"/>
            <a:r>
              <a:rPr lang="sv-SE" altLang="en-US" smtClean="0"/>
              <a:t>Second level</a:t>
            </a:r>
          </a:p>
          <a:p>
            <a:pPr lvl="2"/>
            <a:r>
              <a:rPr lang="sv-SE" altLang="en-US" smtClean="0"/>
              <a:t>Third level</a:t>
            </a:r>
          </a:p>
          <a:p>
            <a:pPr lvl="3"/>
            <a:r>
              <a:rPr lang="sv-SE" altLang="en-US" smtClean="0"/>
              <a:t>Fo</a:t>
            </a:r>
            <a:r>
              <a:rPr lang="en-US" altLang="en-US" smtClean="0"/>
              <a:t>urth level</a:t>
            </a:r>
          </a:p>
          <a:p>
            <a:pPr lvl="4"/>
            <a:r>
              <a:rPr lang="sv-SE" altLang="en-US" smtClean="0"/>
              <a:t>Fifth level</a:t>
            </a:r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Change this in 'View' - 'Header and Footer'</a:t>
            </a:r>
          </a:p>
        </p:txBody>
      </p:sp>
      <p:sp>
        <p:nvSpPr>
          <p:cNvPr id="22938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000"/>
            </a:lvl1pPr>
          </a:lstStyle>
          <a:p>
            <a:fld id="{F27380CA-3B61-46EE-9E73-CF4356B97346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22938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000"/>
            </a:lvl1pPr>
          </a:lstStyle>
          <a:p>
            <a:r>
              <a:rPr lang="en-US" altLang="sv-SE"/>
              <a:t>2009-09-25</a:t>
            </a:r>
          </a:p>
        </p:txBody>
      </p:sp>
      <p:sp>
        <p:nvSpPr>
          <p:cNvPr id="229386" name="Text Box 10"/>
          <p:cNvSpPr txBox="1">
            <a:spLocks noChangeArrowheads="1"/>
          </p:cNvSpPr>
          <p:nvPr/>
        </p:nvSpPr>
        <p:spPr bwMode="auto">
          <a:xfrm rot="21600000">
            <a:off x="4306888" y="6742113"/>
            <a:ext cx="1293812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600" b="1">
                <a:solidFill>
                  <a:schemeClr val="tx2"/>
                </a:solidFill>
                <a:latin typeface="Arial" charset="0"/>
              </a:rPr>
              <a:t>Effective Sourcing </a:t>
            </a:r>
            <a:r>
              <a:rPr lang="en-US" sz="600" b="1">
                <a:solidFill>
                  <a:schemeClr val="tx2"/>
                </a:solidFill>
                <a:latin typeface="Arial" charset="0"/>
                <a:cs typeface="Arial" charset="0"/>
              </a:rPr>
              <a:t>•</a:t>
            </a:r>
            <a:r>
              <a:rPr lang="en-US" sz="600" b="1">
                <a:solidFill>
                  <a:schemeClr val="tx2"/>
                </a:solidFill>
                <a:latin typeface="Arial" charset="0"/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268288" indent="-2667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2pPr>
      <a:lvl3pPr marL="533400" indent="-263525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806450" indent="-271463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Times New Roman" panose="02020603050405020304" pitchFamily="18" charset="0"/>
        <a:buChar char="»"/>
        <a:defRPr sz="1400">
          <a:solidFill>
            <a:schemeClr val="tx1"/>
          </a:solidFill>
          <a:latin typeface="+mn-lt"/>
        </a:defRPr>
      </a:lvl4pPr>
      <a:lvl5pPr marL="1036638" indent="-228600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−"/>
        <a:defRPr sz="1400">
          <a:solidFill>
            <a:schemeClr val="tx1"/>
          </a:solidFill>
          <a:latin typeface="+mn-lt"/>
        </a:defRPr>
      </a:lvl5pPr>
      <a:lvl6pPr marL="14938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6pPr>
      <a:lvl7pPr marL="19510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7pPr>
      <a:lvl8pPr marL="24082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8pPr>
      <a:lvl9pPr marL="2865438" indent="-228600" algn="l" rtl="0" fontAlgn="base"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−"/>
        <a:defRPr sz="14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864" name="Arc 152"/>
          <p:cNvSpPr>
            <a:spLocks/>
          </p:cNvSpPr>
          <p:nvPr/>
        </p:nvSpPr>
        <p:spPr bwMode="auto">
          <a:xfrm flipV="1">
            <a:off x="5313363" y="3860800"/>
            <a:ext cx="3240087" cy="15128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 type="triangle" w="med" len="med"/>
            <a:tailEnd/>
          </a:ln>
          <a:effectLst>
            <a:outerShdw dist="159131" dir="3683372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43865" name="Arc 153"/>
          <p:cNvSpPr>
            <a:spLocks/>
          </p:cNvSpPr>
          <p:nvPr/>
        </p:nvSpPr>
        <p:spPr bwMode="auto">
          <a:xfrm rot="10800000" flipV="1">
            <a:off x="1497013" y="2420938"/>
            <a:ext cx="3240087" cy="15128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 type="triangle" w="med" len="med"/>
            <a:tailEnd/>
          </a:ln>
          <a:effectLst>
            <a:outerShdw dist="159131" dir="3683372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43866" name="Arc 154"/>
          <p:cNvSpPr>
            <a:spLocks/>
          </p:cNvSpPr>
          <p:nvPr/>
        </p:nvSpPr>
        <p:spPr bwMode="auto">
          <a:xfrm rot="10800000" flipH="1" flipV="1">
            <a:off x="5024438" y="2420938"/>
            <a:ext cx="3529012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/>
            <a:tailEnd type="triangle" w="med" len="med"/>
          </a:ln>
          <a:effectLst>
            <a:outerShdw dist="193441" dir="4008085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43867" name="Arc 155"/>
          <p:cNvSpPr>
            <a:spLocks/>
          </p:cNvSpPr>
          <p:nvPr/>
        </p:nvSpPr>
        <p:spPr bwMode="auto">
          <a:xfrm flipH="1" flipV="1">
            <a:off x="1497013" y="4149725"/>
            <a:ext cx="3529012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/>
            <a:tailEnd type="triangle" w="med" len="med"/>
          </a:ln>
          <a:effectLst>
            <a:outerShdw dist="193441" dir="4008085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43868" name="AutoShape 156"/>
          <p:cNvSpPr>
            <a:spLocks noChangeArrowheads="1"/>
          </p:cNvSpPr>
          <p:nvPr/>
        </p:nvSpPr>
        <p:spPr bwMode="auto">
          <a:xfrm>
            <a:off x="415925" y="3500438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1. Insourcing eller outsourcing</a:t>
            </a:r>
          </a:p>
          <a:p>
            <a:pPr>
              <a:spcBef>
                <a:spcPct val="0"/>
              </a:spcBef>
            </a:pPr>
            <a:r>
              <a:rPr lang="sv-SE" altLang="sv-SE" sz="1200"/>
              <a:t>(Köpa/tillverka)</a:t>
            </a:r>
          </a:p>
          <a:p>
            <a:pPr>
              <a:spcBef>
                <a:spcPct val="0"/>
              </a:spcBef>
            </a:pPr>
            <a:endParaRPr lang="sv-SE" altLang="sv-SE" sz="1200"/>
          </a:p>
        </p:txBody>
      </p:sp>
      <p:sp>
        <p:nvSpPr>
          <p:cNvPr id="243874" name="AutoShape 162"/>
          <p:cNvSpPr>
            <a:spLocks noChangeArrowheads="1"/>
          </p:cNvSpPr>
          <p:nvPr/>
        </p:nvSpPr>
        <p:spPr bwMode="auto">
          <a:xfrm>
            <a:off x="1784350" y="2060575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2. Utveckla strategier för inköpskategorier</a:t>
            </a:r>
          </a:p>
          <a:p>
            <a:pPr>
              <a:spcBef>
                <a:spcPct val="0"/>
              </a:spcBef>
            </a:pPr>
            <a:endParaRPr lang="sv-SE" altLang="sv-SE" sz="1200"/>
          </a:p>
        </p:txBody>
      </p:sp>
      <p:sp>
        <p:nvSpPr>
          <p:cNvPr id="243875" name="AutoShape 163"/>
          <p:cNvSpPr>
            <a:spLocks noChangeArrowheads="1"/>
          </p:cNvSpPr>
          <p:nvPr/>
        </p:nvSpPr>
        <p:spPr bwMode="auto">
          <a:xfrm>
            <a:off x="4448175" y="1555750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3. Etablera och</a:t>
            </a:r>
          </a:p>
          <a:p>
            <a:pPr>
              <a:spcBef>
                <a:spcPct val="0"/>
              </a:spcBef>
            </a:pPr>
            <a:r>
              <a:rPr lang="sv-SE" altLang="sv-SE" sz="1200"/>
              <a:t>framhäv en leverantörsbas av</a:t>
            </a:r>
          </a:p>
          <a:p>
            <a:pPr>
              <a:spcBef>
                <a:spcPct val="0"/>
              </a:spcBef>
            </a:pPr>
            <a:r>
              <a:rPr lang="sv-SE" altLang="sv-SE" sz="1200"/>
              <a:t>världsklass</a:t>
            </a:r>
          </a:p>
          <a:p>
            <a:pPr>
              <a:spcBef>
                <a:spcPct val="0"/>
              </a:spcBef>
            </a:pPr>
            <a:endParaRPr lang="sv-SE" altLang="sv-SE" sz="1400"/>
          </a:p>
        </p:txBody>
      </p:sp>
      <p:sp>
        <p:nvSpPr>
          <p:cNvPr id="243876" name="AutoShape 164"/>
          <p:cNvSpPr>
            <a:spLocks noChangeArrowheads="1"/>
          </p:cNvSpPr>
          <p:nvPr/>
        </p:nvSpPr>
        <p:spPr bwMode="auto">
          <a:xfrm>
            <a:off x="6681788" y="1916113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4. Utveckla och hantera leverantörs-</a:t>
            </a:r>
          </a:p>
          <a:p>
            <a:pPr>
              <a:spcBef>
                <a:spcPct val="0"/>
              </a:spcBef>
            </a:pPr>
            <a:r>
              <a:rPr lang="sv-SE" altLang="sv-SE" sz="1200"/>
              <a:t>relationer </a:t>
            </a:r>
            <a:endParaRPr lang="sv-SE" altLang="sv-SE" sz="1400"/>
          </a:p>
        </p:txBody>
      </p:sp>
      <p:grpSp>
        <p:nvGrpSpPr>
          <p:cNvPr id="243882" name="Group 170"/>
          <p:cNvGrpSpPr>
            <a:grpSpLocks/>
          </p:cNvGrpSpPr>
          <p:nvPr/>
        </p:nvGrpSpPr>
        <p:grpSpPr bwMode="auto">
          <a:xfrm>
            <a:off x="7185025" y="3571875"/>
            <a:ext cx="1584325" cy="1871663"/>
            <a:chOff x="4617" y="2069"/>
            <a:chExt cx="998" cy="1179"/>
          </a:xfrm>
        </p:grpSpPr>
        <p:sp>
          <p:nvSpPr>
            <p:cNvPr id="243877" name="AutoShape 165"/>
            <p:cNvSpPr>
              <a:spLocks noChangeArrowheads="1"/>
            </p:cNvSpPr>
            <p:nvPr/>
          </p:nvSpPr>
          <p:spPr bwMode="auto">
            <a:xfrm>
              <a:off x="4617" y="2069"/>
              <a:ext cx="998" cy="54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36000" tIns="36000" rIns="36000" bIns="36000"/>
            <a:lstStyle/>
            <a:p>
              <a:pPr>
                <a:spcBef>
                  <a:spcPct val="0"/>
                </a:spcBef>
              </a:pPr>
              <a:r>
                <a:rPr lang="sv-SE" altLang="sv-SE" sz="1200"/>
                <a:t>5. Integrera leveran-törer i processen för utveckling av nya produkter</a:t>
              </a:r>
              <a:endParaRPr lang="sv-SE" altLang="sv-SE" sz="1400"/>
            </a:p>
          </p:txBody>
        </p:sp>
        <p:sp>
          <p:nvSpPr>
            <p:cNvPr id="243878" name="AutoShape 166"/>
            <p:cNvSpPr>
              <a:spLocks noChangeArrowheads="1"/>
            </p:cNvSpPr>
            <p:nvPr/>
          </p:nvSpPr>
          <p:spPr bwMode="auto">
            <a:xfrm>
              <a:off x="4617" y="2704"/>
              <a:ext cx="998" cy="54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36000" tIns="36000" rIns="36000" bIns="36000"/>
            <a:lstStyle/>
            <a:p>
              <a:pPr>
                <a:spcBef>
                  <a:spcPct val="0"/>
                </a:spcBef>
              </a:pPr>
              <a:r>
                <a:rPr lang="sv-SE" altLang="sv-SE" sz="1200"/>
                <a:t>6. Integrera leveran-törer i order-hanteringsprocessen</a:t>
              </a:r>
              <a:endParaRPr lang="sv-SE" altLang="sv-SE" sz="1400"/>
            </a:p>
          </p:txBody>
        </p:sp>
      </p:grpSp>
      <p:sp>
        <p:nvSpPr>
          <p:cNvPr id="243879" name="AutoShape 167"/>
          <p:cNvSpPr>
            <a:spLocks noChangeArrowheads="1"/>
          </p:cNvSpPr>
          <p:nvPr/>
        </p:nvSpPr>
        <p:spPr bwMode="auto">
          <a:xfrm>
            <a:off x="4665663" y="5516563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7. Leverantörs-utveckling och kvalitetsstyrning</a:t>
            </a:r>
            <a:endParaRPr lang="sv-SE" altLang="sv-SE" sz="1400"/>
          </a:p>
        </p:txBody>
      </p:sp>
      <p:sp>
        <p:nvSpPr>
          <p:cNvPr id="243880" name="AutoShape 168"/>
          <p:cNvSpPr>
            <a:spLocks noChangeArrowheads="1"/>
          </p:cNvSpPr>
          <p:nvPr/>
        </p:nvSpPr>
        <p:spPr bwMode="auto">
          <a:xfrm>
            <a:off x="2144713" y="4940300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8. Strategisk styrning av kostnader i hela värdekedjan</a:t>
            </a:r>
            <a:endParaRPr lang="sv-SE" altLang="sv-SE" sz="1400"/>
          </a:p>
        </p:txBody>
      </p:sp>
      <p:sp>
        <p:nvSpPr>
          <p:cNvPr id="243883" name="AutoShape 171"/>
          <p:cNvSpPr>
            <a:spLocks noChangeArrowheads="1"/>
          </p:cNvSpPr>
          <p:nvPr/>
        </p:nvSpPr>
        <p:spPr bwMode="auto">
          <a:xfrm>
            <a:off x="7040563" y="3429000"/>
            <a:ext cx="1873250" cy="2951163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43885" name="Text Box 173"/>
          <p:cNvSpPr txBox="1">
            <a:spLocks noChangeArrowheads="1"/>
          </p:cNvSpPr>
          <p:nvPr/>
        </p:nvSpPr>
        <p:spPr bwMode="auto">
          <a:xfrm>
            <a:off x="7258050" y="5588000"/>
            <a:ext cx="1549400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36000" tIns="36000" rIns="36000" bIns="36000">
            <a:spAutoFit/>
          </a:bodyPr>
          <a:lstStyle/>
          <a:p>
            <a:pPr>
              <a:spcBef>
                <a:spcPct val="0"/>
              </a:spcBef>
            </a:pPr>
            <a:r>
              <a:rPr lang="sv-SE" altLang="sv-SE" sz="1200"/>
              <a:t>Kritiska och </a:t>
            </a:r>
          </a:p>
          <a:p>
            <a:pPr>
              <a:spcBef>
                <a:spcPct val="0"/>
              </a:spcBef>
            </a:pPr>
            <a:r>
              <a:rPr lang="sv-SE" altLang="sv-SE" sz="1200"/>
              <a:t>i försörjningskedjan</a:t>
            </a:r>
          </a:p>
          <a:p>
            <a:pPr>
              <a:spcBef>
                <a:spcPct val="0"/>
              </a:spcBef>
            </a:pPr>
            <a:r>
              <a:rPr lang="sv-SE" altLang="sv-SE" sz="1200"/>
              <a:t>integrerade processer</a:t>
            </a:r>
          </a:p>
          <a:p>
            <a:pPr>
              <a:spcBef>
                <a:spcPct val="0"/>
              </a:spcBef>
            </a:pPr>
            <a:endParaRPr lang="sv-SE" altLang="sv-SE" sz="1200"/>
          </a:p>
        </p:txBody>
      </p:sp>
      <p:sp>
        <p:nvSpPr>
          <p:cNvPr id="243887" name="Text Box 175"/>
          <p:cNvSpPr txBox="1">
            <a:spLocks noChangeArrowheads="1"/>
          </p:cNvSpPr>
          <p:nvPr/>
        </p:nvSpPr>
        <p:spPr bwMode="auto">
          <a:xfrm>
            <a:off x="2865438" y="3500438"/>
            <a:ext cx="45354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lIns="36000" tIns="36000" rIns="36000" bIns="36000">
            <a:spAutoFit/>
          </a:bodyPr>
          <a:lstStyle/>
          <a:p>
            <a:r>
              <a:rPr lang="sv-SE" altLang="sv-SE" sz="1800" b="1"/>
              <a:t>Strategiska processer</a:t>
            </a:r>
          </a:p>
          <a:p>
            <a:r>
              <a:rPr lang="sv-SE" altLang="sv-SE" sz="1200"/>
              <a:t>Källa: Översatt från NEVI, Zoetermeer, 2002; ursprungligen formulerat av R Monczka.</a:t>
            </a:r>
          </a:p>
          <a:p>
            <a:endParaRPr lang="sv-SE" altLang="sv-SE" sz="1200"/>
          </a:p>
        </p:txBody>
      </p:sp>
      <p:sp>
        <p:nvSpPr>
          <p:cNvPr id="243888" name="Rectangle 176"/>
          <p:cNvSpPr>
            <a:spLocks noGrp="1" noChangeArrowheads="1"/>
          </p:cNvSpPr>
          <p:nvPr>
            <p:ph type="title"/>
          </p:nvPr>
        </p:nvSpPr>
        <p:spPr>
          <a:xfrm>
            <a:off x="631825" y="990600"/>
            <a:ext cx="8588375" cy="566738"/>
          </a:xfrm>
          <a:noFill/>
          <a:ln/>
        </p:spPr>
        <p:txBody>
          <a:bodyPr/>
          <a:lstStyle/>
          <a:p>
            <a:r>
              <a:rPr lang="sv-SE" altLang="sv-SE" smtClean="0"/>
              <a:t>MSU Modellen – Åtta strategiska processer</a:t>
            </a:r>
          </a:p>
        </p:txBody>
      </p:sp>
      <p:sp>
        <p:nvSpPr>
          <p:cNvPr id="243890" name="Platshållare för sidfot 3"/>
          <p:cNvSpPr txBox="1">
            <a:spLocks noGrp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Purchasing World Class Excellence Modell</a:t>
            </a:r>
          </a:p>
        </p:txBody>
      </p:sp>
      <p:sp>
        <p:nvSpPr>
          <p:cNvPr id="243891" name="Platshållare för datum 5"/>
          <p:cNvSpPr txBox="1">
            <a:spLocks noGrp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altLang="sv-SE" sz="1000"/>
              <a:t>2009-12-07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Arc 2"/>
          <p:cNvSpPr>
            <a:spLocks/>
          </p:cNvSpPr>
          <p:nvPr/>
        </p:nvSpPr>
        <p:spPr bwMode="auto">
          <a:xfrm flipV="1">
            <a:off x="5241925" y="4078288"/>
            <a:ext cx="3240088" cy="15128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 type="triangle" w="med" len="med"/>
            <a:tailEnd/>
          </a:ln>
          <a:effectLst>
            <a:outerShdw dist="159131" dir="3683372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54979" name="Arc 3"/>
          <p:cNvSpPr>
            <a:spLocks/>
          </p:cNvSpPr>
          <p:nvPr/>
        </p:nvSpPr>
        <p:spPr bwMode="auto">
          <a:xfrm rot="10800000" flipV="1">
            <a:off x="1425575" y="2638425"/>
            <a:ext cx="3240088" cy="15128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 type="triangle" w="med" len="med"/>
            <a:tailEnd/>
          </a:ln>
          <a:effectLst>
            <a:outerShdw dist="159131" dir="3683372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54980" name="Arc 4"/>
          <p:cNvSpPr>
            <a:spLocks/>
          </p:cNvSpPr>
          <p:nvPr/>
        </p:nvSpPr>
        <p:spPr bwMode="auto">
          <a:xfrm rot="10800000" flipH="1" flipV="1">
            <a:off x="4953000" y="2638425"/>
            <a:ext cx="3529013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/>
            <a:tailEnd type="triangle" w="med" len="med"/>
          </a:ln>
          <a:effectLst>
            <a:outerShdw dist="193441" dir="4008085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54981" name="Arc 5"/>
          <p:cNvSpPr>
            <a:spLocks/>
          </p:cNvSpPr>
          <p:nvPr/>
        </p:nvSpPr>
        <p:spPr bwMode="auto">
          <a:xfrm flipH="1" flipV="1">
            <a:off x="1425575" y="4367213"/>
            <a:ext cx="3529013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87325">
            <a:solidFill>
              <a:schemeClr val="accent1"/>
            </a:solidFill>
            <a:round/>
            <a:headEnd/>
            <a:tailEnd type="triangle" w="med" len="med"/>
          </a:ln>
          <a:effectLst>
            <a:outerShdw dist="193441" dir="4008085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sv-SE"/>
          </a:p>
        </p:txBody>
      </p:sp>
      <p:sp>
        <p:nvSpPr>
          <p:cNvPr id="254982" name="AutoShape 6"/>
          <p:cNvSpPr>
            <a:spLocks noChangeArrowheads="1"/>
          </p:cNvSpPr>
          <p:nvPr/>
        </p:nvSpPr>
        <p:spPr bwMode="auto">
          <a:xfrm>
            <a:off x="777875" y="2925763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1. Etablera strategier och planer för inköp och försörjning</a:t>
            </a:r>
          </a:p>
        </p:txBody>
      </p:sp>
      <p:sp>
        <p:nvSpPr>
          <p:cNvPr id="254983" name="AutoShape 7"/>
          <p:cNvSpPr>
            <a:spLocks noChangeArrowheads="1"/>
          </p:cNvSpPr>
          <p:nvPr/>
        </p:nvSpPr>
        <p:spPr bwMode="auto">
          <a:xfrm>
            <a:off x="3441700" y="1701800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2. Utveckla strategier för organisation och team</a:t>
            </a:r>
          </a:p>
          <a:p>
            <a:pPr>
              <a:spcBef>
                <a:spcPct val="0"/>
              </a:spcBef>
            </a:pPr>
            <a:endParaRPr lang="sv-SE" altLang="sv-SE" sz="1200"/>
          </a:p>
        </p:txBody>
      </p:sp>
      <p:sp>
        <p:nvSpPr>
          <p:cNvPr id="254984" name="AutoShape 8"/>
          <p:cNvSpPr>
            <a:spLocks noChangeArrowheads="1"/>
          </p:cNvSpPr>
          <p:nvPr/>
        </p:nvSpPr>
        <p:spPr bwMode="auto">
          <a:xfrm>
            <a:off x="6321425" y="2205038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3. Etablera globalisering</a:t>
            </a:r>
          </a:p>
          <a:p>
            <a:pPr>
              <a:spcBef>
                <a:spcPct val="0"/>
              </a:spcBef>
            </a:pPr>
            <a:endParaRPr lang="sv-SE" altLang="sv-SE" sz="1400"/>
          </a:p>
        </p:txBody>
      </p:sp>
      <p:sp>
        <p:nvSpPr>
          <p:cNvPr id="254985" name="AutoShape 9"/>
          <p:cNvSpPr>
            <a:spLocks noChangeArrowheads="1"/>
          </p:cNvSpPr>
          <p:nvPr/>
        </p:nvSpPr>
        <p:spPr bwMode="auto">
          <a:xfrm>
            <a:off x="7834313" y="3717925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4. Utveckla mätning av inköp och värde-</a:t>
            </a:r>
          </a:p>
          <a:p>
            <a:pPr>
              <a:spcBef>
                <a:spcPct val="0"/>
              </a:spcBef>
            </a:pPr>
            <a:r>
              <a:rPr lang="sv-SE" altLang="sv-SE" sz="1200"/>
              <a:t>kedjan</a:t>
            </a:r>
            <a:endParaRPr lang="sv-SE" altLang="sv-SE" sz="1400"/>
          </a:p>
        </p:txBody>
      </p:sp>
      <p:sp>
        <p:nvSpPr>
          <p:cNvPr id="254989" name="AutoShape 13"/>
          <p:cNvSpPr>
            <a:spLocks noChangeArrowheads="1"/>
          </p:cNvSpPr>
          <p:nvPr/>
        </p:nvSpPr>
        <p:spPr bwMode="auto">
          <a:xfrm>
            <a:off x="6105525" y="5157788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5. Utveckla och implementera IS/IT-system</a:t>
            </a:r>
            <a:endParaRPr lang="sv-SE" altLang="sv-SE" sz="1400"/>
          </a:p>
        </p:txBody>
      </p:sp>
      <p:sp>
        <p:nvSpPr>
          <p:cNvPr id="254990" name="AutoShape 14"/>
          <p:cNvSpPr>
            <a:spLocks noChangeArrowheads="1"/>
          </p:cNvSpPr>
          <p:nvPr/>
        </p:nvSpPr>
        <p:spPr bwMode="auto">
          <a:xfrm>
            <a:off x="2578100" y="5157788"/>
            <a:ext cx="1584325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6000" tIns="36000" rIns="36000" bIns="36000"/>
          <a:lstStyle/>
          <a:p>
            <a:pPr>
              <a:spcBef>
                <a:spcPct val="0"/>
              </a:spcBef>
            </a:pPr>
            <a:r>
              <a:rPr lang="sv-SE" altLang="sv-SE" sz="1200"/>
              <a:t>6. Etablera kompetensutveckling och utbildning</a:t>
            </a:r>
            <a:endParaRPr lang="sv-SE" altLang="sv-SE" sz="1400"/>
          </a:p>
        </p:txBody>
      </p:sp>
      <p:sp>
        <p:nvSpPr>
          <p:cNvPr id="254997" name="Text Box 21"/>
          <p:cNvSpPr txBox="1">
            <a:spLocks noChangeArrowheads="1"/>
          </p:cNvSpPr>
          <p:nvPr/>
        </p:nvSpPr>
        <p:spPr bwMode="auto">
          <a:xfrm>
            <a:off x="2936875" y="3646488"/>
            <a:ext cx="4535488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lIns="36000" tIns="36000" rIns="36000" bIns="36000">
            <a:spAutoFit/>
          </a:bodyPr>
          <a:lstStyle/>
          <a:p>
            <a:r>
              <a:rPr lang="sv-SE" altLang="sv-SE" sz="1800" b="1"/>
              <a:t>Stödprocesser</a:t>
            </a:r>
          </a:p>
          <a:p>
            <a:r>
              <a:rPr lang="sv-SE" altLang="sv-SE" sz="1200"/>
              <a:t>Källa: Översatt från NEVI, Zoetermeer, 2002; ursprungligen formulerat av R Monczka.</a:t>
            </a:r>
          </a:p>
          <a:p>
            <a:endParaRPr lang="sv-SE" altLang="sv-SE" sz="1200"/>
          </a:p>
        </p:txBody>
      </p:sp>
      <p:sp>
        <p:nvSpPr>
          <p:cNvPr id="254999" name="Rectangle 23"/>
          <p:cNvSpPr>
            <a:spLocks noGrp="1" noChangeArrowheads="1"/>
          </p:cNvSpPr>
          <p:nvPr>
            <p:ph type="title"/>
          </p:nvPr>
        </p:nvSpPr>
        <p:spPr>
          <a:xfrm>
            <a:off x="631825" y="990600"/>
            <a:ext cx="8588375" cy="566738"/>
          </a:xfrm>
          <a:noFill/>
          <a:ln/>
        </p:spPr>
        <p:txBody>
          <a:bodyPr/>
          <a:lstStyle/>
          <a:p>
            <a:r>
              <a:rPr lang="sv-SE" altLang="sv-SE" smtClean="0"/>
              <a:t>MSU Modellen – Sex stödprocesser</a:t>
            </a:r>
          </a:p>
        </p:txBody>
      </p:sp>
      <p:sp>
        <p:nvSpPr>
          <p:cNvPr id="255001" name="Platshållare för datum 5"/>
          <p:cNvSpPr txBox="1">
            <a:spLocks noGrp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altLang="sv-SE" sz="1000"/>
              <a:t>2009-12-07</a:t>
            </a:r>
          </a:p>
        </p:txBody>
      </p:sp>
      <p:sp>
        <p:nvSpPr>
          <p:cNvPr id="255002" name="Platshållare för sidfot 3"/>
          <p:cNvSpPr txBox="1">
            <a:spLocks noGrp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Purchasing World Class Excellence Modell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08 Inköpsmodeller XFb">
  <a:themeElements>
    <a:clrScheme name="EFFSO ppt default 070930 13">
      <a:dk1>
        <a:srgbClr val="000000"/>
      </a:dk1>
      <a:lt1>
        <a:srgbClr val="FFFFFF"/>
      </a:lt1>
      <a:dk2>
        <a:srgbClr val="384330"/>
      </a:dk2>
      <a:lt2>
        <a:srgbClr val="CECECE"/>
      </a:lt2>
      <a:accent1>
        <a:srgbClr val="006F3A"/>
      </a:accent1>
      <a:accent2>
        <a:srgbClr val="5E9847"/>
      </a:accent2>
      <a:accent3>
        <a:srgbClr val="FFFFFF"/>
      </a:accent3>
      <a:accent4>
        <a:srgbClr val="000000"/>
      </a:accent4>
      <a:accent5>
        <a:srgbClr val="AABBAE"/>
      </a:accent5>
      <a:accent6>
        <a:srgbClr val="54893F"/>
      </a:accent6>
      <a:hlink>
        <a:srgbClr val="B0CA53"/>
      </a:hlink>
      <a:folHlink>
        <a:srgbClr val="EAEAEA"/>
      </a:folHlink>
    </a:clrScheme>
    <a:fontScheme name="EFFSO ppt default 07093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72000" rIns="72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72000" rIns="72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FFSO ppt default 07093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default 07093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default 07093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default 07093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default 07093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default 07093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default 07093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default 07093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default 07093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default 07093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default 07093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default 07093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default 070930 13">
        <a:dk1>
          <a:srgbClr val="000000"/>
        </a:dk1>
        <a:lt1>
          <a:srgbClr val="FFFFFF"/>
        </a:lt1>
        <a:dk2>
          <a:srgbClr val="384330"/>
        </a:dk2>
        <a:lt2>
          <a:srgbClr val="CECECE"/>
        </a:lt2>
        <a:accent1>
          <a:srgbClr val="006F3A"/>
        </a:accent1>
        <a:accent2>
          <a:srgbClr val="5E9847"/>
        </a:accent2>
        <a:accent3>
          <a:srgbClr val="FFFFFF"/>
        </a:accent3>
        <a:accent4>
          <a:srgbClr val="000000"/>
        </a:accent4>
        <a:accent5>
          <a:srgbClr val="AABBAE"/>
        </a:accent5>
        <a:accent6>
          <a:srgbClr val="54893F"/>
        </a:accent6>
        <a:hlink>
          <a:srgbClr val="B0CA5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FFSO ppt bkg 070930">
  <a:themeElements>
    <a:clrScheme name="EFFSO ppt bkg 070930 13">
      <a:dk1>
        <a:srgbClr val="000000"/>
      </a:dk1>
      <a:lt1>
        <a:srgbClr val="FFFFFF"/>
      </a:lt1>
      <a:dk2>
        <a:srgbClr val="384330"/>
      </a:dk2>
      <a:lt2>
        <a:srgbClr val="CECECE"/>
      </a:lt2>
      <a:accent1>
        <a:srgbClr val="006F3A"/>
      </a:accent1>
      <a:accent2>
        <a:srgbClr val="5E9847"/>
      </a:accent2>
      <a:accent3>
        <a:srgbClr val="FFFFFF"/>
      </a:accent3>
      <a:accent4>
        <a:srgbClr val="000000"/>
      </a:accent4>
      <a:accent5>
        <a:srgbClr val="AABBAE"/>
      </a:accent5>
      <a:accent6>
        <a:srgbClr val="54893F"/>
      </a:accent6>
      <a:hlink>
        <a:srgbClr val="B0CA53"/>
      </a:hlink>
      <a:folHlink>
        <a:srgbClr val="EAEAEA"/>
      </a:folHlink>
    </a:clrScheme>
    <a:fontScheme name="EFFSO ppt bkg 07093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72000" rIns="72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72000" rIns="72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FFSO ppt bkg 07093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bkg 07093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bkg 07093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bkg 07093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bkg 07093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FFSO ppt bkg 07093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bkg 07093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bkg 07093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bkg 07093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bkg 07093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bkg 07093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bkg 07093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FFSO ppt bkg 070930 13">
        <a:dk1>
          <a:srgbClr val="000000"/>
        </a:dk1>
        <a:lt1>
          <a:srgbClr val="FFFFFF"/>
        </a:lt1>
        <a:dk2>
          <a:srgbClr val="384330"/>
        </a:dk2>
        <a:lt2>
          <a:srgbClr val="CECECE"/>
        </a:lt2>
        <a:accent1>
          <a:srgbClr val="006F3A"/>
        </a:accent1>
        <a:accent2>
          <a:srgbClr val="5E9847"/>
        </a:accent2>
        <a:accent3>
          <a:srgbClr val="FFFFFF"/>
        </a:accent3>
        <a:accent4>
          <a:srgbClr val="000000"/>
        </a:accent4>
        <a:accent5>
          <a:srgbClr val="AABBAE"/>
        </a:accent5>
        <a:accent6>
          <a:srgbClr val="54893F"/>
        </a:accent6>
        <a:hlink>
          <a:srgbClr val="B0CA5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168</Words>
  <Application>Microsoft Office PowerPoint</Application>
  <PresentationFormat>A4 (210 x 297 mm)</PresentationFormat>
  <Paragraphs>32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Wingdings</vt:lpstr>
      <vt:lpstr>Times New Roman</vt:lpstr>
      <vt:lpstr>1108 Inköpsmodeller XFb</vt:lpstr>
      <vt:lpstr>EFFSO ppt bkg 070930</vt:lpstr>
      <vt:lpstr>MSU Modellen – Åtta strategiska processer</vt:lpstr>
      <vt:lpstr>MSU Modellen – Sex stödprocesser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MSU Modellen, Monczka, Purchashing World Class Excellence</dc:title>
  <dc:creator/>
  <cp:lastModifiedBy/>
  <cp:revision>53</cp:revision>
  <dcterms:created xsi:type="dcterms:W3CDTF">2009-08-28T15:39:23Z</dcterms:created>
  <dcterms:modified xsi:type="dcterms:W3CDTF">2021-05-24T08:49:23Z</dcterms:modified>
</cp:coreProperties>
</file>