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44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D7CFA8B2-A1D8-44DC-A80A-0541C3CDC22B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09805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0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484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2017E-EC5C-4FBE-82BA-79B2ABF8189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5441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5ED41-5582-46AB-B9CC-B95D8984E43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4377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391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FCF-7435-4BBF-9A2E-9064DDEA7F4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1715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4640E-DA5A-4CD4-91BD-BE22F8E12A4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7439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9566F-E24A-4095-90A8-714F1CF1935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66157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FA41D-5500-4D7B-8570-97C478CD49C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54882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57484-23EB-4C59-A633-CFE8F48C574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79654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6EAA4-FB4A-432E-95CE-E8C61B378BA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25344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FF946-A217-4BAC-B6B0-1B75F5761FD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2940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635F6-366B-4C21-88FD-FA8D7372FE8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70481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28673-BD0F-4869-A055-79AAEC7BEA9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88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719A2-EC50-4D8C-B2AC-998735F117D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57358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D1B86-C2A3-478E-A0D0-8CB94DCB725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97093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A179F-9B2B-4506-A44F-B02EDABB30F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5772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186F6-C3AC-46BC-8FA5-4F433E83648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886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C2F66-F525-4B96-9A9A-1A6C035E7C0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6192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1E75A-FDEE-4222-B311-F4B0C955828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679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CBD0-93F2-4EF6-95F3-DA585ECF832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5942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1BBD1-002F-42F5-969C-ADD3CCE4694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0533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9F6C0-29CF-4CC1-B2FD-6F619CF958B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7436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FCF73-0B96-4985-B590-DBD457182E1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5451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3C7406A0-8959-4D40-A81D-749075F698D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sz="600" b="1" smtClean="0">
                <a:solidFill>
                  <a:schemeClr val="tx2"/>
                </a:solidFill>
              </a:rPr>
              <a:t>Effective Sourcing </a:t>
            </a:r>
            <a:r>
              <a:rPr lang="en-US" sz="6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sz="6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06655EDB-84CA-41C2-9DCE-304F30774EC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sz="600" b="1" smtClean="0">
                <a:solidFill>
                  <a:schemeClr val="tx2"/>
                </a:solidFill>
              </a:rPr>
              <a:t>Effective Sourcing </a:t>
            </a:r>
            <a:r>
              <a:rPr lang="en-US" sz="6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sz="6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Rak 39"/>
          <p:cNvCxnSpPr/>
          <p:nvPr/>
        </p:nvCxnSpPr>
        <p:spPr>
          <a:xfrm>
            <a:off x="6170613" y="4762500"/>
            <a:ext cx="714375" cy="7938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4918075" y="4754563"/>
            <a:ext cx="714375" cy="6350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>
            <a:endCxn id="50" idx="0"/>
          </p:cNvCxnSpPr>
          <p:nvPr/>
        </p:nvCxnSpPr>
        <p:spPr>
          <a:xfrm>
            <a:off x="2786063" y="3435350"/>
            <a:ext cx="4899025" cy="0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>
            <a:off x="2032000" y="3435350"/>
            <a:ext cx="682625" cy="0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>
            <a:stCxn id="15" idx="2"/>
          </p:cNvCxnSpPr>
          <p:nvPr/>
        </p:nvCxnSpPr>
        <p:spPr>
          <a:xfrm>
            <a:off x="3624263" y="3681413"/>
            <a:ext cx="712787" cy="6350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41"/>
          <p:cNvCxnSpPr/>
          <p:nvPr/>
        </p:nvCxnSpPr>
        <p:spPr>
          <a:xfrm>
            <a:off x="4275138" y="3929063"/>
            <a:ext cx="714375" cy="7937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628650" y="9779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sz="1800" b="1">
                <a:solidFill>
                  <a:srgbClr val="000000"/>
                </a:solidFill>
              </a:rPr>
              <a:t>Så här relaterar olika spendbegrepp till varandra</a:t>
            </a:r>
            <a:endParaRPr lang="en-GB" altLang="sv-SE" sz="1800" b="1">
              <a:solidFill>
                <a:srgbClr val="00000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117600" y="2211388"/>
            <a:ext cx="360363" cy="381635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5130" name="textruta 3"/>
          <p:cNvSpPr txBox="1">
            <a:spLocks noChangeArrowheads="1"/>
          </p:cNvSpPr>
          <p:nvPr/>
        </p:nvSpPr>
        <p:spPr bwMode="auto">
          <a:xfrm>
            <a:off x="996950" y="1746250"/>
            <a:ext cx="60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Total 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5" name="Rektangel 4"/>
          <p:cNvSpPr/>
          <p:nvPr/>
        </p:nvSpPr>
        <p:spPr>
          <a:xfrm>
            <a:off x="1949450" y="2209800"/>
            <a:ext cx="361950" cy="122555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533650" y="3435350"/>
            <a:ext cx="361950" cy="257016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5133" name="textruta 6"/>
          <p:cNvSpPr txBox="1">
            <a:spLocks noChangeArrowheads="1"/>
          </p:cNvSpPr>
          <p:nvPr/>
        </p:nvSpPr>
        <p:spPr bwMode="auto">
          <a:xfrm>
            <a:off x="1831975" y="1562100"/>
            <a:ext cx="679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Icke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inköps-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9" name="Rektangel 8"/>
          <p:cNvSpPr/>
          <p:nvPr/>
        </p:nvSpPr>
        <p:spPr>
          <a:xfrm>
            <a:off x="4094163" y="3687763"/>
            <a:ext cx="361950" cy="2413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754563" y="3929063"/>
            <a:ext cx="361950" cy="82708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5353050" y="4756150"/>
            <a:ext cx="360363" cy="127158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5137" name="textruta 11"/>
          <p:cNvSpPr txBox="1">
            <a:spLocks noChangeArrowheads="1"/>
          </p:cNvSpPr>
          <p:nvPr/>
        </p:nvSpPr>
        <p:spPr bwMode="auto">
          <a:xfrm>
            <a:off x="4008438" y="29733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Insats-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5138" name="textruta 12"/>
          <p:cNvSpPr txBox="1">
            <a:spLocks noChangeArrowheads="1"/>
          </p:cNvSpPr>
          <p:nvPr/>
        </p:nvSpPr>
        <p:spPr bwMode="auto">
          <a:xfrm>
            <a:off x="4456113" y="3454400"/>
            <a:ext cx="1011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Ej adresser-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bar spend</a:t>
            </a:r>
          </a:p>
        </p:txBody>
      </p:sp>
      <p:sp>
        <p:nvSpPr>
          <p:cNvPr id="5139" name="textruta 13"/>
          <p:cNvSpPr txBox="1">
            <a:spLocks noChangeArrowheads="1"/>
          </p:cNvSpPr>
          <p:nvPr/>
        </p:nvSpPr>
        <p:spPr bwMode="auto">
          <a:xfrm>
            <a:off x="5100638" y="4302125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Adresser-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bar spend</a:t>
            </a:r>
          </a:p>
        </p:txBody>
      </p:sp>
      <p:sp>
        <p:nvSpPr>
          <p:cNvPr id="15" name="Rektangel 14"/>
          <p:cNvSpPr/>
          <p:nvPr/>
        </p:nvSpPr>
        <p:spPr>
          <a:xfrm>
            <a:off x="3443288" y="3435350"/>
            <a:ext cx="361950" cy="24606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5141" name="textruta 15"/>
          <p:cNvSpPr txBox="1">
            <a:spLocks noChangeArrowheads="1"/>
          </p:cNvSpPr>
          <p:nvPr/>
        </p:nvSpPr>
        <p:spPr bwMode="auto">
          <a:xfrm>
            <a:off x="3165475" y="2789238"/>
            <a:ext cx="882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Icke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traditionell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667500" y="4770438"/>
            <a:ext cx="360363" cy="12573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6013450" y="3444875"/>
            <a:ext cx="361950" cy="13208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5144" name="textruta 18"/>
          <p:cNvSpPr txBox="1">
            <a:spLocks noChangeArrowheads="1"/>
          </p:cNvSpPr>
          <p:nvPr/>
        </p:nvSpPr>
        <p:spPr bwMode="auto">
          <a:xfrm>
            <a:off x="5851525" y="2973388"/>
            <a:ext cx="687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Indirekt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5145" name="textruta 19"/>
          <p:cNvSpPr txBox="1">
            <a:spLocks noChangeArrowheads="1"/>
          </p:cNvSpPr>
          <p:nvPr/>
        </p:nvSpPr>
        <p:spPr bwMode="auto">
          <a:xfrm>
            <a:off x="6584950" y="4300538"/>
            <a:ext cx="60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Direkt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22" name="Tankebubbla 21"/>
          <p:cNvSpPr/>
          <p:nvPr/>
        </p:nvSpPr>
        <p:spPr>
          <a:xfrm>
            <a:off x="6375400" y="2176463"/>
            <a:ext cx="990600" cy="612775"/>
          </a:xfrm>
          <a:prstGeom prst="cloudCallout">
            <a:avLst>
              <a:gd name="adj1" fmla="val -7448"/>
              <a:gd name="adj2" fmla="val 35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sv-SE" sz="1200" dirty="0"/>
              <a:t>Vild</a:t>
            </a:r>
          </a:p>
          <a:p>
            <a:pPr>
              <a:spcBef>
                <a:spcPts val="0"/>
              </a:spcBef>
              <a:defRPr/>
            </a:pPr>
            <a:r>
              <a:rPr lang="sv-SE" sz="1200" dirty="0" err="1"/>
              <a:t>spend</a:t>
            </a:r>
            <a:endParaRPr lang="sv-SE" sz="1200" dirty="0"/>
          </a:p>
        </p:txBody>
      </p:sp>
      <p:cxnSp>
        <p:nvCxnSpPr>
          <p:cNvPr id="5147" name="Rak 28"/>
          <p:cNvCxnSpPr>
            <a:cxnSpLocks noChangeShapeType="1"/>
          </p:cNvCxnSpPr>
          <p:nvPr/>
        </p:nvCxnSpPr>
        <p:spPr bwMode="auto">
          <a:xfrm flipV="1">
            <a:off x="733425" y="5864225"/>
            <a:ext cx="4608513" cy="698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5148" name="Rak 30"/>
          <p:cNvCxnSpPr>
            <a:cxnSpLocks noChangeShapeType="1"/>
          </p:cNvCxnSpPr>
          <p:nvPr/>
        </p:nvCxnSpPr>
        <p:spPr bwMode="auto">
          <a:xfrm flipV="1">
            <a:off x="485775" y="6048375"/>
            <a:ext cx="2578100" cy="19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5149" name="Rak 225280"/>
          <p:cNvCxnSpPr>
            <a:cxnSpLocks noChangeShapeType="1"/>
          </p:cNvCxnSpPr>
          <p:nvPr/>
        </p:nvCxnSpPr>
        <p:spPr bwMode="auto">
          <a:xfrm flipV="1">
            <a:off x="485775" y="5899150"/>
            <a:ext cx="2657475" cy="349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5" name="Rak 34"/>
          <p:cNvCxnSpPr/>
          <p:nvPr/>
        </p:nvCxnSpPr>
        <p:spPr>
          <a:xfrm>
            <a:off x="733425" y="6027738"/>
            <a:ext cx="82026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>
            <a:off x="1477963" y="2209800"/>
            <a:ext cx="682625" cy="0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ktangel 49"/>
          <p:cNvSpPr/>
          <p:nvPr/>
        </p:nvSpPr>
        <p:spPr>
          <a:xfrm>
            <a:off x="7504113" y="3435350"/>
            <a:ext cx="361950" cy="212566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sp>
        <p:nvSpPr>
          <p:cNvPr id="55" name="Rektangel 54"/>
          <p:cNvSpPr/>
          <p:nvPr/>
        </p:nvSpPr>
        <p:spPr>
          <a:xfrm>
            <a:off x="8070850" y="5561013"/>
            <a:ext cx="360363" cy="46513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/>
          </a:p>
        </p:txBody>
      </p:sp>
      <p:cxnSp>
        <p:nvCxnSpPr>
          <p:cNvPr id="56" name="Rak 55"/>
          <p:cNvCxnSpPr/>
          <p:nvPr/>
        </p:nvCxnSpPr>
        <p:spPr>
          <a:xfrm>
            <a:off x="7666038" y="5561013"/>
            <a:ext cx="652462" cy="22225"/>
          </a:xfrm>
          <a:prstGeom prst="line">
            <a:avLst/>
          </a:prstGeom>
          <a:ln w="158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5" name="textruta 56"/>
          <p:cNvSpPr txBox="1">
            <a:spLocks noChangeArrowheads="1"/>
          </p:cNvSpPr>
          <p:nvPr/>
        </p:nvSpPr>
        <p:spPr bwMode="auto">
          <a:xfrm>
            <a:off x="2441575" y="2973388"/>
            <a:ext cx="688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Inköps-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 </a:t>
            </a:r>
          </a:p>
        </p:txBody>
      </p:sp>
      <p:sp>
        <p:nvSpPr>
          <p:cNvPr id="5156" name="textruta 57"/>
          <p:cNvSpPr txBox="1">
            <a:spLocks noChangeArrowheads="1"/>
          </p:cNvSpPr>
          <p:nvPr/>
        </p:nvSpPr>
        <p:spPr bwMode="auto">
          <a:xfrm>
            <a:off x="7391400" y="2973388"/>
            <a:ext cx="60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80%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spend</a:t>
            </a:r>
          </a:p>
        </p:txBody>
      </p:sp>
      <p:sp>
        <p:nvSpPr>
          <p:cNvPr id="5157" name="textruta 58"/>
          <p:cNvSpPr txBox="1">
            <a:spLocks noChangeArrowheads="1"/>
          </p:cNvSpPr>
          <p:nvPr/>
        </p:nvSpPr>
        <p:spPr bwMode="auto">
          <a:xfrm>
            <a:off x="7912100" y="5099050"/>
            <a:ext cx="67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Spend-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svans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37</Words>
  <Application>Microsoft Office PowerPoint</Application>
  <PresentationFormat>A4 (210 x 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PowerPoint-presentation</vt:lpstr>
    </vt:vector>
  </TitlesOfParts>
  <LinksUpToDate>false</LinksUpToDate>
  <SharedDoc>false</SharedDoc>
  <HyperlinkBase>http://toolls.effso.se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Inköpsbesparingar</dc:title>
  <dc:creator/>
  <cp:lastModifiedBy/>
  <cp:revision>33</cp:revision>
  <dcterms:created xsi:type="dcterms:W3CDTF">2009-08-28T15:39:23Z</dcterms:created>
  <dcterms:modified xsi:type="dcterms:W3CDTF">2021-05-24T12:53:38Z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Ägare">
    <vt:lpwstr>EFFSO</vt:lpwstr>
  </property>
</Properties>
</file>