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  <p:sldMasterId id="2147483651" r:id="rId2"/>
  </p:sldMasterIdLst>
  <p:notesMasterIdLst>
    <p:notesMasterId r:id="rId4"/>
  </p:notesMasterIdLst>
  <p:sldIdLst>
    <p:sldId id="352" r:id="rId3"/>
  </p:sldIdLst>
  <p:sldSz cx="9906000" cy="6858000" type="A4"/>
  <p:notesSz cx="6858000" cy="9144000"/>
  <p:defaultTextStyle>
    <a:defPPr>
      <a:defRPr lang="en-US"/>
    </a:defPPr>
    <a:lvl1pPr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F95B"/>
    <a:srgbClr val="FFFF66"/>
    <a:srgbClr val="2E7642"/>
    <a:srgbClr val="2E7C42"/>
    <a:srgbClr val="F95F4F"/>
    <a:srgbClr val="00E87A"/>
    <a:srgbClr val="00E075"/>
    <a:srgbClr val="BFDF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25" autoAdjust="0"/>
    <p:restoredTop sz="94575" autoAdjust="0"/>
  </p:normalViewPr>
  <p:slideViewPr>
    <p:cSldViewPr snapToGrid="0">
      <p:cViewPr varScale="1">
        <p:scale>
          <a:sx n="73" d="100"/>
          <a:sy n="73" d="100"/>
        </p:scale>
        <p:origin x="1128" y="5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fld id="{892D270B-07D7-4915-89B9-0BB0EA82D095}" type="slidenum">
              <a:rPr lang="en-US" altLang="sv-SE"/>
              <a:pPr/>
              <a:t>‹#›</a:t>
            </a:fld>
            <a:endParaRPr lang="en-US" altLang="sv-SE"/>
          </a:p>
        </p:txBody>
      </p:sp>
    </p:spTree>
    <p:extLst>
      <p:ext uri="{BB962C8B-B14F-4D97-AF65-F5344CB8AC3E}">
        <p14:creationId xmlns:p14="http://schemas.microsoft.com/office/powerpoint/2010/main" val="9981481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3.jpeg"/><Relationship Id="rId4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1" descr="EFFSO_Final_CMY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688" y="908050"/>
            <a:ext cx="5510212" cy="179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upp 9"/>
          <p:cNvGrpSpPr>
            <a:grpSpLocks/>
          </p:cNvGrpSpPr>
          <p:nvPr/>
        </p:nvGrpSpPr>
        <p:grpSpPr bwMode="auto">
          <a:xfrm>
            <a:off x="3243263" y="6348413"/>
            <a:ext cx="3424237" cy="152400"/>
            <a:chOff x="4238620" y="6286520"/>
            <a:chExt cx="3424255" cy="152400"/>
          </a:xfrm>
        </p:grpSpPr>
        <p:pic>
          <p:nvPicPr>
            <p:cNvPr id="7" name="Picture 15"/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38620" y="6286520"/>
              <a:ext cx="9525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16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24504" y="6286520"/>
              <a:ext cx="923925" cy="142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17"/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38950" y="6286520"/>
              <a:ext cx="923925" cy="142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2997200"/>
            <a:ext cx="8420100" cy="1152525"/>
          </a:xfrm>
        </p:spPr>
        <p:txBody>
          <a:bodyPr lIns="91440" tIns="45720" rIns="91440" anchor="ctr"/>
          <a:lstStyle>
            <a:lvl1pPr algn="ctr"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4292600"/>
            <a:ext cx="6934200" cy="720725"/>
          </a:xfrm>
          <a:ln w="9525"/>
        </p:spPr>
        <p:txBody>
          <a:bodyPr lIns="91440" tIns="45720" rIns="91440" bIns="45720"/>
          <a:lstStyle>
            <a:lvl1pPr algn="ctr">
              <a:defRPr sz="18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798248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79720A-890F-48B4-9461-34CD3DE5030D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850310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070725" y="990600"/>
            <a:ext cx="2149475" cy="53340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2300" y="990600"/>
            <a:ext cx="6296025" cy="53340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D65C3C-E65C-4B91-89B9-6C8C6A526C11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5765752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50" t="15555"/>
          <a:stretch>
            <a:fillRect/>
          </a:stretch>
        </p:blipFill>
        <p:spPr bwMode="auto">
          <a:xfrm>
            <a:off x="0" y="0"/>
            <a:ext cx="9906000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3138" y="6308725"/>
            <a:ext cx="541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EFFSO_Final_CMYK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688" y="908050"/>
            <a:ext cx="5510212" cy="179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040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42950" y="2997200"/>
            <a:ext cx="8420100" cy="1152525"/>
          </a:xfrm>
        </p:spPr>
        <p:txBody>
          <a:bodyPr lIns="91440" tIns="45720" rIns="91440" anchor="ctr"/>
          <a:lstStyle>
            <a:lvl1pPr algn="ctr"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040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4292600"/>
            <a:ext cx="6934200" cy="720725"/>
          </a:xfrm>
          <a:ln w="9525"/>
        </p:spPr>
        <p:txBody>
          <a:bodyPr lIns="91440" tIns="45720" rIns="91440" bIns="45720"/>
          <a:lstStyle>
            <a:lvl1pPr algn="ctr">
              <a:defRPr sz="18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3833888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DE099D-2511-422D-9CB8-C701C41DD7DC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452278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D9C0CB-0694-482A-8A45-093E5F03746F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4304384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300" y="1905000"/>
            <a:ext cx="422275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97450" y="1905000"/>
            <a:ext cx="422275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462905-E6C6-4CD4-A884-03EAB6252080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4036704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754220-523A-4732-94BB-1595C5B09DC9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334823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7FA675-C476-45F4-A1D3-E3B1C54F8906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7824041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C0CFD8-5C18-4105-8AB3-D116B84A2F32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4363543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BCA999-122C-4501-9D73-91831EBDA45A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974434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4ADB55-5449-4A3C-9E27-C17686A3C56A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7043122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BB580A-8D37-4F84-96DC-8D5D876BBB98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8813426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D772E1-A077-4FF0-AFDA-A06920299ABA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4114984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070725" y="990600"/>
            <a:ext cx="2149475" cy="53340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2300" y="990600"/>
            <a:ext cx="6296025" cy="53340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58078F-D813-45C8-9D99-BDD8F1F6A19B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426685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Rubrik, text och 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1825" y="990600"/>
            <a:ext cx="8588375" cy="8382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half" idx="1"/>
          </p:nvPr>
        </p:nvSpPr>
        <p:spPr>
          <a:xfrm>
            <a:off x="622300" y="1905000"/>
            <a:ext cx="4222750" cy="44196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2"/>
          </p:nvPr>
        </p:nvSpPr>
        <p:spPr>
          <a:xfrm>
            <a:off x="4997450" y="1905000"/>
            <a:ext cx="4222750" cy="21336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3"/>
          </p:nvPr>
        </p:nvSpPr>
        <p:spPr>
          <a:xfrm>
            <a:off x="4997450" y="4191000"/>
            <a:ext cx="4222750" cy="21336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FEBAAF-E422-405D-A06B-2E0E0AF0DAC7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301268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6369D5-650B-4E6E-99D6-2E7ABE9CACF6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657034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300" y="1905000"/>
            <a:ext cx="422275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97450" y="1905000"/>
            <a:ext cx="422275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151BD5-ADC0-4CAE-9284-1BBF01FE5554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760826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8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729A46-F5A2-4F3A-85AE-171E059E2ED5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450174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350FD9-116B-4782-A05A-989CABB678D7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428798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3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4814E9-53C9-4B5B-BA7E-0E67D7E37F04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193728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FE308C-C177-41DB-81FF-4FB8922EB534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903479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78E2CD-8E0D-43A1-894A-2830030E2CD7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9776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7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Line 9"/>
          <p:cNvSpPr>
            <a:spLocks noChangeShapeType="1"/>
          </p:cNvSpPr>
          <p:nvPr/>
        </p:nvSpPr>
        <p:spPr bwMode="auto">
          <a:xfrm flipV="1">
            <a:off x="685800" y="914400"/>
            <a:ext cx="85344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5025" y="82550"/>
            <a:ext cx="214312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31825" y="990600"/>
            <a:ext cx="85883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72000" rIns="7200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Rubrik</a:t>
            </a:r>
          </a:p>
        </p:txBody>
      </p:sp>
      <p:sp>
        <p:nvSpPr>
          <p:cNvPr id="3078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2300" y="1905000"/>
            <a:ext cx="85979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72000" rIns="72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 smtClean="0"/>
              <a:t>Click to edit Master text styles</a:t>
            </a:r>
            <a:endParaRPr lang="en-US" altLang="en-US" smtClean="0"/>
          </a:p>
          <a:p>
            <a:pPr lvl="1"/>
            <a:r>
              <a:rPr lang="sv-SE" altLang="en-US" smtClean="0"/>
              <a:t>Second level</a:t>
            </a:r>
          </a:p>
          <a:p>
            <a:pPr lvl="2"/>
            <a:r>
              <a:rPr lang="sv-SE" altLang="en-US" smtClean="0"/>
              <a:t>Third level</a:t>
            </a:r>
          </a:p>
          <a:p>
            <a:pPr lvl="3"/>
            <a:r>
              <a:rPr lang="sv-SE" altLang="en-US" smtClean="0"/>
              <a:t>Fo</a:t>
            </a:r>
            <a:r>
              <a:rPr lang="en-US" altLang="en-US" smtClean="0"/>
              <a:t>urth level</a:t>
            </a:r>
          </a:p>
          <a:p>
            <a:pPr lvl="4"/>
            <a:r>
              <a:rPr lang="sv-SE" altLang="en-US" smtClean="0"/>
              <a:t>Fifth level</a:t>
            </a:r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68675" y="6581775"/>
            <a:ext cx="31369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97688" y="6581775"/>
            <a:ext cx="2311400" cy="196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000"/>
            </a:lvl1pPr>
          </a:lstStyle>
          <a:p>
            <a:fld id="{1463241A-F433-4E4A-BFB3-3698EFAFFF7A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2300" y="6583363"/>
            <a:ext cx="2311400" cy="198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000"/>
            </a:lvl1pPr>
          </a:lstStyle>
          <a:p>
            <a:r>
              <a:rPr lang="en-US" altLang="sv-SE"/>
              <a:t>2009-09-25</a:t>
            </a:r>
          </a:p>
        </p:txBody>
      </p:sp>
      <p:sp>
        <p:nvSpPr>
          <p:cNvPr id="1049" name="Text Box 25"/>
          <p:cNvSpPr txBox="1">
            <a:spLocks noChangeArrowheads="1"/>
          </p:cNvSpPr>
          <p:nvPr/>
        </p:nvSpPr>
        <p:spPr bwMode="auto">
          <a:xfrm rot="21600000">
            <a:off x="4306888" y="6742113"/>
            <a:ext cx="1293812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  <a:defRPr/>
            </a:pPr>
            <a:r>
              <a:rPr lang="en-US" sz="600" b="1">
                <a:solidFill>
                  <a:schemeClr val="tx2"/>
                </a:solidFill>
                <a:latin typeface="Arial" charset="0"/>
              </a:rPr>
              <a:t>Effective Sourcing </a:t>
            </a:r>
            <a:r>
              <a:rPr lang="en-US" sz="600" b="1">
                <a:solidFill>
                  <a:schemeClr val="tx2"/>
                </a:solidFill>
                <a:latin typeface="Arial" charset="0"/>
                <a:cs typeface="Arial" charset="0"/>
              </a:rPr>
              <a:t>•</a:t>
            </a:r>
            <a:r>
              <a:rPr lang="en-US" sz="600" b="1">
                <a:solidFill>
                  <a:schemeClr val="tx2"/>
                </a:solidFill>
                <a:latin typeface="Arial" charset="0"/>
              </a:rPr>
              <a:t> www.effso.com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10" r:id="rId2"/>
    <p:sldLayoutId id="2147483709" r:id="rId3"/>
    <p:sldLayoutId id="2147483708" r:id="rId4"/>
    <p:sldLayoutId id="2147483707" r:id="rId5"/>
    <p:sldLayoutId id="2147483706" r:id="rId6"/>
    <p:sldLayoutId id="2147483705" r:id="rId7"/>
    <p:sldLayoutId id="2147483704" r:id="rId8"/>
    <p:sldLayoutId id="2147483703" r:id="rId9"/>
    <p:sldLayoutId id="2147483702" r:id="rId10"/>
    <p:sldLayoutId id="2147483701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268288" indent="-2667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1600">
          <a:solidFill>
            <a:schemeClr val="tx1"/>
          </a:solidFill>
          <a:latin typeface="+mn-lt"/>
        </a:defRPr>
      </a:lvl2pPr>
      <a:lvl3pPr marL="533400" indent="-263525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806450" indent="-271463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Times New Roman" panose="02020603050405020304" pitchFamily="18" charset="0"/>
        <a:buChar char="»"/>
        <a:defRPr sz="1400">
          <a:solidFill>
            <a:schemeClr val="tx1"/>
          </a:solidFill>
          <a:latin typeface="+mn-lt"/>
        </a:defRPr>
      </a:lvl4pPr>
      <a:lvl5pPr marL="1036638" indent="-2286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−"/>
        <a:defRPr sz="1400">
          <a:solidFill>
            <a:schemeClr val="tx1"/>
          </a:solidFill>
          <a:latin typeface="+mn-lt"/>
        </a:defRPr>
      </a:lvl5pPr>
      <a:lvl6pPr marL="14938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6pPr>
      <a:lvl7pPr marL="19510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7pPr>
      <a:lvl8pPr marL="24082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8pPr>
      <a:lvl9pPr marL="28654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50" t="15555"/>
          <a:stretch>
            <a:fillRect/>
          </a:stretch>
        </p:blipFill>
        <p:spPr bwMode="auto">
          <a:xfrm>
            <a:off x="0" y="0"/>
            <a:ext cx="9906000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9379" name="Line 3"/>
          <p:cNvSpPr>
            <a:spLocks noChangeShapeType="1"/>
          </p:cNvSpPr>
          <p:nvPr/>
        </p:nvSpPr>
        <p:spPr bwMode="auto">
          <a:xfrm flipV="1">
            <a:off x="685800" y="914400"/>
            <a:ext cx="85344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pic>
        <p:nvPicPr>
          <p:cNvPr id="4101" name="Picture 4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5025" y="82550"/>
            <a:ext cx="214312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31825" y="990600"/>
            <a:ext cx="85883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72000" rIns="7200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Rubrik</a:t>
            </a:r>
          </a:p>
        </p:txBody>
      </p:sp>
      <p:sp>
        <p:nvSpPr>
          <p:cNvPr id="4103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2300" y="1905000"/>
            <a:ext cx="85979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72000" rIns="72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 smtClean="0"/>
              <a:t>Click to edit Master text styles</a:t>
            </a:r>
            <a:endParaRPr lang="en-US" altLang="en-US" smtClean="0"/>
          </a:p>
          <a:p>
            <a:pPr lvl="1"/>
            <a:r>
              <a:rPr lang="sv-SE" altLang="en-US" smtClean="0"/>
              <a:t>Second level</a:t>
            </a:r>
          </a:p>
          <a:p>
            <a:pPr lvl="2"/>
            <a:r>
              <a:rPr lang="sv-SE" altLang="en-US" smtClean="0"/>
              <a:t>Third level</a:t>
            </a:r>
          </a:p>
          <a:p>
            <a:pPr lvl="3"/>
            <a:r>
              <a:rPr lang="sv-SE" altLang="en-US" smtClean="0"/>
              <a:t>Fo</a:t>
            </a:r>
            <a:r>
              <a:rPr lang="en-US" altLang="en-US" smtClean="0"/>
              <a:t>urth level</a:t>
            </a:r>
          </a:p>
          <a:p>
            <a:pPr lvl="4"/>
            <a:r>
              <a:rPr lang="sv-SE" altLang="en-US" smtClean="0"/>
              <a:t>Fifth level</a:t>
            </a:r>
          </a:p>
        </p:txBody>
      </p:sp>
      <p:sp>
        <p:nvSpPr>
          <p:cNvPr id="22938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68675" y="6581775"/>
            <a:ext cx="31369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22938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97688" y="6581775"/>
            <a:ext cx="2311400" cy="196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000"/>
            </a:lvl1pPr>
          </a:lstStyle>
          <a:p>
            <a:fld id="{5D12C5E7-725C-4C1C-B728-B2E711C2F5EB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22938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2300" y="6583363"/>
            <a:ext cx="2311400" cy="198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000"/>
            </a:lvl1pPr>
          </a:lstStyle>
          <a:p>
            <a:r>
              <a:rPr lang="en-US" altLang="sv-SE"/>
              <a:t>2009-09-25</a:t>
            </a:r>
          </a:p>
        </p:txBody>
      </p:sp>
      <p:sp>
        <p:nvSpPr>
          <p:cNvPr id="229386" name="Text Box 10"/>
          <p:cNvSpPr txBox="1">
            <a:spLocks noChangeArrowheads="1"/>
          </p:cNvSpPr>
          <p:nvPr/>
        </p:nvSpPr>
        <p:spPr bwMode="auto">
          <a:xfrm rot="21600000">
            <a:off x="4306888" y="6742113"/>
            <a:ext cx="1293812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  <a:defRPr/>
            </a:pPr>
            <a:r>
              <a:rPr lang="en-US" sz="600" b="1">
                <a:solidFill>
                  <a:schemeClr val="tx2"/>
                </a:solidFill>
                <a:latin typeface="Arial" charset="0"/>
              </a:rPr>
              <a:t>Effective Sourcing </a:t>
            </a:r>
            <a:r>
              <a:rPr lang="en-US" sz="600" b="1">
                <a:solidFill>
                  <a:schemeClr val="tx2"/>
                </a:solidFill>
                <a:latin typeface="Arial" charset="0"/>
                <a:cs typeface="Arial" charset="0"/>
              </a:rPr>
              <a:t>•</a:t>
            </a:r>
            <a:r>
              <a:rPr lang="en-US" sz="600" b="1">
                <a:solidFill>
                  <a:schemeClr val="tx2"/>
                </a:solidFill>
                <a:latin typeface="Arial" charset="0"/>
              </a:rPr>
              <a:t> www.effso.com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1" r:id="rId2"/>
    <p:sldLayoutId id="2147483720" r:id="rId3"/>
    <p:sldLayoutId id="2147483719" r:id="rId4"/>
    <p:sldLayoutId id="2147483718" r:id="rId5"/>
    <p:sldLayoutId id="2147483717" r:id="rId6"/>
    <p:sldLayoutId id="2147483716" r:id="rId7"/>
    <p:sldLayoutId id="2147483715" r:id="rId8"/>
    <p:sldLayoutId id="2147483714" r:id="rId9"/>
    <p:sldLayoutId id="2147483713" r:id="rId10"/>
    <p:sldLayoutId id="2147483712" r:id="rId11"/>
    <p:sldLayoutId id="2147483711" r:id="rId1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268288" indent="-2667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1600">
          <a:solidFill>
            <a:schemeClr val="tx1"/>
          </a:solidFill>
          <a:latin typeface="+mn-lt"/>
        </a:defRPr>
      </a:lvl2pPr>
      <a:lvl3pPr marL="533400" indent="-263525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806450" indent="-271463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Times New Roman" panose="02020603050405020304" pitchFamily="18" charset="0"/>
        <a:buChar char="»"/>
        <a:defRPr sz="1400">
          <a:solidFill>
            <a:schemeClr val="tx1"/>
          </a:solidFill>
          <a:latin typeface="+mn-lt"/>
        </a:defRPr>
      </a:lvl4pPr>
      <a:lvl5pPr marL="1036638" indent="-2286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−"/>
        <a:defRPr sz="1400">
          <a:solidFill>
            <a:schemeClr val="tx1"/>
          </a:solidFill>
          <a:latin typeface="+mn-lt"/>
        </a:defRPr>
      </a:lvl5pPr>
      <a:lvl6pPr marL="14938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6pPr>
      <a:lvl7pPr marL="19510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7pPr>
      <a:lvl8pPr marL="24082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8pPr>
      <a:lvl9pPr marL="28654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smtClean="0"/>
              <a:t>Simbanor används för att visa vilken enhet som är ansvarig för en aktivitet</a:t>
            </a:r>
          </a:p>
        </p:txBody>
      </p:sp>
      <p:sp>
        <p:nvSpPr>
          <p:cNvPr id="260099" name="Rectangle 3"/>
          <p:cNvSpPr>
            <a:spLocks noChangeArrowheads="1"/>
          </p:cNvSpPr>
          <p:nvPr/>
        </p:nvSpPr>
        <p:spPr bwMode="auto">
          <a:xfrm>
            <a:off x="0" y="4941888"/>
            <a:ext cx="9906000" cy="719137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pPr algn="l"/>
            <a:r>
              <a:rPr lang="sv-SE" altLang="sv-SE"/>
              <a:t>Leverantör</a:t>
            </a:r>
          </a:p>
        </p:txBody>
      </p:sp>
      <p:sp>
        <p:nvSpPr>
          <p:cNvPr id="260100" name="Rectangle 4"/>
          <p:cNvSpPr>
            <a:spLocks noChangeArrowheads="1"/>
          </p:cNvSpPr>
          <p:nvPr/>
        </p:nvSpPr>
        <p:spPr bwMode="auto">
          <a:xfrm>
            <a:off x="0" y="3502025"/>
            <a:ext cx="9906000" cy="719138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pPr algn="l"/>
            <a:r>
              <a:rPr lang="sv-SE" altLang="sv-SE"/>
              <a:t>Inköpsavdelning</a:t>
            </a:r>
          </a:p>
        </p:txBody>
      </p:sp>
      <p:sp>
        <p:nvSpPr>
          <p:cNvPr id="260101" name="Rectangle 5"/>
          <p:cNvSpPr>
            <a:spLocks noChangeArrowheads="1"/>
          </p:cNvSpPr>
          <p:nvPr/>
        </p:nvSpPr>
        <p:spPr bwMode="auto">
          <a:xfrm>
            <a:off x="0" y="2062163"/>
            <a:ext cx="9906000" cy="719137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pPr algn="l"/>
            <a:r>
              <a:rPr lang="sv-SE" altLang="sv-SE"/>
              <a:t>Produktion</a:t>
            </a:r>
          </a:p>
        </p:txBody>
      </p:sp>
      <p:sp>
        <p:nvSpPr>
          <p:cNvPr id="260102" name="Text Box 6"/>
          <p:cNvSpPr txBox="1">
            <a:spLocks noChangeArrowheads="1"/>
          </p:cNvSpPr>
          <p:nvPr/>
        </p:nvSpPr>
        <p:spPr bwMode="auto">
          <a:xfrm>
            <a:off x="0" y="4437063"/>
            <a:ext cx="1563688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l"/>
            <a:r>
              <a:rPr lang="sv-SE" altLang="sv-SE"/>
              <a:t>Godsmottagning</a:t>
            </a:r>
          </a:p>
        </p:txBody>
      </p:sp>
      <p:sp>
        <p:nvSpPr>
          <p:cNvPr id="260103" name="Text Box 7"/>
          <p:cNvSpPr txBox="1">
            <a:spLocks noChangeArrowheads="1"/>
          </p:cNvSpPr>
          <p:nvPr/>
        </p:nvSpPr>
        <p:spPr bwMode="auto">
          <a:xfrm>
            <a:off x="0" y="2852738"/>
            <a:ext cx="1214438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l">
              <a:spcBef>
                <a:spcPct val="0"/>
              </a:spcBef>
            </a:pPr>
            <a:r>
              <a:rPr lang="sv-SE" altLang="sv-SE"/>
              <a:t>Leverantörs-</a:t>
            </a:r>
          </a:p>
          <a:p>
            <a:pPr algn="l">
              <a:spcBef>
                <a:spcPct val="0"/>
              </a:spcBef>
            </a:pPr>
            <a:r>
              <a:rPr lang="sv-SE" altLang="sv-SE"/>
              <a:t>reskontra</a:t>
            </a:r>
          </a:p>
        </p:txBody>
      </p:sp>
      <p:grpSp>
        <p:nvGrpSpPr>
          <p:cNvPr id="260104" name="Group 8"/>
          <p:cNvGrpSpPr>
            <a:grpSpLocks/>
          </p:cNvGrpSpPr>
          <p:nvPr/>
        </p:nvGrpSpPr>
        <p:grpSpPr bwMode="auto">
          <a:xfrm>
            <a:off x="1784350" y="5013325"/>
            <a:ext cx="358775" cy="503238"/>
            <a:chOff x="1669" y="2886"/>
            <a:chExt cx="226" cy="317"/>
          </a:xfrm>
        </p:grpSpPr>
        <p:sp>
          <p:nvSpPr>
            <p:cNvPr id="260105" name="Rectangle 9"/>
            <p:cNvSpPr>
              <a:spLocks noChangeArrowheads="1"/>
            </p:cNvSpPr>
            <p:nvPr/>
          </p:nvSpPr>
          <p:spPr bwMode="auto">
            <a:xfrm>
              <a:off x="1759" y="2976"/>
              <a:ext cx="136" cy="227"/>
            </a:xfrm>
            <a:prstGeom prst="rect">
              <a:avLst/>
            </a:prstGeom>
            <a:solidFill>
              <a:schemeClr val="accent2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  <p:sp>
          <p:nvSpPr>
            <p:cNvPr id="260106" name="Rectangle 10"/>
            <p:cNvSpPr>
              <a:spLocks noChangeArrowheads="1"/>
            </p:cNvSpPr>
            <p:nvPr/>
          </p:nvSpPr>
          <p:spPr bwMode="auto">
            <a:xfrm>
              <a:off x="1714" y="2931"/>
              <a:ext cx="136" cy="227"/>
            </a:xfrm>
            <a:prstGeom prst="rect">
              <a:avLst/>
            </a:prstGeom>
            <a:solidFill>
              <a:schemeClr val="accent2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  <p:sp>
          <p:nvSpPr>
            <p:cNvPr id="260107" name="Rectangle 11"/>
            <p:cNvSpPr>
              <a:spLocks noChangeArrowheads="1"/>
            </p:cNvSpPr>
            <p:nvPr/>
          </p:nvSpPr>
          <p:spPr bwMode="auto">
            <a:xfrm>
              <a:off x="1669" y="2886"/>
              <a:ext cx="136" cy="227"/>
            </a:xfrm>
            <a:prstGeom prst="rect">
              <a:avLst/>
            </a:prstGeom>
            <a:solidFill>
              <a:schemeClr val="accent2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</p:grpSp>
      <p:sp>
        <p:nvSpPr>
          <p:cNvPr id="260108" name="AutoShape 12"/>
          <p:cNvSpPr>
            <a:spLocks noChangeArrowheads="1"/>
          </p:cNvSpPr>
          <p:nvPr/>
        </p:nvSpPr>
        <p:spPr bwMode="auto">
          <a:xfrm>
            <a:off x="1558925" y="3538538"/>
            <a:ext cx="647700" cy="576262"/>
          </a:xfrm>
          <a:prstGeom prst="flowChartDecision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grpSp>
        <p:nvGrpSpPr>
          <p:cNvPr id="260109" name="Group 13"/>
          <p:cNvGrpSpPr>
            <a:grpSpLocks/>
          </p:cNvGrpSpPr>
          <p:nvPr/>
        </p:nvGrpSpPr>
        <p:grpSpPr bwMode="auto">
          <a:xfrm>
            <a:off x="2936875" y="3644900"/>
            <a:ext cx="358775" cy="503238"/>
            <a:chOff x="1669" y="2886"/>
            <a:chExt cx="226" cy="317"/>
          </a:xfrm>
        </p:grpSpPr>
        <p:sp>
          <p:nvSpPr>
            <p:cNvPr id="260110" name="Rectangle 14"/>
            <p:cNvSpPr>
              <a:spLocks noChangeArrowheads="1"/>
            </p:cNvSpPr>
            <p:nvPr/>
          </p:nvSpPr>
          <p:spPr bwMode="auto">
            <a:xfrm>
              <a:off x="1759" y="2976"/>
              <a:ext cx="136" cy="227"/>
            </a:xfrm>
            <a:prstGeom prst="rect">
              <a:avLst/>
            </a:prstGeom>
            <a:solidFill>
              <a:schemeClr val="accent2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  <p:sp>
          <p:nvSpPr>
            <p:cNvPr id="260111" name="Rectangle 15"/>
            <p:cNvSpPr>
              <a:spLocks noChangeArrowheads="1"/>
            </p:cNvSpPr>
            <p:nvPr/>
          </p:nvSpPr>
          <p:spPr bwMode="auto">
            <a:xfrm>
              <a:off x="1714" y="2931"/>
              <a:ext cx="136" cy="227"/>
            </a:xfrm>
            <a:prstGeom prst="rect">
              <a:avLst/>
            </a:prstGeom>
            <a:solidFill>
              <a:schemeClr val="accent2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  <p:sp>
          <p:nvSpPr>
            <p:cNvPr id="260112" name="Rectangle 16"/>
            <p:cNvSpPr>
              <a:spLocks noChangeArrowheads="1"/>
            </p:cNvSpPr>
            <p:nvPr/>
          </p:nvSpPr>
          <p:spPr bwMode="auto">
            <a:xfrm>
              <a:off x="1669" y="2886"/>
              <a:ext cx="136" cy="227"/>
            </a:xfrm>
            <a:prstGeom prst="rect">
              <a:avLst/>
            </a:prstGeom>
            <a:solidFill>
              <a:schemeClr val="accent2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</p:grpSp>
      <p:sp>
        <p:nvSpPr>
          <p:cNvPr id="260113" name="Rectangle 17"/>
          <p:cNvSpPr>
            <a:spLocks noChangeArrowheads="1"/>
          </p:cNvSpPr>
          <p:nvPr/>
        </p:nvSpPr>
        <p:spPr bwMode="auto">
          <a:xfrm>
            <a:off x="3005138" y="5033963"/>
            <a:ext cx="360362" cy="360362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0114" name="AutoShape 18"/>
          <p:cNvSpPr>
            <a:spLocks noChangeArrowheads="1"/>
          </p:cNvSpPr>
          <p:nvPr/>
        </p:nvSpPr>
        <p:spPr bwMode="auto">
          <a:xfrm>
            <a:off x="2860675" y="2933700"/>
            <a:ext cx="361950" cy="358775"/>
          </a:xfrm>
          <a:prstGeom prst="can">
            <a:avLst>
              <a:gd name="adj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0115" name="AutoShape 19"/>
          <p:cNvSpPr>
            <a:spLocks noChangeArrowheads="1"/>
          </p:cNvSpPr>
          <p:nvPr/>
        </p:nvSpPr>
        <p:spPr bwMode="auto">
          <a:xfrm>
            <a:off x="2860675" y="2195513"/>
            <a:ext cx="361950" cy="358775"/>
          </a:xfrm>
          <a:prstGeom prst="can">
            <a:avLst>
              <a:gd name="adj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0116" name="Rectangle 20"/>
          <p:cNvSpPr>
            <a:spLocks noChangeArrowheads="1"/>
          </p:cNvSpPr>
          <p:nvPr/>
        </p:nvSpPr>
        <p:spPr bwMode="auto">
          <a:xfrm>
            <a:off x="4089400" y="3644900"/>
            <a:ext cx="360363" cy="360363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grpSp>
        <p:nvGrpSpPr>
          <p:cNvPr id="260117" name="Group 21"/>
          <p:cNvGrpSpPr>
            <a:grpSpLocks/>
          </p:cNvGrpSpPr>
          <p:nvPr/>
        </p:nvGrpSpPr>
        <p:grpSpPr bwMode="auto">
          <a:xfrm>
            <a:off x="4156075" y="5037138"/>
            <a:ext cx="339725" cy="474662"/>
            <a:chOff x="1669" y="2886"/>
            <a:chExt cx="226" cy="317"/>
          </a:xfrm>
        </p:grpSpPr>
        <p:sp>
          <p:nvSpPr>
            <p:cNvPr id="260118" name="Rectangle 22"/>
            <p:cNvSpPr>
              <a:spLocks noChangeArrowheads="1"/>
            </p:cNvSpPr>
            <p:nvPr/>
          </p:nvSpPr>
          <p:spPr bwMode="auto">
            <a:xfrm>
              <a:off x="1759" y="2976"/>
              <a:ext cx="136" cy="227"/>
            </a:xfrm>
            <a:prstGeom prst="rect">
              <a:avLst/>
            </a:prstGeom>
            <a:solidFill>
              <a:schemeClr val="accent2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  <p:sp>
          <p:nvSpPr>
            <p:cNvPr id="260119" name="Rectangle 23"/>
            <p:cNvSpPr>
              <a:spLocks noChangeArrowheads="1"/>
            </p:cNvSpPr>
            <p:nvPr/>
          </p:nvSpPr>
          <p:spPr bwMode="auto">
            <a:xfrm>
              <a:off x="1714" y="2931"/>
              <a:ext cx="136" cy="227"/>
            </a:xfrm>
            <a:prstGeom prst="rect">
              <a:avLst/>
            </a:prstGeom>
            <a:solidFill>
              <a:schemeClr val="accent2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  <p:sp>
          <p:nvSpPr>
            <p:cNvPr id="260120" name="Rectangle 24"/>
            <p:cNvSpPr>
              <a:spLocks noChangeArrowheads="1"/>
            </p:cNvSpPr>
            <p:nvPr/>
          </p:nvSpPr>
          <p:spPr bwMode="auto">
            <a:xfrm>
              <a:off x="1669" y="2886"/>
              <a:ext cx="136" cy="227"/>
            </a:xfrm>
            <a:prstGeom prst="rect">
              <a:avLst/>
            </a:prstGeom>
            <a:solidFill>
              <a:schemeClr val="accent2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</p:grpSp>
      <p:sp>
        <p:nvSpPr>
          <p:cNvPr id="260121" name="Oval 25"/>
          <p:cNvSpPr>
            <a:spLocks noChangeArrowheads="1"/>
          </p:cNvSpPr>
          <p:nvPr/>
        </p:nvSpPr>
        <p:spPr bwMode="auto">
          <a:xfrm>
            <a:off x="5305425" y="5113338"/>
            <a:ext cx="431800" cy="431800"/>
          </a:xfrm>
          <a:prstGeom prst="ellipse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0122" name="Oval 26"/>
          <p:cNvSpPr>
            <a:spLocks noChangeArrowheads="1"/>
          </p:cNvSpPr>
          <p:nvPr/>
        </p:nvSpPr>
        <p:spPr bwMode="auto">
          <a:xfrm>
            <a:off x="6527800" y="5122863"/>
            <a:ext cx="431800" cy="431800"/>
          </a:xfrm>
          <a:prstGeom prst="ellipse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0123" name="Rectangle 27"/>
          <p:cNvSpPr>
            <a:spLocks noChangeArrowheads="1"/>
          </p:cNvSpPr>
          <p:nvPr/>
        </p:nvSpPr>
        <p:spPr bwMode="auto">
          <a:xfrm>
            <a:off x="6537325" y="4365625"/>
            <a:ext cx="360363" cy="360363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grpSp>
        <p:nvGrpSpPr>
          <p:cNvPr id="260124" name="Group 28"/>
          <p:cNvGrpSpPr>
            <a:grpSpLocks/>
          </p:cNvGrpSpPr>
          <p:nvPr/>
        </p:nvGrpSpPr>
        <p:grpSpPr bwMode="auto">
          <a:xfrm>
            <a:off x="7788275" y="5146675"/>
            <a:ext cx="358775" cy="503238"/>
            <a:chOff x="1669" y="2886"/>
            <a:chExt cx="226" cy="317"/>
          </a:xfrm>
        </p:grpSpPr>
        <p:sp>
          <p:nvSpPr>
            <p:cNvPr id="260125" name="Rectangle 29"/>
            <p:cNvSpPr>
              <a:spLocks noChangeArrowheads="1"/>
            </p:cNvSpPr>
            <p:nvPr/>
          </p:nvSpPr>
          <p:spPr bwMode="auto">
            <a:xfrm>
              <a:off x="1759" y="2976"/>
              <a:ext cx="136" cy="227"/>
            </a:xfrm>
            <a:prstGeom prst="rect">
              <a:avLst/>
            </a:prstGeom>
            <a:solidFill>
              <a:schemeClr val="accent2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  <p:sp>
          <p:nvSpPr>
            <p:cNvPr id="260126" name="Rectangle 30"/>
            <p:cNvSpPr>
              <a:spLocks noChangeArrowheads="1"/>
            </p:cNvSpPr>
            <p:nvPr/>
          </p:nvSpPr>
          <p:spPr bwMode="auto">
            <a:xfrm>
              <a:off x="1714" y="2931"/>
              <a:ext cx="136" cy="227"/>
            </a:xfrm>
            <a:prstGeom prst="rect">
              <a:avLst/>
            </a:prstGeom>
            <a:solidFill>
              <a:schemeClr val="accent2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  <p:sp>
          <p:nvSpPr>
            <p:cNvPr id="260127" name="Rectangle 31"/>
            <p:cNvSpPr>
              <a:spLocks noChangeArrowheads="1"/>
            </p:cNvSpPr>
            <p:nvPr/>
          </p:nvSpPr>
          <p:spPr bwMode="auto">
            <a:xfrm>
              <a:off x="1669" y="2886"/>
              <a:ext cx="136" cy="227"/>
            </a:xfrm>
            <a:prstGeom prst="rect">
              <a:avLst/>
            </a:prstGeom>
            <a:solidFill>
              <a:schemeClr val="accent2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</p:grpSp>
      <p:sp>
        <p:nvSpPr>
          <p:cNvPr id="260128" name="AutoShape 32"/>
          <p:cNvSpPr>
            <a:spLocks noChangeArrowheads="1"/>
          </p:cNvSpPr>
          <p:nvPr/>
        </p:nvSpPr>
        <p:spPr bwMode="auto">
          <a:xfrm>
            <a:off x="7616825" y="2852738"/>
            <a:ext cx="647700" cy="576262"/>
          </a:xfrm>
          <a:prstGeom prst="flowChartDecision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0129" name="Rectangle 33"/>
          <p:cNvSpPr>
            <a:spLocks noChangeArrowheads="1"/>
          </p:cNvSpPr>
          <p:nvPr/>
        </p:nvSpPr>
        <p:spPr bwMode="auto">
          <a:xfrm>
            <a:off x="8985250" y="5141913"/>
            <a:ext cx="360363" cy="360362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0130" name="AutoShape 34"/>
          <p:cNvSpPr>
            <a:spLocks noChangeArrowheads="1"/>
          </p:cNvSpPr>
          <p:nvPr/>
        </p:nvSpPr>
        <p:spPr bwMode="auto">
          <a:xfrm rot="-10800000">
            <a:off x="6392863" y="2205038"/>
            <a:ext cx="647700" cy="503237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cxnSp>
        <p:nvCxnSpPr>
          <p:cNvPr id="260131" name="AutoShape 35"/>
          <p:cNvCxnSpPr>
            <a:cxnSpLocks noChangeShapeType="1"/>
            <a:stCxn id="260107" idx="0"/>
            <a:endCxn id="260108" idx="2"/>
          </p:cNvCxnSpPr>
          <p:nvPr/>
        </p:nvCxnSpPr>
        <p:spPr bwMode="auto">
          <a:xfrm flipH="1" flipV="1">
            <a:off x="1882775" y="4114800"/>
            <a:ext cx="9525" cy="898525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60132" name="AutoShape 36"/>
          <p:cNvCxnSpPr>
            <a:cxnSpLocks noChangeShapeType="1"/>
            <a:stCxn id="260108" idx="3"/>
            <a:endCxn id="260112" idx="1"/>
          </p:cNvCxnSpPr>
          <p:nvPr/>
        </p:nvCxnSpPr>
        <p:spPr bwMode="auto">
          <a:xfrm flipV="1">
            <a:off x="2206625" y="3825875"/>
            <a:ext cx="73025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60133" name="AutoShape 37"/>
          <p:cNvCxnSpPr>
            <a:cxnSpLocks noChangeShapeType="1"/>
            <a:stCxn id="260110" idx="2"/>
            <a:endCxn id="260113" idx="0"/>
          </p:cNvCxnSpPr>
          <p:nvPr/>
        </p:nvCxnSpPr>
        <p:spPr bwMode="auto">
          <a:xfrm flipH="1">
            <a:off x="3186113" y="4148138"/>
            <a:ext cx="1587" cy="885825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60134" name="AutoShape 38"/>
          <p:cNvCxnSpPr>
            <a:cxnSpLocks noChangeShapeType="1"/>
            <a:stCxn id="260112" idx="0"/>
            <a:endCxn id="260114" idx="3"/>
          </p:cNvCxnSpPr>
          <p:nvPr/>
        </p:nvCxnSpPr>
        <p:spPr bwMode="auto">
          <a:xfrm flipH="1" flipV="1">
            <a:off x="3041650" y="3292475"/>
            <a:ext cx="3175" cy="352425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60135" name="AutoShape 39"/>
          <p:cNvCxnSpPr>
            <a:cxnSpLocks noChangeShapeType="1"/>
            <a:stCxn id="260114" idx="1"/>
            <a:endCxn id="260115" idx="3"/>
          </p:cNvCxnSpPr>
          <p:nvPr/>
        </p:nvCxnSpPr>
        <p:spPr bwMode="auto">
          <a:xfrm flipV="1">
            <a:off x="3041650" y="2554288"/>
            <a:ext cx="0" cy="37941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60136" name="AutoShape 40"/>
          <p:cNvCxnSpPr>
            <a:cxnSpLocks noChangeShapeType="1"/>
            <a:stCxn id="260113" idx="3"/>
            <a:endCxn id="260120" idx="1"/>
          </p:cNvCxnSpPr>
          <p:nvPr/>
        </p:nvCxnSpPr>
        <p:spPr bwMode="auto">
          <a:xfrm flipV="1">
            <a:off x="3365500" y="5207000"/>
            <a:ext cx="790575" cy="7938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60137" name="AutoShape 41"/>
          <p:cNvCxnSpPr>
            <a:cxnSpLocks noChangeShapeType="1"/>
            <a:stCxn id="260120" idx="0"/>
            <a:endCxn id="260116" idx="2"/>
          </p:cNvCxnSpPr>
          <p:nvPr/>
        </p:nvCxnSpPr>
        <p:spPr bwMode="auto">
          <a:xfrm flipV="1">
            <a:off x="4259263" y="4005263"/>
            <a:ext cx="11112" cy="1031875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60138" name="AutoShape 42"/>
          <p:cNvCxnSpPr>
            <a:cxnSpLocks noChangeShapeType="1"/>
            <a:stCxn id="260116" idx="0"/>
            <a:endCxn id="260115" idx="4"/>
          </p:cNvCxnSpPr>
          <p:nvPr/>
        </p:nvCxnSpPr>
        <p:spPr bwMode="auto">
          <a:xfrm rot="5400000" flipH="1">
            <a:off x="3111500" y="2486025"/>
            <a:ext cx="1270000" cy="1047750"/>
          </a:xfrm>
          <a:prstGeom prst="bentConnector2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60139" name="AutoShape 43"/>
          <p:cNvCxnSpPr>
            <a:cxnSpLocks noChangeShapeType="1"/>
            <a:stCxn id="260118" idx="3"/>
            <a:endCxn id="260121" idx="2"/>
          </p:cNvCxnSpPr>
          <p:nvPr/>
        </p:nvCxnSpPr>
        <p:spPr bwMode="auto">
          <a:xfrm flipV="1">
            <a:off x="4495800" y="5329238"/>
            <a:ext cx="809625" cy="127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60140" name="AutoShape 44"/>
          <p:cNvCxnSpPr>
            <a:cxnSpLocks noChangeShapeType="1"/>
            <a:stCxn id="260121" idx="6"/>
            <a:endCxn id="260122" idx="2"/>
          </p:cNvCxnSpPr>
          <p:nvPr/>
        </p:nvCxnSpPr>
        <p:spPr bwMode="auto">
          <a:xfrm>
            <a:off x="5737225" y="5329238"/>
            <a:ext cx="790575" cy="9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60141" name="AutoShape 45"/>
          <p:cNvCxnSpPr>
            <a:cxnSpLocks noChangeShapeType="1"/>
            <a:stCxn id="260122" idx="6"/>
            <a:endCxn id="260127" idx="1"/>
          </p:cNvCxnSpPr>
          <p:nvPr/>
        </p:nvCxnSpPr>
        <p:spPr bwMode="auto">
          <a:xfrm flipV="1">
            <a:off x="6959600" y="5327650"/>
            <a:ext cx="828675" cy="11113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60142" name="AutoShape 46"/>
          <p:cNvCxnSpPr>
            <a:cxnSpLocks noChangeShapeType="1"/>
            <a:stCxn id="260127" idx="0"/>
            <a:endCxn id="260128" idx="2"/>
          </p:cNvCxnSpPr>
          <p:nvPr/>
        </p:nvCxnSpPr>
        <p:spPr bwMode="auto">
          <a:xfrm flipV="1">
            <a:off x="7896225" y="3429000"/>
            <a:ext cx="44450" cy="1717675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60143" name="AutoShape 47"/>
          <p:cNvCxnSpPr>
            <a:cxnSpLocks noChangeShapeType="1"/>
            <a:stCxn id="260114" idx="4"/>
            <a:endCxn id="260128" idx="1"/>
          </p:cNvCxnSpPr>
          <p:nvPr/>
        </p:nvCxnSpPr>
        <p:spPr bwMode="auto">
          <a:xfrm>
            <a:off x="3222625" y="3113088"/>
            <a:ext cx="4394200" cy="28575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</p:cxnSp>
      <p:sp>
        <p:nvSpPr>
          <p:cNvPr id="260144" name="AutoShape 48"/>
          <p:cNvSpPr>
            <a:spLocks noChangeArrowheads="1"/>
          </p:cNvSpPr>
          <p:nvPr/>
        </p:nvSpPr>
        <p:spPr bwMode="auto">
          <a:xfrm>
            <a:off x="6677025" y="4733925"/>
            <a:ext cx="152400" cy="361950"/>
          </a:xfrm>
          <a:prstGeom prst="upArrow">
            <a:avLst>
              <a:gd name="adj1" fmla="val 50000"/>
              <a:gd name="adj2" fmla="val 59375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cxnSp>
        <p:nvCxnSpPr>
          <p:cNvPr id="260145" name="AutoShape 49"/>
          <p:cNvCxnSpPr>
            <a:cxnSpLocks noChangeShapeType="1"/>
            <a:stCxn id="260123" idx="0"/>
            <a:endCxn id="260130" idx="0"/>
          </p:cNvCxnSpPr>
          <p:nvPr/>
        </p:nvCxnSpPr>
        <p:spPr bwMode="auto">
          <a:xfrm flipH="1" flipV="1">
            <a:off x="6716713" y="2709863"/>
            <a:ext cx="1587" cy="16557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</p:cxnSp>
      <p:sp>
        <p:nvSpPr>
          <p:cNvPr id="260146" name="Text Box 50"/>
          <p:cNvSpPr txBox="1">
            <a:spLocks noChangeArrowheads="1"/>
          </p:cNvSpPr>
          <p:nvPr/>
        </p:nvSpPr>
        <p:spPr bwMode="auto">
          <a:xfrm>
            <a:off x="2160588" y="5367338"/>
            <a:ext cx="511175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l"/>
            <a:r>
              <a:rPr lang="sv-SE" altLang="sv-SE" sz="1200"/>
              <a:t>Anbud</a:t>
            </a:r>
          </a:p>
        </p:txBody>
      </p:sp>
      <p:sp>
        <p:nvSpPr>
          <p:cNvPr id="260147" name="Text Box 51"/>
          <p:cNvSpPr txBox="1">
            <a:spLocks noChangeArrowheads="1"/>
          </p:cNvSpPr>
          <p:nvPr/>
        </p:nvSpPr>
        <p:spPr bwMode="auto">
          <a:xfrm>
            <a:off x="3328988" y="3944938"/>
            <a:ext cx="461962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l"/>
            <a:r>
              <a:rPr lang="sv-SE" altLang="sv-SE" sz="1200"/>
              <a:t>Order</a:t>
            </a:r>
          </a:p>
        </p:txBody>
      </p:sp>
      <p:sp>
        <p:nvSpPr>
          <p:cNvPr id="260148" name="Text Box 52"/>
          <p:cNvSpPr txBox="1">
            <a:spLocks noChangeArrowheads="1"/>
          </p:cNvSpPr>
          <p:nvPr/>
        </p:nvSpPr>
        <p:spPr bwMode="auto">
          <a:xfrm>
            <a:off x="4344988" y="4475163"/>
            <a:ext cx="1204912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l"/>
            <a:r>
              <a:rPr lang="sv-SE" altLang="sv-SE" sz="1200"/>
              <a:t>Orderbekräftelse</a:t>
            </a:r>
          </a:p>
        </p:txBody>
      </p:sp>
      <p:sp>
        <p:nvSpPr>
          <p:cNvPr id="260149" name="Text Box 53"/>
          <p:cNvSpPr txBox="1">
            <a:spLocks noChangeArrowheads="1"/>
          </p:cNvSpPr>
          <p:nvPr/>
        </p:nvSpPr>
        <p:spPr bwMode="auto">
          <a:xfrm>
            <a:off x="5684838" y="5405438"/>
            <a:ext cx="839787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l"/>
            <a:r>
              <a:rPr lang="sv-SE" altLang="sv-SE" sz="1200"/>
              <a:t>Tillverkning</a:t>
            </a:r>
          </a:p>
        </p:txBody>
      </p:sp>
      <p:sp>
        <p:nvSpPr>
          <p:cNvPr id="260150" name="Text Box 54"/>
          <p:cNvSpPr txBox="1">
            <a:spLocks noChangeArrowheads="1"/>
          </p:cNvSpPr>
          <p:nvPr/>
        </p:nvSpPr>
        <p:spPr bwMode="auto">
          <a:xfrm>
            <a:off x="6910388" y="5354638"/>
            <a:ext cx="788987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l"/>
            <a:r>
              <a:rPr lang="sv-SE" altLang="sv-SE" sz="1200"/>
              <a:t>Skeppning</a:t>
            </a:r>
          </a:p>
        </p:txBody>
      </p:sp>
      <p:sp>
        <p:nvSpPr>
          <p:cNvPr id="260151" name="Text Box 55"/>
          <p:cNvSpPr txBox="1">
            <a:spLocks noChangeArrowheads="1"/>
          </p:cNvSpPr>
          <p:nvPr/>
        </p:nvSpPr>
        <p:spPr bwMode="auto">
          <a:xfrm>
            <a:off x="8202613" y="5303838"/>
            <a:ext cx="588962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l"/>
            <a:r>
              <a:rPr lang="sv-SE" altLang="sv-SE" sz="1200"/>
              <a:t>Faktura</a:t>
            </a:r>
          </a:p>
        </p:txBody>
      </p:sp>
      <p:sp>
        <p:nvSpPr>
          <p:cNvPr id="260152" name="Text Box 56"/>
          <p:cNvSpPr txBox="1">
            <a:spLocks noChangeArrowheads="1"/>
          </p:cNvSpPr>
          <p:nvPr/>
        </p:nvSpPr>
        <p:spPr bwMode="auto">
          <a:xfrm>
            <a:off x="8513763" y="2833688"/>
            <a:ext cx="704850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l"/>
            <a:r>
              <a:rPr lang="sv-SE" altLang="sv-SE" sz="1200"/>
              <a:t>Betalning</a:t>
            </a:r>
          </a:p>
        </p:txBody>
      </p:sp>
      <p:cxnSp>
        <p:nvCxnSpPr>
          <p:cNvPr id="260153" name="AutoShape 57"/>
          <p:cNvCxnSpPr>
            <a:cxnSpLocks noChangeShapeType="1"/>
            <a:stCxn id="260123" idx="3"/>
            <a:endCxn id="260128" idx="1"/>
          </p:cNvCxnSpPr>
          <p:nvPr/>
        </p:nvCxnSpPr>
        <p:spPr bwMode="auto">
          <a:xfrm flipV="1">
            <a:off x="6897688" y="3141663"/>
            <a:ext cx="719137" cy="1404937"/>
          </a:xfrm>
          <a:prstGeom prst="bentConnector3">
            <a:avLst>
              <a:gd name="adj1" fmla="val 49889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</p:cxnSp>
      <p:sp>
        <p:nvSpPr>
          <p:cNvPr id="260154" name="AutoShape 58"/>
          <p:cNvSpPr>
            <a:spLocks noChangeArrowheads="1"/>
          </p:cNvSpPr>
          <p:nvPr/>
        </p:nvSpPr>
        <p:spPr bwMode="auto">
          <a:xfrm>
            <a:off x="1704975" y="2192338"/>
            <a:ext cx="361950" cy="358775"/>
          </a:xfrm>
          <a:prstGeom prst="can">
            <a:avLst>
              <a:gd name="adj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cxnSp>
        <p:nvCxnSpPr>
          <p:cNvPr id="260155" name="AutoShape 59"/>
          <p:cNvCxnSpPr>
            <a:cxnSpLocks noChangeShapeType="1"/>
            <a:stCxn id="260154" idx="3"/>
            <a:endCxn id="260108" idx="0"/>
          </p:cNvCxnSpPr>
          <p:nvPr/>
        </p:nvCxnSpPr>
        <p:spPr bwMode="auto">
          <a:xfrm flipH="1">
            <a:off x="1882775" y="2551113"/>
            <a:ext cx="3175" cy="987425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</p:cxnSp>
      <p:sp>
        <p:nvSpPr>
          <p:cNvPr id="260156" name="Text Box 60"/>
          <p:cNvSpPr txBox="1">
            <a:spLocks noChangeArrowheads="1"/>
          </p:cNvSpPr>
          <p:nvPr/>
        </p:nvSpPr>
        <p:spPr bwMode="auto">
          <a:xfrm>
            <a:off x="1909763" y="2935288"/>
            <a:ext cx="70485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l">
              <a:spcBef>
                <a:spcPct val="0"/>
              </a:spcBef>
            </a:pPr>
            <a:r>
              <a:rPr lang="sv-SE" altLang="sv-SE" sz="1200"/>
              <a:t>Inköps-</a:t>
            </a:r>
          </a:p>
          <a:p>
            <a:pPr algn="l">
              <a:spcBef>
                <a:spcPct val="0"/>
              </a:spcBef>
            </a:pPr>
            <a:r>
              <a:rPr lang="sv-SE" altLang="sv-SE" sz="1200"/>
              <a:t>anmodan</a:t>
            </a:r>
          </a:p>
        </p:txBody>
      </p:sp>
      <p:sp>
        <p:nvSpPr>
          <p:cNvPr id="260157" name="Text Box 61"/>
          <p:cNvSpPr txBox="1">
            <a:spLocks noChangeArrowheads="1"/>
          </p:cNvSpPr>
          <p:nvPr/>
        </p:nvSpPr>
        <p:spPr bwMode="auto">
          <a:xfrm>
            <a:off x="6986588" y="2325688"/>
            <a:ext cx="1211262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l"/>
            <a:r>
              <a:rPr lang="sv-SE" altLang="sv-SE" sz="1200"/>
              <a:t>Produktionslager</a:t>
            </a:r>
          </a:p>
        </p:txBody>
      </p:sp>
      <p:sp>
        <p:nvSpPr>
          <p:cNvPr id="260158" name="Platshållare för sidfot 3"/>
          <p:cNvSpPr txBox="1">
            <a:spLocks noGrp="1"/>
          </p:cNvSpPr>
          <p:nvPr/>
        </p:nvSpPr>
        <p:spPr bwMode="auto">
          <a:xfrm>
            <a:off x="3368675" y="6581775"/>
            <a:ext cx="3136900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sv-SE" sz="1000"/>
              <a:t>Inköpsprocesser</a:t>
            </a:r>
          </a:p>
        </p:txBody>
      </p:sp>
      <p:sp>
        <p:nvSpPr>
          <p:cNvPr id="260159" name="Line 63"/>
          <p:cNvSpPr>
            <a:spLocks noChangeShapeType="1"/>
          </p:cNvSpPr>
          <p:nvPr/>
        </p:nvSpPr>
        <p:spPr bwMode="auto">
          <a:xfrm>
            <a:off x="8229600" y="3143250"/>
            <a:ext cx="942975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endParaRPr lang="sv-SE"/>
          </a:p>
        </p:txBody>
      </p:sp>
      <p:sp>
        <p:nvSpPr>
          <p:cNvPr id="260160" name="Line 64"/>
          <p:cNvSpPr>
            <a:spLocks noChangeShapeType="1"/>
          </p:cNvSpPr>
          <p:nvPr/>
        </p:nvSpPr>
        <p:spPr bwMode="auto">
          <a:xfrm>
            <a:off x="9182100" y="3143250"/>
            <a:ext cx="0" cy="2000250"/>
          </a:xfrm>
          <a:prstGeom prst="line">
            <a:avLst/>
          </a:prstGeom>
          <a:noFill/>
          <a:ln w="38100" cmpd="dbl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108 Inköpsmodeller XFb">
  <a:themeElements>
    <a:clrScheme name="EFFSO ppt default 070930 13">
      <a:dk1>
        <a:srgbClr val="000000"/>
      </a:dk1>
      <a:lt1>
        <a:srgbClr val="FFFFFF"/>
      </a:lt1>
      <a:dk2>
        <a:srgbClr val="384330"/>
      </a:dk2>
      <a:lt2>
        <a:srgbClr val="CECECE"/>
      </a:lt2>
      <a:accent1>
        <a:srgbClr val="006F3A"/>
      </a:accent1>
      <a:accent2>
        <a:srgbClr val="5E9847"/>
      </a:accent2>
      <a:accent3>
        <a:srgbClr val="FFFFFF"/>
      </a:accent3>
      <a:accent4>
        <a:srgbClr val="000000"/>
      </a:accent4>
      <a:accent5>
        <a:srgbClr val="AABBAE"/>
      </a:accent5>
      <a:accent6>
        <a:srgbClr val="54893F"/>
      </a:accent6>
      <a:hlink>
        <a:srgbClr val="B0CA53"/>
      </a:hlink>
      <a:folHlink>
        <a:srgbClr val="EAEAEA"/>
      </a:folHlink>
    </a:clrScheme>
    <a:fontScheme name="EFFSO ppt default 07093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72000" tIns="72000" rIns="72000" bIns="3600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72000" tIns="72000" rIns="72000" bIns="3600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FFSO ppt default 07093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13">
        <a:dk1>
          <a:srgbClr val="000000"/>
        </a:dk1>
        <a:lt1>
          <a:srgbClr val="FFFFFF"/>
        </a:lt1>
        <a:dk2>
          <a:srgbClr val="384330"/>
        </a:dk2>
        <a:lt2>
          <a:srgbClr val="CECECE"/>
        </a:lt2>
        <a:accent1>
          <a:srgbClr val="006F3A"/>
        </a:accent1>
        <a:accent2>
          <a:srgbClr val="5E9847"/>
        </a:accent2>
        <a:accent3>
          <a:srgbClr val="FFFFFF"/>
        </a:accent3>
        <a:accent4>
          <a:srgbClr val="000000"/>
        </a:accent4>
        <a:accent5>
          <a:srgbClr val="AABBAE"/>
        </a:accent5>
        <a:accent6>
          <a:srgbClr val="54893F"/>
        </a:accent6>
        <a:hlink>
          <a:srgbClr val="B0CA53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EFFSO ppt bkg 070930">
  <a:themeElements>
    <a:clrScheme name="EFFSO ppt bkg 070930 13">
      <a:dk1>
        <a:srgbClr val="000000"/>
      </a:dk1>
      <a:lt1>
        <a:srgbClr val="FFFFFF"/>
      </a:lt1>
      <a:dk2>
        <a:srgbClr val="384330"/>
      </a:dk2>
      <a:lt2>
        <a:srgbClr val="CECECE"/>
      </a:lt2>
      <a:accent1>
        <a:srgbClr val="006F3A"/>
      </a:accent1>
      <a:accent2>
        <a:srgbClr val="5E9847"/>
      </a:accent2>
      <a:accent3>
        <a:srgbClr val="FFFFFF"/>
      </a:accent3>
      <a:accent4>
        <a:srgbClr val="000000"/>
      </a:accent4>
      <a:accent5>
        <a:srgbClr val="AABBAE"/>
      </a:accent5>
      <a:accent6>
        <a:srgbClr val="54893F"/>
      </a:accent6>
      <a:hlink>
        <a:srgbClr val="B0CA53"/>
      </a:hlink>
      <a:folHlink>
        <a:srgbClr val="EAEAEA"/>
      </a:folHlink>
    </a:clrScheme>
    <a:fontScheme name="EFFSO ppt bkg 07093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72000" tIns="72000" rIns="72000" bIns="3600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72000" tIns="72000" rIns="72000" bIns="3600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FFSO ppt bkg 07093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bkg 07093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bkg 07093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bkg 07093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bkg 07093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bkg 07093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13">
        <a:dk1>
          <a:srgbClr val="000000"/>
        </a:dk1>
        <a:lt1>
          <a:srgbClr val="FFFFFF"/>
        </a:lt1>
        <a:dk2>
          <a:srgbClr val="384330"/>
        </a:dk2>
        <a:lt2>
          <a:srgbClr val="CECECE"/>
        </a:lt2>
        <a:accent1>
          <a:srgbClr val="006F3A"/>
        </a:accent1>
        <a:accent2>
          <a:srgbClr val="5E9847"/>
        </a:accent2>
        <a:accent3>
          <a:srgbClr val="FFFFFF"/>
        </a:accent3>
        <a:accent4>
          <a:srgbClr val="000000"/>
        </a:accent4>
        <a:accent5>
          <a:srgbClr val="AABBAE"/>
        </a:accent5>
        <a:accent6>
          <a:srgbClr val="54893F"/>
        </a:accent6>
        <a:hlink>
          <a:srgbClr val="B0CA53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30</Words>
  <Application>Microsoft Office PowerPoint</Application>
  <PresentationFormat>A4 (210 x 297 mm)</PresentationFormat>
  <Paragraphs>18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Arial</vt:lpstr>
      <vt:lpstr>Wingdings</vt:lpstr>
      <vt:lpstr>Times New Roman</vt:lpstr>
      <vt:lpstr>1108 Inköpsmodeller XFb</vt:lpstr>
      <vt:lpstr>EFFSO ppt bkg 070930</vt:lpstr>
      <vt:lpstr>Simbanor används för att visa vilken enhet som är ansvarig för en aktivitet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Simbanor illustrerar inköpsprocessen</dc:title>
  <dc:creator/>
  <cp:lastModifiedBy/>
  <cp:revision>49</cp:revision>
  <dcterms:created xsi:type="dcterms:W3CDTF">2009-08-28T15:39:23Z</dcterms:created>
  <dcterms:modified xsi:type="dcterms:W3CDTF">2021-05-25T16:02:18Z</dcterms:modified>
</cp:coreProperties>
</file>