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51" r:id="rId2"/>
  </p:sldMasterIdLst>
  <p:notesMasterIdLst>
    <p:notesMasterId r:id="rId7"/>
  </p:notesMasterIdLst>
  <p:handoutMasterIdLst>
    <p:handoutMasterId r:id="rId8"/>
  </p:handoutMasterIdLst>
  <p:sldIdLst>
    <p:sldId id="350" r:id="rId3"/>
    <p:sldId id="351" r:id="rId4"/>
    <p:sldId id="352" r:id="rId5"/>
    <p:sldId id="353" r:id="rId6"/>
  </p:sldIdLst>
  <p:sldSz cx="12801600" cy="9601200" type="A3"/>
  <p:notesSz cx="7099300" cy="102346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5B"/>
    <a:srgbClr val="FFFF66"/>
    <a:srgbClr val="2E7642"/>
    <a:srgbClr val="2E7C42"/>
    <a:srgbClr val="F95F4F"/>
    <a:srgbClr val="00E87A"/>
    <a:srgbClr val="00E075"/>
    <a:srgbClr val="002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5" autoAdjust="0"/>
    <p:restoredTop sz="94575" autoAdjust="0"/>
  </p:normalViewPr>
  <p:slideViewPr>
    <p:cSldViewPr snapToGrid="0">
      <p:cViewPr varScale="1">
        <p:scale>
          <a:sx n="58" d="100"/>
          <a:sy n="58" d="100"/>
        </p:scale>
        <p:origin x="1412" y="6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DA0820BE-5DBC-4312-B482-557D483B8FFA}" type="datetimeFigureOut">
              <a:rPr lang="sv-SE"/>
              <a:pPr>
                <a:defRPr/>
              </a:pPr>
              <a:t>2021-05-24</a:t>
            </a:fld>
            <a:endParaRPr lang="sv-SE"/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/>
            </a:lvl1pPr>
          </a:lstStyle>
          <a:p>
            <a:fld id="{F7E8ACEC-8A3C-44E7-9F64-396AD8AA670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92253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spcBef>
                <a:spcPct val="0"/>
              </a:spcBef>
              <a:defRPr noProof="1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noProof="1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spcBef>
                <a:spcPct val="0"/>
              </a:spcBef>
              <a:defRPr noProof="1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/>
            </a:lvl1pPr>
          </a:lstStyle>
          <a:p>
            <a:fld id="{15C492B5-73C5-4C62-B573-97A22EC8DB24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853012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85838" y="768350"/>
            <a:ext cx="5127625" cy="383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10243" name="Rectangle 3"/>
          <p:cNvSpPr>
            <a:spLocks noChangeArrowheads="1"/>
          </p:cNvSpPr>
          <p:nvPr>
            <p:ph type="body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/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488" tIns="50694" rIns="97488" bIns="50694" anchor="b"/>
          <a:lstStyle>
            <a:lvl1pPr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A7AF8E62-0C2F-419B-A09C-DB9B7F0AC77C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0</a:t>
            </a:fld>
            <a:endParaRPr lang="en-US" alt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85838" y="768350"/>
            <a:ext cx="5127625" cy="383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11267" name="Rectangle 3"/>
          <p:cNvSpPr>
            <a:spLocks noChangeArrowheads="1"/>
          </p:cNvSpPr>
          <p:nvPr>
            <p:ph type="body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/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488" tIns="50694" rIns="97488" bIns="50694" anchor="b"/>
          <a:lstStyle>
            <a:lvl1pPr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76CD118A-BF8B-4F5A-8780-C3E02CA8B3E5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1</a:t>
            </a:fld>
            <a:endParaRPr lang="en-US" alt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639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85838" y="768350"/>
            <a:ext cx="5127625" cy="383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12291" name="Rectangle 3"/>
          <p:cNvSpPr>
            <a:spLocks noChangeArrowheads="1"/>
          </p:cNvSpPr>
          <p:nvPr>
            <p:ph type="body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/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488" tIns="50694" rIns="97488" bIns="50694" anchor="b"/>
          <a:lstStyle>
            <a:lvl1pPr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93C1FCCA-9452-4290-84B5-ACE3F90FD606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2</a:t>
            </a:fld>
            <a:endParaRPr lang="en-US" alt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73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85838" y="768350"/>
            <a:ext cx="5127625" cy="383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13315" name="Rectangle 3"/>
          <p:cNvSpPr>
            <a:spLocks noChangeArrowheads="1"/>
          </p:cNvSpPr>
          <p:nvPr>
            <p:ph type="body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/>
            <a:endParaRPr lang="sv-SE" altLang="sv-SE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488" tIns="50694" rIns="97488" bIns="50694" anchor="b"/>
          <a:lstStyle>
            <a:lvl1pPr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7363" eaLnBrk="0" hangingPunct="0"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7363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7BC238B9-8D7C-433F-ACD1-45783271E5CC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3</a:t>
            </a:fld>
            <a:endParaRPr lang="en-US" alt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0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1775"/>
            <a:ext cx="12801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EFFSO_Final_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5" y="1271588"/>
            <a:ext cx="7119938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p 9"/>
          <p:cNvGrpSpPr>
            <a:grpSpLocks/>
          </p:cNvGrpSpPr>
          <p:nvPr/>
        </p:nvGrpSpPr>
        <p:grpSpPr bwMode="auto">
          <a:xfrm>
            <a:off x="4191000" y="8888413"/>
            <a:ext cx="4425950" cy="212725"/>
            <a:chOff x="4238620" y="6286520"/>
            <a:chExt cx="3424255" cy="152400"/>
          </a:xfrm>
        </p:grpSpPr>
        <p:pic>
          <p:nvPicPr>
            <p:cNvPr id="7" name="Picture 15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8620" y="6286520"/>
              <a:ext cx="9525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6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504" y="6286520"/>
              <a:ext cx="923925" cy="142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7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8950" y="6286520"/>
              <a:ext cx="923925" cy="142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997200"/>
            <a:ext cx="8420100" cy="1152525"/>
          </a:xfrm>
        </p:spPr>
        <p:txBody>
          <a:bodyPr lIns="91440" tIns="45720" rIns="91440" anchor="ctr"/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292600"/>
            <a:ext cx="6934200" cy="720725"/>
          </a:xfrm>
          <a:ln w="9525"/>
        </p:spPr>
        <p:txBody>
          <a:bodyPr lIns="91440" tIns="45720" rIns="91440" bIns="45720"/>
          <a:lstStyle>
            <a:lvl1pPr algn="ctr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2142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08C08B-282D-4D1D-9C99-39D322F57F3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87278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9475" cy="5334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4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C2A01-31BE-46E7-8802-7B9425F72DB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870625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0" t="15555"/>
          <a:stretch>
            <a:fillRect/>
          </a:stretch>
        </p:blipFill>
        <p:spPr bwMode="auto">
          <a:xfrm>
            <a:off x="0" y="0"/>
            <a:ext cx="12801600" cy="961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775" y="8832850"/>
            <a:ext cx="70040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1775"/>
            <a:ext cx="12801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EFFSO_Final_CMYK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5" y="1271588"/>
            <a:ext cx="7119938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42950" y="2997200"/>
            <a:ext cx="8420100" cy="1152525"/>
          </a:xfrm>
        </p:spPr>
        <p:txBody>
          <a:bodyPr lIns="91440" tIns="45720" rIns="91440" anchor="ctr"/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292600"/>
            <a:ext cx="6934200" cy="720725"/>
          </a:xfrm>
          <a:ln w="9525"/>
        </p:spPr>
        <p:txBody>
          <a:bodyPr lIns="91440" tIns="45720" rIns="91440" bIns="45720"/>
          <a:lstStyle>
            <a:lvl1pPr algn="ctr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868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D28B4-F573-4542-9BDF-E26820580D0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045597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16EE3-0AF4-483B-B9C9-79355A1B3E9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26176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27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7450" y="1905000"/>
            <a:ext cx="42227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18735-1666-4D79-92AA-BF9DB5292754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701638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00FF8-AC20-4024-9081-4A92E4E2721A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129213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CE6B43-E5B6-4E73-9ED5-10263DBAD9EF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737623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77E0B-FA8B-4F85-AE9C-D1A55387C084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77624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85C28-5A73-4D98-B90B-D0CFA8AF44BA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70599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4AA8E-44D6-48E7-90B3-604B264E9684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849122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lIns="72000" tIns="72000" rIns="72000" bIns="360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FFF47-FB2D-4479-A83C-C85161F2020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748980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D06B0-5675-4622-BC08-D04DC2CD658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852842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9475" cy="5334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4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7B169-1220-4A34-B9DF-D8EE89A80FF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091976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1825" y="990600"/>
            <a:ext cx="8588375" cy="8382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622300" y="1905000"/>
            <a:ext cx="4222750" cy="4419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997450" y="1905000"/>
            <a:ext cx="4222750" cy="213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997450" y="4191000"/>
            <a:ext cx="4222750" cy="21336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E2B8-2218-423C-9B40-1D85F506621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69556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64957-D5BC-48DB-B7B0-EF600D5D70C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66322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27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7450" y="1905000"/>
            <a:ext cx="42227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3930E-6712-4608-8B4E-B2C9FCE34F42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7810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E0A5E8-0975-4618-A1DA-3E1E38176A6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0493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BA1908-5299-4C41-9BCF-96F8F4A355C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64915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5C3B4-D50E-493A-B79A-49ADEFF399E4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87374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29854-B331-46E8-A26E-1B53E4DAB5E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09158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lIns="72000" tIns="72000" rIns="72000" bIns="360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1E39B-19BC-486D-9C75-247F3FEF0ACF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48431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1775"/>
            <a:ext cx="12801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9"/>
          <p:cNvSpPr>
            <a:spLocks noChangeShapeType="1"/>
          </p:cNvSpPr>
          <p:nvPr/>
        </p:nvSpPr>
        <p:spPr bwMode="auto">
          <a:xfrm flipV="1">
            <a:off x="885825" y="1279525"/>
            <a:ext cx="110299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sv-SE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5288" y="115888"/>
            <a:ext cx="2770187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15975" y="1387475"/>
            <a:ext cx="1109980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214" tIns="96214" rIns="96214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Rubrik</a:t>
            </a: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4863" y="2667000"/>
            <a:ext cx="11110912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214" tIns="96214" rIns="96214" bIns="481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sv-SE" altLang="en-US" smtClean="0"/>
              <a:t>Second level</a:t>
            </a:r>
          </a:p>
          <a:p>
            <a:pPr lvl="2"/>
            <a:r>
              <a:rPr lang="sv-SE" altLang="en-US" smtClean="0"/>
              <a:t>Third level</a:t>
            </a:r>
          </a:p>
          <a:p>
            <a:pPr lvl="3"/>
            <a:r>
              <a:rPr lang="sv-SE" altLang="en-US" smtClean="0"/>
              <a:t>Fo</a:t>
            </a:r>
            <a:r>
              <a:rPr lang="en-US" altLang="en-US" smtClean="0"/>
              <a:t>urth level</a:t>
            </a:r>
          </a:p>
          <a:p>
            <a:pPr lvl="4"/>
            <a:r>
              <a:rPr lang="sv-SE" altLang="en-US" smtClean="0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2925" y="9213850"/>
            <a:ext cx="4054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1222375" eaLnBrk="0" hangingPunct="0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3813" y="9213850"/>
            <a:ext cx="2987675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1222375" eaLnBrk="0" hangingPunct="0">
              <a:spcBef>
                <a:spcPct val="0"/>
              </a:spcBef>
              <a:defRPr/>
            </a:lvl1pPr>
          </a:lstStyle>
          <a:p>
            <a:fld id="{6891A524-543B-42FE-9FB9-E809B2F2744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4863" y="9217025"/>
            <a:ext cx="2986087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l" defTabSz="1222375" eaLnBrk="0" hangingPunct="0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 rot="21600000">
            <a:off x="5565775" y="9439275"/>
            <a:ext cx="17351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992188" indent="-381000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527175" indent="-304800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2138363" indent="-304800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749550" indent="-306388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32067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36639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41211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45783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r>
              <a:rPr lang="en-US" sz="800" b="1" smtClean="0">
                <a:solidFill>
                  <a:schemeClr val="tx2"/>
                </a:solidFill>
              </a:rPr>
              <a:t>Effective Sourcing </a:t>
            </a:r>
            <a:r>
              <a:rPr lang="en-US" sz="800" b="1" smtClean="0">
                <a:solidFill>
                  <a:schemeClr val="tx2"/>
                </a:solidFill>
                <a:cs typeface="Arial" charset="0"/>
              </a:rPr>
              <a:t>•</a:t>
            </a:r>
            <a:r>
              <a:rPr lang="en-US" sz="800" b="1" smtClean="0">
                <a:solidFill>
                  <a:schemeClr val="tx2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458788" indent="-45878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718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100">
          <a:solidFill>
            <a:schemeClr val="tx1"/>
          </a:solidFill>
          <a:latin typeface="+mn-lt"/>
        </a:defRPr>
      </a:lvl2pPr>
      <a:lvl3pPr marL="712788" indent="-352425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100">
          <a:solidFill>
            <a:schemeClr val="tx1"/>
          </a:solidFill>
          <a:latin typeface="+mn-lt"/>
        </a:defRPr>
      </a:lvl3pPr>
      <a:lvl4pPr marL="1077913" indent="-36353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Times New Roman" panose="02020603050405020304" pitchFamily="18" charset="0"/>
        <a:buChar char="»"/>
        <a:defRPr sz="1900">
          <a:solidFill>
            <a:schemeClr val="tx1"/>
          </a:solidFill>
          <a:latin typeface="+mn-lt"/>
        </a:defRPr>
      </a:lvl4pPr>
      <a:lvl5pPr marL="1385888" indent="-30638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−"/>
        <a:defRPr sz="1900">
          <a:solidFill>
            <a:schemeClr val="tx1"/>
          </a:solidFill>
          <a:latin typeface="+mn-lt"/>
        </a:defRPr>
      </a:lvl5pPr>
      <a:lvl6pPr marL="14938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6pPr>
      <a:lvl7pPr marL="19510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7pPr>
      <a:lvl8pPr marL="24082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8pPr>
      <a:lvl9pPr marL="28654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0" t="15555"/>
          <a:stretch>
            <a:fillRect/>
          </a:stretch>
        </p:blipFill>
        <p:spPr bwMode="auto">
          <a:xfrm>
            <a:off x="0" y="0"/>
            <a:ext cx="12801600" cy="961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1775"/>
            <a:ext cx="12801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Line 3"/>
          <p:cNvSpPr>
            <a:spLocks noChangeShapeType="1"/>
          </p:cNvSpPr>
          <p:nvPr/>
        </p:nvSpPr>
        <p:spPr bwMode="auto">
          <a:xfrm flipV="1">
            <a:off x="885825" y="1279525"/>
            <a:ext cx="110299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sv-SE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5288" y="115888"/>
            <a:ext cx="2770187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15975" y="1387475"/>
            <a:ext cx="1109980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214" tIns="96214" rIns="96214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Rubrik</a:t>
            </a: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4863" y="2667000"/>
            <a:ext cx="11110912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214" tIns="96214" rIns="96214" bIns="481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sv-SE" altLang="en-US" smtClean="0"/>
              <a:t>Second level</a:t>
            </a:r>
          </a:p>
          <a:p>
            <a:pPr lvl="2"/>
            <a:r>
              <a:rPr lang="sv-SE" altLang="en-US" smtClean="0"/>
              <a:t>Third level</a:t>
            </a:r>
          </a:p>
          <a:p>
            <a:pPr lvl="3"/>
            <a:r>
              <a:rPr lang="sv-SE" altLang="en-US" smtClean="0"/>
              <a:t>Fo</a:t>
            </a:r>
            <a:r>
              <a:rPr lang="en-US" altLang="en-US" smtClean="0"/>
              <a:t>urth level</a:t>
            </a:r>
          </a:p>
          <a:p>
            <a:pPr lvl="4"/>
            <a:r>
              <a:rPr lang="sv-SE" altLang="en-US" smtClean="0"/>
              <a:t>Fifth level</a:t>
            </a:r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2925" y="9213850"/>
            <a:ext cx="4054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1222375" eaLnBrk="0" hangingPunct="0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2293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3813" y="9213850"/>
            <a:ext cx="2987675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1222375" eaLnBrk="0" hangingPunct="0">
              <a:spcBef>
                <a:spcPct val="0"/>
              </a:spcBef>
              <a:defRPr/>
            </a:lvl1pPr>
          </a:lstStyle>
          <a:p>
            <a:fld id="{DAF0C300-9100-45DA-BEF0-ECC8743E192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2293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4863" y="9217025"/>
            <a:ext cx="2986087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l" defTabSz="1222375" eaLnBrk="0" hangingPunct="0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2009-09-25</a:t>
            </a:r>
          </a:p>
        </p:txBody>
      </p:sp>
      <p:sp>
        <p:nvSpPr>
          <p:cNvPr id="229386" name="Text Box 10"/>
          <p:cNvSpPr txBox="1">
            <a:spLocks noChangeArrowheads="1"/>
          </p:cNvSpPr>
          <p:nvPr/>
        </p:nvSpPr>
        <p:spPr bwMode="auto">
          <a:xfrm rot="21600000">
            <a:off x="5565775" y="9439275"/>
            <a:ext cx="1671638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992188" indent="-381000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527175" indent="-304800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2138363" indent="-304800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749550" indent="-306388" defTabSz="122237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32067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36639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41211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4578350" indent="-306388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r>
              <a:rPr lang="en-US" sz="800" b="1" smtClean="0">
                <a:solidFill>
                  <a:schemeClr val="tx2"/>
                </a:solidFill>
              </a:rPr>
              <a:t>Effective Sourcing </a:t>
            </a:r>
            <a:r>
              <a:rPr lang="en-US" sz="800" b="1" smtClean="0">
                <a:solidFill>
                  <a:schemeClr val="tx2"/>
                </a:solidFill>
                <a:cs typeface="Arial" charset="0"/>
              </a:rPr>
              <a:t>•</a:t>
            </a:r>
            <a:r>
              <a:rPr lang="en-US" sz="800" b="1" smtClean="0">
                <a:solidFill>
                  <a:schemeClr val="tx2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hf hdr="0"/>
  <p:txStyles>
    <p:titleStyle>
      <a:lvl1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defTabSz="12223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458788" indent="-45878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718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100">
          <a:solidFill>
            <a:schemeClr val="tx1"/>
          </a:solidFill>
          <a:latin typeface="+mn-lt"/>
        </a:defRPr>
      </a:lvl2pPr>
      <a:lvl3pPr marL="712788" indent="-352425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100">
          <a:solidFill>
            <a:schemeClr val="tx1"/>
          </a:solidFill>
          <a:latin typeface="+mn-lt"/>
        </a:defRPr>
      </a:lvl3pPr>
      <a:lvl4pPr marL="1077913" indent="-36353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Times New Roman" panose="02020603050405020304" pitchFamily="18" charset="0"/>
        <a:buChar char="»"/>
        <a:defRPr sz="1900">
          <a:solidFill>
            <a:schemeClr val="tx1"/>
          </a:solidFill>
          <a:latin typeface="+mn-lt"/>
        </a:defRPr>
      </a:lvl4pPr>
      <a:lvl5pPr marL="1385888" indent="-306388" algn="l" defTabSz="1222375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−"/>
        <a:defRPr sz="1900">
          <a:solidFill>
            <a:schemeClr val="tx1"/>
          </a:solidFill>
          <a:latin typeface="+mn-lt"/>
        </a:defRPr>
      </a:lvl5pPr>
      <a:lvl6pPr marL="14938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6pPr>
      <a:lvl7pPr marL="19510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7pPr>
      <a:lvl8pPr marL="24082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8pPr>
      <a:lvl9pPr marL="2865438" indent="-228600" algn="l" rtl="0" fontAlgn="base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352925" y="9213850"/>
            <a:ext cx="40528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sv-SE">
                <a:solidFill>
                  <a:srgbClr val="000000"/>
                </a:solidFill>
              </a:rPr>
              <a:t>Kvadrantanalys - Matrisanalys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912225" y="9213850"/>
            <a:ext cx="2986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E6CD6F07-A2E0-4C50-AFA0-AF84D72993FA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0</a:t>
            </a:fld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04863" y="9217025"/>
            <a:ext cx="29860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>
                <a:solidFill>
                  <a:srgbClr val="000000"/>
                </a:solidFill>
              </a:rPr>
              <a:t>2013-01-25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15975" y="1387475"/>
            <a:ext cx="110966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214" tIns="96214" rIns="96214" bIns="61096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2400" b="1">
                <a:solidFill>
                  <a:srgbClr val="000000"/>
                </a:solidFill>
              </a:rPr>
              <a:t>Kvadrantanalys (matrisanalys, fyrfältare) vs. punktdiagram</a:t>
            </a:r>
            <a:endParaRPr lang="en-US" altLang="sv-SE" sz="2400" b="1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752600" y="3568700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1682750" y="6970713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5341938" y="6972300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895350" y="3709988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993775" y="6170613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2673350" y="6972300"/>
            <a:ext cx="22034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Kvalitetsproblem</a:t>
            </a:r>
          </a:p>
        </p:txBody>
      </p:sp>
      <p:sp>
        <p:nvSpPr>
          <p:cNvPr id="5132" name="Text Box 20"/>
          <p:cNvSpPr txBox="1">
            <a:spLocks noChangeArrowheads="1"/>
          </p:cNvSpPr>
          <p:nvPr/>
        </p:nvSpPr>
        <p:spPr bwMode="auto">
          <a:xfrm rot="-5400000">
            <a:off x="480219" y="4950619"/>
            <a:ext cx="161766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Rättidighet</a:t>
            </a:r>
          </a:p>
        </p:txBody>
      </p:sp>
      <p:sp>
        <p:nvSpPr>
          <p:cNvPr id="5133" name="Line 22"/>
          <p:cNvSpPr>
            <a:spLocks noChangeShapeType="1"/>
          </p:cNvSpPr>
          <p:nvPr/>
        </p:nvSpPr>
        <p:spPr bwMode="auto">
          <a:xfrm>
            <a:off x="1752600" y="5184775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5134" name="Line 23"/>
          <p:cNvSpPr>
            <a:spLocks noChangeShapeType="1"/>
          </p:cNvSpPr>
          <p:nvPr/>
        </p:nvSpPr>
        <p:spPr bwMode="auto">
          <a:xfrm>
            <a:off x="3865563" y="3568700"/>
            <a:ext cx="0" cy="332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5135" name="Rectangle 24"/>
          <p:cNvSpPr>
            <a:spLocks noChangeArrowheads="1"/>
          </p:cNvSpPr>
          <p:nvPr/>
        </p:nvSpPr>
        <p:spPr bwMode="auto">
          <a:xfrm>
            <a:off x="7302500" y="3590925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36" name="Text Box 25"/>
          <p:cNvSpPr txBox="1">
            <a:spLocks noChangeArrowheads="1"/>
          </p:cNvSpPr>
          <p:nvPr/>
        </p:nvSpPr>
        <p:spPr bwMode="auto">
          <a:xfrm>
            <a:off x="7232650" y="6992938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5137" name="Text Box 26"/>
          <p:cNvSpPr txBox="1">
            <a:spLocks noChangeArrowheads="1"/>
          </p:cNvSpPr>
          <p:nvPr/>
        </p:nvSpPr>
        <p:spPr bwMode="auto">
          <a:xfrm>
            <a:off x="10891838" y="6994525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5138" name="Text Box 27"/>
          <p:cNvSpPr txBox="1">
            <a:spLocks noChangeArrowheads="1"/>
          </p:cNvSpPr>
          <p:nvPr/>
        </p:nvSpPr>
        <p:spPr bwMode="auto">
          <a:xfrm>
            <a:off x="6483350" y="3757613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5139" name="Text Box 28"/>
          <p:cNvSpPr txBox="1">
            <a:spLocks noChangeArrowheads="1"/>
          </p:cNvSpPr>
          <p:nvPr/>
        </p:nvSpPr>
        <p:spPr bwMode="auto">
          <a:xfrm>
            <a:off x="6543675" y="6192838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5140" name="Text Box 29"/>
          <p:cNvSpPr txBox="1">
            <a:spLocks noChangeArrowheads="1"/>
          </p:cNvSpPr>
          <p:nvPr/>
        </p:nvSpPr>
        <p:spPr bwMode="auto">
          <a:xfrm>
            <a:off x="8609013" y="7024688"/>
            <a:ext cx="17208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Luftfuktighet</a:t>
            </a:r>
          </a:p>
        </p:txBody>
      </p:sp>
      <p:sp>
        <p:nvSpPr>
          <p:cNvPr id="5141" name="Text Box 30"/>
          <p:cNvSpPr txBox="1">
            <a:spLocks noChangeArrowheads="1"/>
          </p:cNvSpPr>
          <p:nvPr/>
        </p:nvSpPr>
        <p:spPr bwMode="auto">
          <a:xfrm rot="-5400000">
            <a:off x="6039644" y="4979194"/>
            <a:ext cx="159861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Nederbörd</a:t>
            </a:r>
          </a:p>
        </p:txBody>
      </p:sp>
      <p:sp>
        <p:nvSpPr>
          <p:cNvPr id="5142" name="Line 31"/>
          <p:cNvSpPr>
            <a:spLocks noChangeShapeType="1"/>
          </p:cNvSpPr>
          <p:nvPr/>
        </p:nvSpPr>
        <p:spPr bwMode="auto">
          <a:xfrm>
            <a:off x="7302500" y="52070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5143" name="Line 32"/>
          <p:cNvSpPr>
            <a:spLocks noChangeShapeType="1"/>
          </p:cNvSpPr>
          <p:nvPr/>
        </p:nvSpPr>
        <p:spPr bwMode="auto">
          <a:xfrm>
            <a:off x="9415463" y="3590925"/>
            <a:ext cx="0" cy="332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5144" name="Oval 33"/>
          <p:cNvSpPr>
            <a:spLocks noChangeArrowheads="1"/>
          </p:cNvSpPr>
          <p:nvPr/>
        </p:nvSpPr>
        <p:spPr bwMode="auto">
          <a:xfrm>
            <a:off x="7726363" y="64135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45" name="Oval 34"/>
          <p:cNvSpPr>
            <a:spLocks noChangeArrowheads="1"/>
          </p:cNvSpPr>
          <p:nvPr/>
        </p:nvSpPr>
        <p:spPr bwMode="auto">
          <a:xfrm>
            <a:off x="7912100" y="606107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46" name="Oval 35"/>
          <p:cNvSpPr>
            <a:spLocks noChangeArrowheads="1"/>
          </p:cNvSpPr>
          <p:nvPr/>
        </p:nvSpPr>
        <p:spPr bwMode="auto">
          <a:xfrm>
            <a:off x="8393113" y="5849938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47" name="Oval 36"/>
          <p:cNvSpPr>
            <a:spLocks noChangeArrowheads="1"/>
          </p:cNvSpPr>
          <p:nvPr/>
        </p:nvSpPr>
        <p:spPr bwMode="auto">
          <a:xfrm>
            <a:off x="8702675" y="539432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48" name="Oval 37"/>
          <p:cNvSpPr>
            <a:spLocks noChangeArrowheads="1"/>
          </p:cNvSpPr>
          <p:nvPr/>
        </p:nvSpPr>
        <p:spPr bwMode="auto">
          <a:xfrm>
            <a:off x="9155113" y="5192713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49" name="Oval 38"/>
          <p:cNvSpPr>
            <a:spLocks noChangeArrowheads="1"/>
          </p:cNvSpPr>
          <p:nvPr/>
        </p:nvSpPr>
        <p:spPr bwMode="auto">
          <a:xfrm>
            <a:off x="9475788" y="4716463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0" name="Oval 39"/>
          <p:cNvSpPr>
            <a:spLocks noChangeArrowheads="1"/>
          </p:cNvSpPr>
          <p:nvPr/>
        </p:nvSpPr>
        <p:spPr bwMode="auto">
          <a:xfrm>
            <a:off x="9886950" y="437197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1" name="Oval 40"/>
          <p:cNvSpPr>
            <a:spLocks noChangeArrowheads="1"/>
          </p:cNvSpPr>
          <p:nvPr/>
        </p:nvSpPr>
        <p:spPr bwMode="auto">
          <a:xfrm>
            <a:off x="10125075" y="390683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2" name="Oval 41"/>
          <p:cNvSpPr>
            <a:spLocks noChangeArrowheads="1"/>
          </p:cNvSpPr>
          <p:nvPr/>
        </p:nvSpPr>
        <p:spPr bwMode="auto">
          <a:xfrm>
            <a:off x="10434638" y="36957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3" name="Text Box 42"/>
          <p:cNvSpPr txBox="1">
            <a:spLocks noChangeArrowheads="1"/>
          </p:cNvSpPr>
          <p:nvPr/>
        </p:nvSpPr>
        <p:spPr bwMode="auto">
          <a:xfrm>
            <a:off x="8555038" y="3148013"/>
            <a:ext cx="168433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v-SE" altLang="sv-SE" sz="1900" b="1">
                <a:solidFill>
                  <a:srgbClr val="000000"/>
                </a:solidFill>
              </a:rPr>
              <a:t>Punktdiagram</a:t>
            </a:r>
          </a:p>
        </p:txBody>
      </p:sp>
      <p:sp>
        <p:nvSpPr>
          <p:cNvPr id="5154" name="Text Box 43"/>
          <p:cNvSpPr txBox="1">
            <a:spLocks noChangeArrowheads="1"/>
          </p:cNvSpPr>
          <p:nvPr/>
        </p:nvSpPr>
        <p:spPr bwMode="auto">
          <a:xfrm>
            <a:off x="2922588" y="3148013"/>
            <a:ext cx="1876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v-SE" altLang="sv-SE" sz="1900" b="1">
                <a:solidFill>
                  <a:srgbClr val="000000"/>
                </a:solidFill>
              </a:rPr>
              <a:t>Kvadrantanalys</a:t>
            </a:r>
          </a:p>
        </p:txBody>
      </p:sp>
      <p:sp>
        <p:nvSpPr>
          <p:cNvPr id="5155" name="Oval 44"/>
          <p:cNvSpPr>
            <a:spLocks noChangeArrowheads="1"/>
          </p:cNvSpPr>
          <p:nvPr/>
        </p:nvSpPr>
        <p:spPr bwMode="auto">
          <a:xfrm>
            <a:off x="2324100" y="639603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6" name="Oval 45"/>
          <p:cNvSpPr>
            <a:spLocks noChangeArrowheads="1"/>
          </p:cNvSpPr>
          <p:nvPr/>
        </p:nvSpPr>
        <p:spPr bwMode="auto">
          <a:xfrm>
            <a:off x="-3814763" y="626427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7" name="Oval 46"/>
          <p:cNvSpPr>
            <a:spLocks noChangeArrowheads="1"/>
          </p:cNvSpPr>
          <p:nvPr/>
        </p:nvSpPr>
        <p:spPr bwMode="auto">
          <a:xfrm>
            <a:off x="2763838" y="44069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8" name="Oval 47"/>
          <p:cNvSpPr>
            <a:spLocks noChangeArrowheads="1"/>
          </p:cNvSpPr>
          <p:nvPr/>
        </p:nvSpPr>
        <p:spPr bwMode="auto">
          <a:xfrm>
            <a:off x="4087813" y="4703763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59" name="Oval 48"/>
          <p:cNvSpPr>
            <a:spLocks noChangeArrowheads="1"/>
          </p:cNvSpPr>
          <p:nvPr/>
        </p:nvSpPr>
        <p:spPr bwMode="auto">
          <a:xfrm>
            <a:off x="5411788" y="5000625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60" name="Oval 49"/>
          <p:cNvSpPr>
            <a:spLocks noChangeArrowheads="1"/>
          </p:cNvSpPr>
          <p:nvPr/>
        </p:nvSpPr>
        <p:spPr bwMode="auto">
          <a:xfrm>
            <a:off x="4195763" y="5602288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61" name="Oval 50"/>
          <p:cNvSpPr>
            <a:spLocks noChangeArrowheads="1"/>
          </p:cNvSpPr>
          <p:nvPr/>
        </p:nvSpPr>
        <p:spPr bwMode="auto">
          <a:xfrm>
            <a:off x="2979738" y="620395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62" name="Oval 51"/>
          <p:cNvSpPr>
            <a:spLocks noChangeArrowheads="1"/>
          </p:cNvSpPr>
          <p:nvPr/>
        </p:nvSpPr>
        <p:spPr bwMode="auto">
          <a:xfrm>
            <a:off x="4679950" y="651033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63" name="Oval 52"/>
          <p:cNvSpPr>
            <a:spLocks noChangeArrowheads="1"/>
          </p:cNvSpPr>
          <p:nvPr/>
        </p:nvSpPr>
        <p:spPr bwMode="auto">
          <a:xfrm>
            <a:off x="5414963" y="5891213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5164" name="Oval 53"/>
          <p:cNvSpPr>
            <a:spLocks noChangeArrowheads="1"/>
          </p:cNvSpPr>
          <p:nvPr/>
        </p:nvSpPr>
        <p:spPr bwMode="auto">
          <a:xfrm>
            <a:off x="5103813" y="4154488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352925" y="9213850"/>
            <a:ext cx="40528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sv-SE">
                <a:solidFill>
                  <a:srgbClr val="000000"/>
                </a:solidFill>
              </a:rPr>
              <a:t>Kvadrantanalys - Matrisanalys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912225" y="9213850"/>
            <a:ext cx="2986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9102A604-25EA-4E63-B7DB-FFBF0032C1E4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1</a:t>
            </a:fld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04863" y="9217025"/>
            <a:ext cx="29860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>
                <a:solidFill>
                  <a:srgbClr val="000000"/>
                </a:solidFill>
              </a:rPr>
              <a:t>2013-01-25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15975" y="1387475"/>
            <a:ext cx="110966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214" tIns="96214" rIns="96214" bIns="61096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2400" b="1">
                <a:solidFill>
                  <a:srgbClr val="000000"/>
                </a:solidFill>
              </a:rPr>
              <a:t>Avancerade kvadrantanalyser behöver inte ha likformiga fält</a:t>
            </a:r>
            <a:endParaRPr lang="en-US" altLang="sv-SE" sz="2400" b="1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752600" y="3568700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1962150" y="6970713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4033838" y="7024688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895350" y="4576763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6154" name="Text Box 14"/>
          <p:cNvSpPr txBox="1">
            <a:spLocks noChangeArrowheads="1"/>
          </p:cNvSpPr>
          <p:nvPr/>
        </p:nvSpPr>
        <p:spPr bwMode="auto">
          <a:xfrm>
            <a:off x="993775" y="6256338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6155" name="Line 22"/>
          <p:cNvSpPr>
            <a:spLocks noChangeShapeType="1"/>
          </p:cNvSpPr>
          <p:nvPr/>
        </p:nvSpPr>
        <p:spPr bwMode="auto">
          <a:xfrm>
            <a:off x="1758950" y="6126163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6156" name="Line 23"/>
          <p:cNvSpPr>
            <a:spLocks noChangeShapeType="1"/>
          </p:cNvSpPr>
          <p:nvPr/>
        </p:nvSpPr>
        <p:spPr bwMode="auto">
          <a:xfrm>
            <a:off x="2652713" y="3590925"/>
            <a:ext cx="0" cy="332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6157" name="Rectangle 24"/>
          <p:cNvSpPr>
            <a:spLocks noChangeArrowheads="1"/>
          </p:cNvSpPr>
          <p:nvPr/>
        </p:nvSpPr>
        <p:spPr bwMode="auto">
          <a:xfrm>
            <a:off x="7302500" y="3590925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58" name="Text Box 25"/>
          <p:cNvSpPr txBox="1">
            <a:spLocks noChangeArrowheads="1"/>
          </p:cNvSpPr>
          <p:nvPr/>
        </p:nvSpPr>
        <p:spPr bwMode="auto">
          <a:xfrm>
            <a:off x="8748713" y="6924675"/>
            <a:ext cx="67151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6159" name="Text Box 26"/>
          <p:cNvSpPr txBox="1">
            <a:spLocks noChangeArrowheads="1"/>
          </p:cNvSpPr>
          <p:nvPr/>
        </p:nvSpPr>
        <p:spPr bwMode="auto">
          <a:xfrm>
            <a:off x="10947400" y="6934200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6160" name="Text Box 27"/>
          <p:cNvSpPr txBox="1">
            <a:spLocks noChangeArrowheads="1"/>
          </p:cNvSpPr>
          <p:nvPr/>
        </p:nvSpPr>
        <p:spPr bwMode="auto">
          <a:xfrm>
            <a:off x="6543675" y="4867275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6161" name="Text Box 28"/>
          <p:cNvSpPr txBox="1">
            <a:spLocks noChangeArrowheads="1"/>
          </p:cNvSpPr>
          <p:nvPr/>
        </p:nvSpPr>
        <p:spPr bwMode="auto">
          <a:xfrm>
            <a:off x="6543675" y="6634163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6162" name="Line 31"/>
          <p:cNvSpPr>
            <a:spLocks noChangeShapeType="1"/>
          </p:cNvSpPr>
          <p:nvPr/>
        </p:nvSpPr>
        <p:spPr bwMode="auto">
          <a:xfrm flipV="1">
            <a:off x="7302500" y="3590925"/>
            <a:ext cx="3733800" cy="295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6163" name="Line 32"/>
          <p:cNvSpPr>
            <a:spLocks noChangeShapeType="1"/>
          </p:cNvSpPr>
          <p:nvPr/>
        </p:nvSpPr>
        <p:spPr bwMode="auto">
          <a:xfrm>
            <a:off x="8229600" y="3590925"/>
            <a:ext cx="2662238" cy="332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6164" name="Oval 33"/>
          <p:cNvSpPr>
            <a:spLocks noChangeArrowheads="1"/>
          </p:cNvSpPr>
          <p:nvPr/>
        </p:nvSpPr>
        <p:spPr bwMode="auto">
          <a:xfrm>
            <a:off x="8866188" y="65024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65" name="Oval 34"/>
          <p:cNvSpPr>
            <a:spLocks noChangeArrowheads="1"/>
          </p:cNvSpPr>
          <p:nvPr/>
        </p:nvSpPr>
        <p:spPr bwMode="auto">
          <a:xfrm>
            <a:off x="7845425" y="5213350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66" name="Oval 35"/>
          <p:cNvSpPr>
            <a:spLocks noChangeArrowheads="1"/>
          </p:cNvSpPr>
          <p:nvPr/>
        </p:nvSpPr>
        <p:spPr bwMode="auto">
          <a:xfrm>
            <a:off x="7912100" y="451008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67" name="Oval 36"/>
          <p:cNvSpPr>
            <a:spLocks noChangeArrowheads="1"/>
          </p:cNvSpPr>
          <p:nvPr/>
        </p:nvSpPr>
        <p:spPr bwMode="auto">
          <a:xfrm>
            <a:off x="9439275" y="5981700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68" name="Oval 37"/>
          <p:cNvSpPr>
            <a:spLocks noChangeArrowheads="1"/>
          </p:cNvSpPr>
          <p:nvPr/>
        </p:nvSpPr>
        <p:spPr bwMode="auto">
          <a:xfrm>
            <a:off x="10566400" y="561498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69" name="Oval 38"/>
          <p:cNvSpPr>
            <a:spLocks noChangeArrowheads="1"/>
          </p:cNvSpPr>
          <p:nvPr/>
        </p:nvSpPr>
        <p:spPr bwMode="auto">
          <a:xfrm>
            <a:off x="9299575" y="4030663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0" name="Oval 39"/>
          <p:cNvSpPr>
            <a:spLocks noChangeArrowheads="1"/>
          </p:cNvSpPr>
          <p:nvPr/>
        </p:nvSpPr>
        <p:spPr bwMode="auto">
          <a:xfrm>
            <a:off x="10825163" y="4575175"/>
            <a:ext cx="133350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1" name="Oval 40"/>
          <p:cNvSpPr>
            <a:spLocks noChangeArrowheads="1"/>
          </p:cNvSpPr>
          <p:nvPr/>
        </p:nvSpPr>
        <p:spPr bwMode="auto">
          <a:xfrm>
            <a:off x="10156825" y="4830763"/>
            <a:ext cx="131763" cy="1301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2" name="Oval 41"/>
          <p:cNvSpPr>
            <a:spLocks noChangeArrowheads="1"/>
          </p:cNvSpPr>
          <p:nvPr/>
        </p:nvSpPr>
        <p:spPr bwMode="auto">
          <a:xfrm>
            <a:off x="10434638" y="36957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3" name="Oval 44"/>
          <p:cNvSpPr>
            <a:spLocks noChangeArrowheads="1"/>
          </p:cNvSpPr>
          <p:nvPr/>
        </p:nvSpPr>
        <p:spPr bwMode="auto">
          <a:xfrm>
            <a:off x="2324100" y="639603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4" name="Oval 45"/>
          <p:cNvSpPr>
            <a:spLocks noChangeArrowheads="1"/>
          </p:cNvSpPr>
          <p:nvPr/>
        </p:nvSpPr>
        <p:spPr bwMode="auto">
          <a:xfrm>
            <a:off x="-3814763" y="626427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5" name="Oval 46"/>
          <p:cNvSpPr>
            <a:spLocks noChangeArrowheads="1"/>
          </p:cNvSpPr>
          <p:nvPr/>
        </p:nvSpPr>
        <p:spPr bwMode="auto">
          <a:xfrm>
            <a:off x="3587750" y="5211763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6" name="Oval 47"/>
          <p:cNvSpPr>
            <a:spLocks noChangeArrowheads="1"/>
          </p:cNvSpPr>
          <p:nvPr/>
        </p:nvSpPr>
        <p:spPr bwMode="auto">
          <a:xfrm>
            <a:off x="2187575" y="4286250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7" name="Oval 48"/>
          <p:cNvSpPr>
            <a:spLocks noChangeArrowheads="1"/>
          </p:cNvSpPr>
          <p:nvPr/>
        </p:nvSpPr>
        <p:spPr bwMode="auto">
          <a:xfrm>
            <a:off x="2252663" y="5459413"/>
            <a:ext cx="131762" cy="1333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8" name="Oval 49"/>
          <p:cNvSpPr>
            <a:spLocks noChangeArrowheads="1"/>
          </p:cNvSpPr>
          <p:nvPr/>
        </p:nvSpPr>
        <p:spPr bwMode="auto">
          <a:xfrm>
            <a:off x="3654425" y="643572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79" name="Oval 50"/>
          <p:cNvSpPr>
            <a:spLocks noChangeArrowheads="1"/>
          </p:cNvSpPr>
          <p:nvPr/>
        </p:nvSpPr>
        <p:spPr bwMode="auto">
          <a:xfrm>
            <a:off x="1962150" y="6329363"/>
            <a:ext cx="131763" cy="1333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80" name="Oval 51"/>
          <p:cNvSpPr>
            <a:spLocks noChangeArrowheads="1"/>
          </p:cNvSpPr>
          <p:nvPr/>
        </p:nvSpPr>
        <p:spPr bwMode="auto">
          <a:xfrm>
            <a:off x="4679950" y="651033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81" name="Oval 52"/>
          <p:cNvSpPr>
            <a:spLocks noChangeArrowheads="1"/>
          </p:cNvSpPr>
          <p:nvPr/>
        </p:nvSpPr>
        <p:spPr bwMode="auto">
          <a:xfrm>
            <a:off x="5414963" y="5891213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6182" name="Oval 53"/>
          <p:cNvSpPr>
            <a:spLocks noChangeArrowheads="1"/>
          </p:cNvSpPr>
          <p:nvPr/>
        </p:nvSpPr>
        <p:spPr bwMode="auto">
          <a:xfrm>
            <a:off x="5103813" y="4154488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352925" y="9213850"/>
            <a:ext cx="40528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sv-SE">
                <a:solidFill>
                  <a:srgbClr val="000000"/>
                </a:solidFill>
              </a:rPr>
              <a:t>Kvadrantanalys - Matrisanalys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912225" y="9213850"/>
            <a:ext cx="2986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826D5DF0-8FCC-447F-88BA-495BAF35386A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2</a:t>
            </a:fld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04863" y="9217025"/>
            <a:ext cx="29860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>
                <a:solidFill>
                  <a:srgbClr val="000000"/>
                </a:solidFill>
              </a:rPr>
              <a:t>2013-01-25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15975" y="1387475"/>
            <a:ext cx="110966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214" tIns="96214" rIns="96214" bIns="61096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2400" b="1">
                <a:solidFill>
                  <a:srgbClr val="000000"/>
                </a:solidFill>
              </a:rPr>
              <a:t>Trefältare kan se ut på olika sätt</a:t>
            </a:r>
          </a:p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sv-SE" sz="2400" b="1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752600" y="3568700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2513013" y="3136900"/>
            <a:ext cx="671512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4660900" y="3138488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1047750" y="4211638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7178" name="Text Box 14"/>
          <p:cNvSpPr txBox="1">
            <a:spLocks noChangeArrowheads="1"/>
          </p:cNvSpPr>
          <p:nvPr/>
        </p:nvSpPr>
        <p:spPr bwMode="auto">
          <a:xfrm>
            <a:off x="1047750" y="5868988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7179" name="Line 22"/>
          <p:cNvSpPr>
            <a:spLocks noChangeShapeType="1"/>
          </p:cNvSpPr>
          <p:nvPr/>
        </p:nvSpPr>
        <p:spPr bwMode="auto">
          <a:xfrm>
            <a:off x="1758950" y="5227638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7180" name="Line 23"/>
          <p:cNvSpPr>
            <a:spLocks noChangeShapeType="1"/>
          </p:cNvSpPr>
          <p:nvPr/>
        </p:nvSpPr>
        <p:spPr bwMode="auto">
          <a:xfrm>
            <a:off x="3892550" y="3565525"/>
            <a:ext cx="0" cy="166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7181" name="Rectangle 24"/>
          <p:cNvSpPr>
            <a:spLocks noChangeArrowheads="1"/>
          </p:cNvSpPr>
          <p:nvPr/>
        </p:nvSpPr>
        <p:spPr bwMode="auto">
          <a:xfrm>
            <a:off x="7302500" y="3590925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82" name="Text Box 25"/>
          <p:cNvSpPr txBox="1">
            <a:spLocks noChangeArrowheads="1"/>
          </p:cNvSpPr>
          <p:nvPr/>
        </p:nvSpPr>
        <p:spPr bwMode="auto">
          <a:xfrm>
            <a:off x="7977188" y="6951663"/>
            <a:ext cx="6731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7183" name="Text Box 26"/>
          <p:cNvSpPr txBox="1">
            <a:spLocks noChangeArrowheads="1"/>
          </p:cNvSpPr>
          <p:nvPr/>
        </p:nvSpPr>
        <p:spPr bwMode="auto">
          <a:xfrm>
            <a:off x="10275888" y="6934200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7184" name="Text Box 27"/>
          <p:cNvSpPr txBox="1">
            <a:spLocks noChangeArrowheads="1"/>
          </p:cNvSpPr>
          <p:nvPr/>
        </p:nvSpPr>
        <p:spPr bwMode="auto">
          <a:xfrm>
            <a:off x="6523038" y="4376738"/>
            <a:ext cx="711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7185" name="Text Box 28"/>
          <p:cNvSpPr txBox="1">
            <a:spLocks noChangeArrowheads="1"/>
          </p:cNvSpPr>
          <p:nvPr/>
        </p:nvSpPr>
        <p:spPr bwMode="auto">
          <a:xfrm>
            <a:off x="6562725" y="5775325"/>
            <a:ext cx="6715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7186" name="Line 31"/>
          <p:cNvSpPr>
            <a:spLocks noChangeShapeType="1"/>
          </p:cNvSpPr>
          <p:nvPr/>
        </p:nvSpPr>
        <p:spPr bwMode="auto">
          <a:xfrm>
            <a:off x="7302500" y="5249863"/>
            <a:ext cx="24384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7187" name="Line 32"/>
          <p:cNvSpPr>
            <a:spLocks noChangeShapeType="1"/>
          </p:cNvSpPr>
          <p:nvPr/>
        </p:nvSpPr>
        <p:spPr bwMode="auto">
          <a:xfrm>
            <a:off x="9740900" y="5253038"/>
            <a:ext cx="1836738" cy="165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7188" name="Oval 33"/>
          <p:cNvSpPr>
            <a:spLocks noChangeArrowheads="1"/>
          </p:cNvSpPr>
          <p:nvPr/>
        </p:nvSpPr>
        <p:spPr bwMode="auto">
          <a:xfrm>
            <a:off x="8866188" y="65024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89" name="Oval 34"/>
          <p:cNvSpPr>
            <a:spLocks noChangeArrowheads="1"/>
          </p:cNvSpPr>
          <p:nvPr/>
        </p:nvSpPr>
        <p:spPr bwMode="auto">
          <a:xfrm>
            <a:off x="7845425" y="5213350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0" name="Oval 35"/>
          <p:cNvSpPr>
            <a:spLocks noChangeArrowheads="1"/>
          </p:cNvSpPr>
          <p:nvPr/>
        </p:nvSpPr>
        <p:spPr bwMode="auto">
          <a:xfrm>
            <a:off x="7912100" y="451008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1" name="Oval 36"/>
          <p:cNvSpPr>
            <a:spLocks noChangeArrowheads="1"/>
          </p:cNvSpPr>
          <p:nvPr/>
        </p:nvSpPr>
        <p:spPr bwMode="auto">
          <a:xfrm>
            <a:off x="9439275" y="5981700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2" name="Oval 37"/>
          <p:cNvSpPr>
            <a:spLocks noChangeArrowheads="1"/>
          </p:cNvSpPr>
          <p:nvPr/>
        </p:nvSpPr>
        <p:spPr bwMode="auto">
          <a:xfrm>
            <a:off x="10566400" y="5614988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3" name="Oval 38"/>
          <p:cNvSpPr>
            <a:spLocks noChangeArrowheads="1"/>
          </p:cNvSpPr>
          <p:nvPr/>
        </p:nvSpPr>
        <p:spPr bwMode="auto">
          <a:xfrm>
            <a:off x="9299575" y="4030663"/>
            <a:ext cx="131763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4" name="Oval 39"/>
          <p:cNvSpPr>
            <a:spLocks noChangeArrowheads="1"/>
          </p:cNvSpPr>
          <p:nvPr/>
        </p:nvSpPr>
        <p:spPr bwMode="auto">
          <a:xfrm>
            <a:off x="10825163" y="4575175"/>
            <a:ext cx="133350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5" name="Oval 40"/>
          <p:cNvSpPr>
            <a:spLocks noChangeArrowheads="1"/>
          </p:cNvSpPr>
          <p:nvPr/>
        </p:nvSpPr>
        <p:spPr bwMode="auto">
          <a:xfrm>
            <a:off x="10156825" y="4830763"/>
            <a:ext cx="131763" cy="1301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6" name="Oval 41"/>
          <p:cNvSpPr>
            <a:spLocks noChangeArrowheads="1"/>
          </p:cNvSpPr>
          <p:nvPr/>
        </p:nvSpPr>
        <p:spPr bwMode="auto">
          <a:xfrm>
            <a:off x="10434638" y="3695700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7" name="Oval 44"/>
          <p:cNvSpPr>
            <a:spLocks noChangeArrowheads="1"/>
          </p:cNvSpPr>
          <p:nvPr/>
        </p:nvSpPr>
        <p:spPr bwMode="auto">
          <a:xfrm>
            <a:off x="3251200" y="4576763"/>
            <a:ext cx="131763" cy="1301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8" name="Oval 45"/>
          <p:cNvSpPr>
            <a:spLocks noChangeArrowheads="1"/>
          </p:cNvSpPr>
          <p:nvPr/>
        </p:nvSpPr>
        <p:spPr bwMode="auto">
          <a:xfrm>
            <a:off x="-3814763" y="626427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199" name="Oval 46"/>
          <p:cNvSpPr>
            <a:spLocks noChangeArrowheads="1"/>
          </p:cNvSpPr>
          <p:nvPr/>
        </p:nvSpPr>
        <p:spPr bwMode="auto">
          <a:xfrm>
            <a:off x="4329113" y="4516438"/>
            <a:ext cx="131762" cy="1333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0" name="Oval 47"/>
          <p:cNvSpPr>
            <a:spLocks noChangeArrowheads="1"/>
          </p:cNvSpPr>
          <p:nvPr/>
        </p:nvSpPr>
        <p:spPr bwMode="auto">
          <a:xfrm>
            <a:off x="2187575" y="4286250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1" name="Oval 48"/>
          <p:cNvSpPr>
            <a:spLocks noChangeArrowheads="1"/>
          </p:cNvSpPr>
          <p:nvPr/>
        </p:nvSpPr>
        <p:spPr bwMode="auto">
          <a:xfrm>
            <a:off x="2862263" y="5957888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2" name="Oval 49"/>
          <p:cNvSpPr>
            <a:spLocks noChangeArrowheads="1"/>
          </p:cNvSpPr>
          <p:nvPr/>
        </p:nvSpPr>
        <p:spPr bwMode="auto">
          <a:xfrm>
            <a:off x="4324350" y="582612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3" name="Oval 50"/>
          <p:cNvSpPr>
            <a:spLocks noChangeArrowheads="1"/>
          </p:cNvSpPr>
          <p:nvPr/>
        </p:nvSpPr>
        <p:spPr bwMode="auto">
          <a:xfrm>
            <a:off x="1962150" y="6329363"/>
            <a:ext cx="131763" cy="1333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4" name="Oval 51"/>
          <p:cNvSpPr>
            <a:spLocks noChangeArrowheads="1"/>
          </p:cNvSpPr>
          <p:nvPr/>
        </p:nvSpPr>
        <p:spPr bwMode="auto">
          <a:xfrm>
            <a:off x="3119438" y="4035425"/>
            <a:ext cx="131762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5" name="Oval 52"/>
          <p:cNvSpPr>
            <a:spLocks noChangeArrowheads="1"/>
          </p:cNvSpPr>
          <p:nvPr/>
        </p:nvSpPr>
        <p:spPr bwMode="auto">
          <a:xfrm>
            <a:off x="5414963" y="5891213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6" name="Oval 53"/>
          <p:cNvSpPr>
            <a:spLocks noChangeArrowheads="1"/>
          </p:cNvSpPr>
          <p:nvPr/>
        </p:nvSpPr>
        <p:spPr bwMode="auto">
          <a:xfrm>
            <a:off x="5103813" y="4154488"/>
            <a:ext cx="131762" cy="131762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7207" name="Line 32"/>
          <p:cNvSpPr>
            <a:spLocks noChangeShapeType="1"/>
          </p:cNvSpPr>
          <p:nvPr/>
        </p:nvSpPr>
        <p:spPr bwMode="auto">
          <a:xfrm flipH="1">
            <a:off x="9740900" y="3590925"/>
            <a:ext cx="1835150" cy="166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352925" y="9213850"/>
            <a:ext cx="40528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sv-SE">
                <a:solidFill>
                  <a:srgbClr val="000000"/>
                </a:solidFill>
              </a:rPr>
              <a:t>Kvadrantanalys - Matrisanalys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12225" y="9213850"/>
            <a:ext cx="2986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fld id="{424743F5-1317-494A-AF3F-85177FC4622C}" type="slidenum">
              <a:rPr lang="en-US" altLang="sv-SE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t>3</a:t>
            </a:fld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04863" y="9217025"/>
            <a:ext cx="29860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>
                <a:solidFill>
                  <a:srgbClr val="000000"/>
                </a:solidFill>
              </a:rPr>
              <a:t>2013-01-25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15975" y="1387475"/>
            <a:ext cx="110966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214" tIns="96214" rIns="96214" bIns="61096"/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2400" b="1">
                <a:solidFill>
                  <a:srgbClr val="000000"/>
                </a:solidFill>
              </a:rPr>
              <a:t>Kubanalys visualiserad på två olika sätt</a:t>
            </a:r>
            <a:endParaRPr lang="en-US" altLang="sv-SE" sz="2400" b="1">
              <a:solidFill>
                <a:srgbClr val="000000"/>
              </a:solidFill>
            </a:endParaRPr>
          </a:p>
        </p:txBody>
      </p:sp>
      <p:sp>
        <p:nvSpPr>
          <p:cNvPr id="8198" name="Rectangle 24"/>
          <p:cNvSpPr>
            <a:spLocks noChangeArrowheads="1"/>
          </p:cNvSpPr>
          <p:nvPr/>
        </p:nvSpPr>
        <p:spPr bwMode="auto">
          <a:xfrm>
            <a:off x="7302500" y="3590925"/>
            <a:ext cx="4273550" cy="3319463"/>
          </a:xfrm>
          <a:prstGeom prst="rect">
            <a:avLst/>
          </a:prstGeom>
          <a:solidFill>
            <a:schemeClr val="accent1">
              <a:alpha val="18823"/>
            </a:schemeClr>
          </a:solidFill>
          <a:ln w="9398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06639" dir="2848269" algn="ctr" rotWithShape="0">
                    <a:srgbClr val="808080">
                      <a:alpha val="50026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8199" name="Text Box 25"/>
          <p:cNvSpPr txBox="1">
            <a:spLocks noChangeArrowheads="1"/>
          </p:cNvSpPr>
          <p:nvPr/>
        </p:nvSpPr>
        <p:spPr bwMode="auto">
          <a:xfrm>
            <a:off x="7261225" y="6989763"/>
            <a:ext cx="5603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8200" name="Text Box 26"/>
          <p:cNvSpPr txBox="1">
            <a:spLocks noChangeArrowheads="1"/>
          </p:cNvSpPr>
          <p:nvPr/>
        </p:nvSpPr>
        <p:spPr bwMode="auto">
          <a:xfrm>
            <a:off x="10891838" y="6994525"/>
            <a:ext cx="5905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8201" name="Text Box 27"/>
          <p:cNvSpPr txBox="1">
            <a:spLocks noChangeArrowheads="1"/>
          </p:cNvSpPr>
          <p:nvPr/>
        </p:nvSpPr>
        <p:spPr bwMode="auto">
          <a:xfrm>
            <a:off x="6623050" y="3841750"/>
            <a:ext cx="5905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8202" name="Text Box 28"/>
          <p:cNvSpPr txBox="1">
            <a:spLocks noChangeArrowheads="1"/>
          </p:cNvSpPr>
          <p:nvPr/>
        </p:nvSpPr>
        <p:spPr bwMode="auto">
          <a:xfrm>
            <a:off x="6662738" y="6313488"/>
            <a:ext cx="5603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8203" name="Text Box 29"/>
          <p:cNvSpPr txBox="1">
            <a:spLocks noChangeArrowheads="1"/>
          </p:cNvSpPr>
          <p:nvPr/>
        </p:nvSpPr>
        <p:spPr bwMode="auto">
          <a:xfrm>
            <a:off x="9204325" y="7081838"/>
            <a:ext cx="4191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8204" name="Text Box 30"/>
          <p:cNvSpPr txBox="1">
            <a:spLocks noChangeArrowheads="1"/>
          </p:cNvSpPr>
          <p:nvPr/>
        </p:nvSpPr>
        <p:spPr bwMode="auto">
          <a:xfrm rot="-5400000">
            <a:off x="6073775" y="5019676"/>
            <a:ext cx="17240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05" name="Line 31"/>
          <p:cNvSpPr>
            <a:spLocks noChangeShapeType="1"/>
          </p:cNvSpPr>
          <p:nvPr/>
        </p:nvSpPr>
        <p:spPr bwMode="auto">
          <a:xfrm>
            <a:off x="7302500" y="52070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8206" name="Line 32"/>
          <p:cNvSpPr>
            <a:spLocks noChangeShapeType="1"/>
          </p:cNvSpPr>
          <p:nvPr/>
        </p:nvSpPr>
        <p:spPr bwMode="auto">
          <a:xfrm>
            <a:off x="9415463" y="3590925"/>
            <a:ext cx="0" cy="332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8207" name="Text Box 42"/>
          <p:cNvSpPr txBox="1">
            <a:spLocks noChangeArrowheads="1"/>
          </p:cNvSpPr>
          <p:nvPr/>
        </p:nvSpPr>
        <p:spPr bwMode="auto">
          <a:xfrm>
            <a:off x="8472488" y="3148013"/>
            <a:ext cx="18494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v-SE" altLang="sv-SE" sz="1900" b="1">
                <a:solidFill>
                  <a:srgbClr val="000000"/>
                </a:solidFill>
              </a:rPr>
              <a:t>Plan kubanalys</a:t>
            </a:r>
          </a:p>
        </p:txBody>
      </p:sp>
      <p:sp>
        <p:nvSpPr>
          <p:cNvPr id="8208" name="Oval 45"/>
          <p:cNvSpPr>
            <a:spLocks noChangeArrowheads="1"/>
          </p:cNvSpPr>
          <p:nvPr/>
        </p:nvSpPr>
        <p:spPr bwMode="auto">
          <a:xfrm>
            <a:off x="-3814763" y="6264275"/>
            <a:ext cx="131763" cy="1317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cxnSp>
        <p:nvCxnSpPr>
          <p:cNvPr id="8209" name="Rak 2"/>
          <p:cNvCxnSpPr>
            <a:cxnSpLocks noChangeShapeType="1"/>
            <a:stCxn id="8205" idx="0"/>
            <a:endCxn id="8206" idx="0"/>
          </p:cNvCxnSpPr>
          <p:nvPr/>
        </p:nvCxnSpPr>
        <p:spPr bwMode="auto">
          <a:xfrm flipV="1">
            <a:off x="7302500" y="3590925"/>
            <a:ext cx="2112963" cy="16160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8210" name="Rak 4"/>
          <p:cNvCxnSpPr>
            <a:cxnSpLocks noChangeShapeType="1"/>
            <a:endCxn id="8206" idx="0"/>
          </p:cNvCxnSpPr>
          <p:nvPr/>
        </p:nvCxnSpPr>
        <p:spPr bwMode="auto">
          <a:xfrm flipV="1">
            <a:off x="7324725" y="3590925"/>
            <a:ext cx="2090738" cy="1616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Rak 49"/>
          <p:cNvCxnSpPr>
            <a:cxnSpLocks noChangeShapeType="1"/>
          </p:cNvCxnSpPr>
          <p:nvPr/>
        </p:nvCxnSpPr>
        <p:spPr bwMode="auto">
          <a:xfrm flipV="1">
            <a:off x="9445625" y="3590925"/>
            <a:ext cx="2090738" cy="16160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2" name="Rak 50"/>
          <p:cNvCxnSpPr>
            <a:cxnSpLocks noChangeShapeType="1"/>
          </p:cNvCxnSpPr>
          <p:nvPr/>
        </p:nvCxnSpPr>
        <p:spPr bwMode="auto">
          <a:xfrm flipV="1">
            <a:off x="7324725" y="5229225"/>
            <a:ext cx="2090738" cy="168433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Rak 53"/>
          <p:cNvCxnSpPr>
            <a:cxnSpLocks noChangeShapeType="1"/>
            <a:endCxn id="8205" idx="1"/>
          </p:cNvCxnSpPr>
          <p:nvPr/>
        </p:nvCxnSpPr>
        <p:spPr bwMode="auto">
          <a:xfrm flipV="1">
            <a:off x="9436100" y="5207000"/>
            <a:ext cx="2133600" cy="169703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4" name="Text Box 29"/>
          <p:cNvSpPr txBox="1">
            <a:spLocks noChangeArrowheads="1"/>
          </p:cNvSpPr>
          <p:nvPr/>
        </p:nvSpPr>
        <p:spPr bwMode="auto">
          <a:xfrm>
            <a:off x="8543925" y="6223000"/>
            <a:ext cx="6604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Låg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15" name="Text Box 29"/>
          <p:cNvSpPr txBox="1">
            <a:spLocks noChangeArrowheads="1"/>
          </p:cNvSpPr>
          <p:nvPr/>
        </p:nvSpPr>
        <p:spPr bwMode="auto">
          <a:xfrm>
            <a:off x="7567613" y="5508625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Hög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16" name="Text Box 29"/>
          <p:cNvSpPr txBox="1">
            <a:spLocks noChangeArrowheads="1"/>
          </p:cNvSpPr>
          <p:nvPr/>
        </p:nvSpPr>
        <p:spPr bwMode="auto">
          <a:xfrm>
            <a:off x="8382000" y="4794250"/>
            <a:ext cx="6619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Låg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17" name="Text Box 29"/>
          <p:cNvSpPr txBox="1">
            <a:spLocks noChangeArrowheads="1"/>
          </p:cNvSpPr>
          <p:nvPr/>
        </p:nvSpPr>
        <p:spPr bwMode="auto">
          <a:xfrm>
            <a:off x="7407275" y="4079875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Hög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18" name="Text Box 29"/>
          <p:cNvSpPr txBox="1">
            <a:spLocks noChangeArrowheads="1"/>
          </p:cNvSpPr>
          <p:nvPr/>
        </p:nvSpPr>
        <p:spPr bwMode="auto">
          <a:xfrm>
            <a:off x="10417175" y="4700588"/>
            <a:ext cx="6619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Låg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19" name="Text Box 29"/>
          <p:cNvSpPr txBox="1">
            <a:spLocks noChangeArrowheads="1"/>
          </p:cNvSpPr>
          <p:nvPr/>
        </p:nvSpPr>
        <p:spPr bwMode="auto">
          <a:xfrm>
            <a:off x="9442450" y="3986213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Hög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20" name="Text Box 29"/>
          <p:cNvSpPr txBox="1">
            <a:spLocks noChangeArrowheads="1"/>
          </p:cNvSpPr>
          <p:nvPr/>
        </p:nvSpPr>
        <p:spPr bwMode="auto">
          <a:xfrm>
            <a:off x="10490200" y="6335713"/>
            <a:ext cx="6619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Låg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9515475" y="5586413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  <a:r>
              <a:rPr lang="sv-SE" altLang="sv-SE" sz="1600" b="1" baseline="-25000">
                <a:solidFill>
                  <a:srgbClr val="000000"/>
                </a:solidFill>
              </a:rPr>
              <a:t>Hög</a:t>
            </a:r>
            <a:endParaRPr lang="sv-SE" altLang="sv-SE" sz="1900" b="1" baseline="-25000">
              <a:solidFill>
                <a:srgbClr val="000000"/>
              </a:solidFill>
            </a:endParaRPr>
          </a:p>
        </p:txBody>
      </p:sp>
      <p:sp>
        <p:nvSpPr>
          <p:cNvPr id="8222" name="Rectangle 3"/>
          <p:cNvSpPr>
            <a:spLocks noChangeArrowheads="1"/>
          </p:cNvSpPr>
          <p:nvPr/>
        </p:nvSpPr>
        <p:spPr bwMode="auto">
          <a:xfrm>
            <a:off x="2035175" y="4133850"/>
            <a:ext cx="3097213" cy="2663825"/>
          </a:xfrm>
          <a:prstGeom prst="rect">
            <a:avLst/>
          </a:prstGeom>
          <a:solidFill>
            <a:schemeClr val="accent1">
              <a:alpha val="70195"/>
            </a:schemeClr>
          </a:solidFill>
          <a:ln w="9525">
            <a:miter lim="800000"/>
            <a:headEnd/>
            <a:tailEnd/>
          </a:ln>
          <a:scene3d>
            <a:camera prst="legacyObliqueTopRight">
              <a:rot lat="300000" lon="1200000" rev="0"/>
            </a:camera>
            <a:lightRig rig="legacyFlat3" dir="r"/>
          </a:scene3d>
          <a:sp3d extrusionH="18018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sv-SE" altLang="sv-SE"/>
          </a:p>
        </p:txBody>
      </p:sp>
      <p:sp>
        <p:nvSpPr>
          <p:cNvPr id="8223" name="Line 4"/>
          <p:cNvSpPr>
            <a:spLocks noChangeShapeType="1"/>
          </p:cNvSpPr>
          <p:nvPr/>
        </p:nvSpPr>
        <p:spPr bwMode="auto">
          <a:xfrm>
            <a:off x="2279650" y="3960813"/>
            <a:ext cx="2532063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24" name="Line 5"/>
          <p:cNvSpPr>
            <a:spLocks noChangeShapeType="1"/>
          </p:cNvSpPr>
          <p:nvPr/>
        </p:nvSpPr>
        <p:spPr bwMode="auto">
          <a:xfrm>
            <a:off x="2362200" y="6519863"/>
            <a:ext cx="254476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25" name="Line 6"/>
          <p:cNvSpPr>
            <a:spLocks noChangeShapeType="1"/>
          </p:cNvSpPr>
          <p:nvPr/>
        </p:nvSpPr>
        <p:spPr bwMode="auto">
          <a:xfrm>
            <a:off x="2286000" y="3938588"/>
            <a:ext cx="71438" cy="258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26" name="Line 7"/>
          <p:cNvSpPr>
            <a:spLocks noChangeShapeType="1"/>
          </p:cNvSpPr>
          <p:nvPr/>
        </p:nvSpPr>
        <p:spPr bwMode="auto">
          <a:xfrm>
            <a:off x="4819650" y="4427538"/>
            <a:ext cx="77788" cy="257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27" name="Line 8"/>
          <p:cNvSpPr>
            <a:spLocks noChangeShapeType="1"/>
          </p:cNvSpPr>
          <p:nvPr/>
        </p:nvSpPr>
        <p:spPr bwMode="auto">
          <a:xfrm>
            <a:off x="3549650" y="4176713"/>
            <a:ext cx="77788" cy="257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28" name="Line 9"/>
          <p:cNvSpPr>
            <a:spLocks noChangeShapeType="1"/>
          </p:cNvSpPr>
          <p:nvPr/>
        </p:nvSpPr>
        <p:spPr bwMode="auto">
          <a:xfrm>
            <a:off x="2305050" y="5233988"/>
            <a:ext cx="2532063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29" name="Line 10"/>
          <p:cNvSpPr>
            <a:spLocks noChangeShapeType="1"/>
          </p:cNvSpPr>
          <p:nvPr/>
        </p:nvSpPr>
        <p:spPr bwMode="auto">
          <a:xfrm>
            <a:off x="3505200" y="3195638"/>
            <a:ext cx="2532063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0" name="Line 11"/>
          <p:cNvSpPr>
            <a:spLocks noChangeShapeType="1"/>
          </p:cNvSpPr>
          <p:nvPr/>
        </p:nvSpPr>
        <p:spPr bwMode="auto">
          <a:xfrm flipV="1">
            <a:off x="4792663" y="3662363"/>
            <a:ext cx="125095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1" name="Line 12"/>
          <p:cNvSpPr>
            <a:spLocks noChangeShapeType="1"/>
          </p:cNvSpPr>
          <p:nvPr/>
        </p:nvSpPr>
        <p:spPr bwMode="auto">
          <a:xfrm flipV="1">
            <a:off x="2265363" y="3186113"/>
            <a:ext cx="125095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2" name="Line 13"/>
          <p:cNvSpPr>
            <a:spLocks noChangeShapeType="1"/>
          </p:cNvSpPr>
          <p:nvPr/>
        </p:nvSpPr>
        <p:spPr bwMode="auto">
          <a:xfrm flipV="1">
            <a:off x="3554413" y="3421063"/>
            <a:ext cx="12382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3" name="Line 14"/>
          <p:cNvSpPr>
            <a:spLocks noChangeShapeType="1"/>
          </p:cNvSpPr>
          <p:nvPr/>
        </p:nvSpPr>
        <p:spPr bwMode="auto">
          <a:xfrm>
            <a:off x="6038850" y="3665538"/>
            <a:ext cx="77788" cy="257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4" name="Line 15"/>
          <p:cNvSpPr>
            <a:spLocks noChangeShapeType="1"/>
          </p:cNvSpPr>
          <p:nvPr/>
        </p:nvSpPr>
        <p:spPr bwMode="auto">
          <a:xfrm flipV="1">
            <a:off x="4887913" y="6234113"/>
            <a:ext cx="121920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5" name="Line 16"/>
          <p:cNvSpPr>
            <a:spLocks noChangeShapeType="1"/>
          </p:cNvSpPr>
          <p:nvPr/>
        </p:nvSpPr>
        <p:spPr bwMode="auto">
          <a:xfrm flipV="1">
            <a:off x="4868863" y="4938713"/>
            <a:ext cx="121920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6" name="Line 17"/>
          <p:cNvSpPr>
            <a:spLocks noChangeShapeType="1"/>
          </p:cNvSpPr>
          <p:nvPr/>
        </p:nvSpPr>
        <p:spPr bwMode="auto">
          <a:xfrm>
            <a:off x="5467350" y="4008438"/>
            <a:ext cx="77788" cy="257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7" name="Line 18"/>
          <p:cNvSpPr>
            <a:spLocks noChangeShapeType="1"/>
          </p:cNvSpPr>
          <p:nvPr/>
        </p:nvSpPr>
        <p:spPr bwMode="auto">
          <a:xfrm>
            <a:off x="2901950" y="3554413"/>
            <a:ext cx="2532063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8" name="Line 26"/>
          <p:cNvSpPr>
            <a:spLocks noChangeShapeType="1"/>
          </p:cNvSpPr>
          <p:nvPr/>
        </p:nvSpPr>
        <p:spPr bwMode="auto">
          <a:xfrm>
            <a:off x="2006600" y="4306888"/>
            <a:ext cx="46038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39" name="Line 30"/>
          <p:cNvSpPr>
            <a:spLocks noChangeShapeType="1"/>
          </p:cNvSpPr>
          <p:nvPr/>
        </p:nvSpPr>
        <p:spPr bwMode="auto">
          <a:xfrm flipV="1">
            <a:off x="2201863" y="3211513"/>
            <a:ext cx="9271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40" name="Line 34"/>
          <p:cNvSpPr>
            <a:spLocks noChangeShapeType="1"/>
          </p:cNvSpPr>
          <p:nvPr/>
        </p:nvSpPr>
        <p:spPr bwMode="auto">
          <a:xfrm>
            <a:off x="2628900" y="6735763"/>
            <a:ext cx="1922463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41" name="Text Box 29"/>
          <p:cNvSpPr txBox="1">
            <a:spLocks noChangeArrowheads="1"/>
          </p:cNvSpPr>
          <p:nvPr/>
        </p:nvSpPr>
        <p:spPr bwMode="auto">
          <a:xfrm>
            <a:off x="3336925" y="6872288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8242" name="Text Box 30"/>
          <p:cNvSpPr txBox="1">
            <a:spLocks noChangeArrowheads="1"/>
          </p:cNvSpPr>
          <p:nvPr/>
        </p:nvSpPr>
        <p:spPr bwMode="auto">
          <a:xfrm rot="-5400000">
            <a:off x="992188" y="5026025"/>
            <a:ext cx="1722437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43" name="Text Box 29"/>
          <p:cNvSpPr txBox="1">
            <a:spLocks noChangeArrowheads="1"/>
          </p:cNvSpPr>
          <p:nvPr/>
        </p:nvSpPr>
        <p:spPr bwMode="auto">
          <a:xfrm>
            <a:off x="2322513" y="3125788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9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244" name="Text Box 42"/>
          <p:cNvSpPr txBox="1">
            <a:spLocks noChangeArrowheads="1"/>
          </p:cNvSpPr>
          <p:nvPr/>
        </p:nvSpPr>
        <p:spPr bwMode="auto">
          <a:xfrm>
            <a:off x="3171825" y="2578100"/>
            <a:ext cx="31924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22375" eaLnBrk="0" hangingPunct="0"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222375" eaLnBrk="0" fontAlgn="base" hangingPunct="0">
              <a:spcBef>
                <a:spcPct val="5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v-SE" altLang="sv-SE" sz="1900" b="1">
                <a:solidFill>
                  <a:srgbClr val="000000"/>
                </a:solidFill>
              </a:rPr>
              <a:t>Tredimensionell kubanalys</a:t>
            </a:r>
          </a:p>
        </p:txBody>
      </p:sp>
      <p:sp>
        <p:nvSpPr>
          <p:cNvPr id="8245" name="Line 26"/>
          <p:cNvSpPr>
            <a:spLocks noChangeShapeType="1"/>
          </p:cNvSpPr>
          <p:nvPr/>
        </p:nvSpPr>
        <p:spPr bwMode="auto">
          <a:xfrm>
            <a:off x="7142163" y="4338638"/>
            <a:ext cx="0" cy="1938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46" name="Line 26"/>
          <p:cNvSpPr>
            <a:spLocks noChangeShapeType="1"/>
          </p:cNvSpPr>
          <p:nvPr/>
        </p:nvSpPr>
        <p:spPr bwMode="auto">
          <a:xfrm flipH="1">
            <a:off x="8061325" y="7081838"/>
            <a:ext cx="285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47" name="Text Box 25"/>
          <p:cNvSpPr txBox="1">
            <a:spLocks noChangeArrowheads="1"/>
          </p:cNvSpPr>
          <p:nvPr/>
        </p:nvSpPr>
        <p:spPr bwMode="auto">
          <a:xfrm>
            <a:off x="2139950" y="6561138"/>
            <a:ext cx="5603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8248" name="Text Box 25"/>
          <p:cNvSpPr txBox="1">
            <a:spLocks noChangeArrowheads="1"/>
          </p:cNvSpPr>
          <p:nvPr/>
        </p:nvSpPr>
        <p:spPr bwMode="auto">
          <a:xfrm>
            <a:off x="1725613" y="6234113"/>
            <a:ext cx="5603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8249" name="Text Box 25"/>
          <p:cNvSpPr txBox="1">
            <a:spLocks noChangeArrowheads="1"/>
          </p:cNvSpPr>
          <p:nvPr/>
        </p:nvSpPr>
        <p:spPr bwMode="auto">
          <a:xfrm>
            <a:off x="1789113" y="3621088"/>
            <a:ext cx="5603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Låg</a:t>
            </a:r>
          </a:p>
        </p:txBody>
      </p:sp>
      <p:sp>
        <p:nvSpPr>
          <p:cNvPr id="8250" name="Text Box 27"/>
          <p:cNvSpPr txBox="1">
            <a:spLocks noChangeArrowheads="1"/>
          </p:cNvSpPr>
          <p:nvPr/>
        </p:nvSpPr>
        <p:spPr bwMode="auto">
          <a:xfrm>
            <a:off x="2925763" y="2936875"/>
            <a:ext cx="5905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8251" name="Text Box 27"/>
          <p:cNvSpPr txBox="1">
            <a:spLocks noChangeArrowheads="1"/>
          </p:cNvSpPr>
          <p:nvPr/>
        </p:nvSpPr>
        <p:spPr bwMode="auto">
          <a:xfrm>
            <a:off x="1611313" y="3986213"/>
            <a:ext cx="590550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Hög</a:t>
            </a:r>
          </a:p>
        </p:txBody>
      </p:sp>
      <p:sp>
        <p:nvSpPr>
          <p:cNvPr id="8252" name="Text Box 27"/>
          <p:cNvSpPr txBox="1">
            <a:spLocks noChangeArrowheads="1"/>
          </p:cNvSpPr>
          <p:nvPr/>
        </p:nvSpPr>
        <p:spPr bwMode="auto">
          <a:xfrm>
            <a:off x="4476750" y="6988175"/>
            <a:ext cx="5905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0267" tIns="62539" rIns="120267" bIns="62539">
            <a:spAutoFit/>
          </a:bodyPr>
          <a:lstStyle>
            <a:lvl1pPr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00075" eaLnBrk="0" hangingPunct="0"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600075" eaLnBrk="0" fontAlgn="base" hangingPunct="0">
              <a:spcBef>
                <a:spcPct val="50000"/>
              </a:spcBef>
              <a:spcAft>
                <a:spcPct val="0"/>
              </a:spcAft>
              <a:tabLst>
                <a:tab pos="0" algn="l"/>
                <a:tab pos="1222375" algn="l"/>
                <a:tab pos="2443163" algn="l"/>
                <a:tab pos="3665538" algn="l"/>
                <a:tab pos="4887913" algn="l"/>
                <a:tab pos="6110288" algn="l"/>
                <a:tab pos="7331075" algn="l"/>
                <a:tab pos="8553450" algn="l"/>
                <a:tab pos="9775825" algn="l"/>
                <a:tab pos="10996613" algn="l"/>
                <a:tab pos="12218988" algn="l"/>
                <a:tab pos="13441363" algn="l"/>
              </a:tabLs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sv-SE" altLang="sv-SE" sz="1400" b="1">
                <a:solidFill>
                  <a:srgbClr val="000000"/>
                </a:solidFill>
              </a:rPr>
              <a:t>Hög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08 Inköpsmodeller XFb">
  <a:themeElements>
    <a:clrScheme name="EFFSO ppt default 070930 13">
      <a:dk1>
        <a:srgbClr val="000000"/>
      </a:dk1>
      <a:lt1>
        <a:srgbClr val="FFFFFF"/>
      </a:lt1>
      <a:dk2>
        <a:srgbClr val="384330"/>
      </a:dk2>
      <a:lt2>
        <a:srgbClr val="CECECE"/>
      </a:lt2>
      <a:accent1>
        <a:srgbClr val="006F3A"/>
      </a:accent1>
      <a:accent2>
        <a:srgbClr val="5E9847"/>
      </a:accent2>
      <a:accent3>
        <a:srgbClr val="FFFFFF"/>
      </a:accent3>
      <a:accent4>
        <a:srgbClr val="000000"/>
      </a:accent4>
      <a:accent5>
        <a:srgbClr val="AABBAE"/>
      </a:accent5>
      <a:accent6>
        <a:srgbClr val="54893F"/>
      </a:accent6>
      <a:hlink>
        <a:srgbClr val="B0CA53"/>
      </a:hlink>
      <a:folHlink>
        <a:srgbClr val="EAEAEA"/>
      </a:folHlink>
    </a:clrScheme>
    <a:fontScheme name="EFFSO ppt default 07093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360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EFFSO ppt default 07093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3">
        <a:dk1>
          <a:srgbClr val="000000"/>
        </a:dk1>
        <a:lt1>
          <a:srgbClr val="FFFFFF"/>
        </a:lt1>
        <a:dk2>
          <a:srgbClr val="384330"/>
        </a:dk2>
        <a:lt2>
          <a:srgbClr val="CECECE"/>
        </a:lt2>
        <a:accent1>
          <a:srgbClr val="006F3A"/>
        </a:accent1>
        <a:accent2>
          <a:srgbClr val="5E9847"/>
        </a:accent2>
        <a:accent3>
          <a:srgbClr val="FFFFFF"/>
        </a:accent3>
        <a:accent4>
          <a:srgbClr val="000000"/>
        </a:accent4>
        <a:accent5>
          <a:srgbClr val="AABBAE"/>
        </a:accent5>
        <a:accent6>
          <a:srgbClr val="54893F"/>
        </a:accent6>
        <a:hlink>
          <a:srgbClr val="B0CA5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FFSO ppt bkg 070930">
  <a:themeElements>
    <a:clrScheme name="EFFSO ppt bkg 070930 13">
      <a:dk1>
        <a:srgbClr val="000000"/>
      </a:dk1>
      <a:lt1>
        <a:srgbClr val="FFFFFF"/>
      </a:lt1>
      <a:dk2>
        <a:srgbClr val="384330"/>
      </a:dk2>
      <a:lt2>
        <a:srgbClr val="CECECE"/>
      </a:lt2>
      <a:accent1>
        <a:srgbClr val="006F3A"/>
      </a:accent1>
      <a:accent2>
        <a:srgbClr val="5E9847"/>
      </a:accent2>
      <a:accent3>
        <a:srgbClr val="FFFFFF"/>
      </a:accent3>
      <a:accent4>
        <a:srgbClr val="000000"/>
      </a:accent4>
      <a:accent5>
        <a:srgbClr val="AABBAE"/>
      </a:accent5>
      <a:accent6>
        <a:srgbClr val="54893F"/>
      </a:accent6>
      <a:hlink>
        <a:srgbClr val="B0CA53"/>
      </a:hlink>
      <a:folHlink>
        <a:srgbClr val="EAEAEA"/>
      </a:folHlink>
    </a:clrScheme>
    <a:fontScheme name="EFFSO ppt bkg 07093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360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360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FSO ppt bkg 07093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bkg 07093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bkg 07093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bkg 07093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bkg 07093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bkg 07093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bkg 070930 13">
        <a:dk1>
          <a:srgbClr val="000000"/>
        </a:dk1>
        <a:lt1>
          <a:srgbClr val="FFFFFF"/>
        </a:lt1>
        <a:dk2>
          <a:srgbClr val="384330"/>
        </a:dk2>
        <a:lt2>
          <a:srgbClr val="CECECE"/>
        </a:lt2>
        <a:accent1>
          <a:srgbClr val="006F3A"/>
        </a:accent1>
        <a:accent2>
          <a:srgbClr val="5E9847"/>
        </a:accent2>
        <a:accent3>
          <a:srgbClr val="FFFFFF"/>
        </a:accent3>
        <a:accent4>
          <a:srgbClr val="000000"/>
        </a:accent4>
        <a:accent5>
          <a:srgbClr val="AABBAE"/>
        </a:accent5>
        <a:accent6>
          <a:srgbClr val="54893F"/>
        </a:accent6>
        <a:hlink>
          <a:srgbClr val="B0CA5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Office PowerPoint</Application>
  <PresentationFormat>A3 (297 x 420 mm)</PresentationFormat>
  <Paragraphs>75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Wingdings</vt:lpstr>
      <vt:lpstr>Times New Roman</vt:lpstr>
      <vt:lpstr>1108 Inköpsmodeller XFb</vt:lpstr>
      <vt:lpstr>EFFSO ppt bkg 070930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Kvadrantanalys, matrisanalys, fyrfältare</dc:title>
  <dc:creator/>
  <cp:lastModifiedBy/>
  <cp:revision>48</cp:revision>
  <dcterms:created xsi:type="dcterms:W3CDTF">2009-08-28T15:39:23Z</dcterms:created>
  <dcterms:modified xsi:type="dcterms:W3CDTF">2021-05-24T12:57:14Z</dcterms:modified>
</cp:coreProperties>
</file>