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6"/>
  </p:notesMasterIdLst>
  <p:sldIdLst>
    <p:sldId id="269" r:id="rId5"/>
  </p:sldIdLst>
  <p:sldSz cx="9907588" cy="6858000"/>
  <p:notesSz cx="6858000" cy="9144000"/>
  <p:defaultTextStyle>
    <a:defPPr>
      <a:defRPr lang="en-GB"/>
    </a:defPPr>
    <a:lvl1pPr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E551"/>
    <a:srgbClr val="37FF37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95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952500" y="685800"/>
            <a:ext cx="4951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altLang="sv-SE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E43023BA-28A0-4974-9D88-826F26261898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3881059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E09D8B-0B3D-4338-8EB6-197AEF8E7F02}" type="slidenum">
              <a:rPr lang="en-US" altLang="sv-SE"/>
              <a:pPr/>
              <a:t>1</a:t>
            </a:fld>
            <a:endParaRPr lang="en-US" altLang="sv-SE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614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B898ECE-A0D2-459A-91FC-C3610F0D99A9}" type="slidenum">
              <a:rPr lang="en-US" altLang="sv-SE" sz="1200"/>
              <a:pPr algn="r">
                <a:spcBef>
                  <a:spcPct val="0"/>
                </a:spcBef>
              </a:pPr>
              <a:t>1</a:t>
            </a:fld>
            <a:endParaRPr lang="en-US" altLang="sv-SE" sz="1200"/>
          </a:p>
        </p:txBody>
      </p:sp>
    </p:spTree>
    <p:extLst>
      <p:ext uri="{BB962C8B-B14F-4D97-AF65-F5344CB8AC3E}">
        <p14:creationId xmlns:p14="http://schemas.microsoft.com/office/powerpoint/2010/main" val="395304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AC509CD-E2C4-463F-89FB-CC65AA98F35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5112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5C6E848-7338-4DB8-9BA2-78C9C47C46C2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67212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D44BBB8-ECA9-4894-BD6F-7DAEDEFDACF0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320319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23FF5C5-291E-4126-9B2C-62F49B773D8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73189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23CA35-5E76-4EE3-BAA8-2FD9F5E5011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475429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8CC38C-E364-4AC8-ACD6-017959DF4E87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211458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55F990C-5277-4356-A661-C5989118187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932793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96B26C6-0F23-4992-A7BA-ADE13F5E696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966426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FD517C-A626-4467-8CEF-3C5F7E423C3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437285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EE7C873-B868-4F50-BFDA-8761BD7E3931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501583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83BE18A-E47E-4255-B87D-6E8602560C9B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47689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7AE64CB-FDE0-4E9C-B6E4-BED80A6E367E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863762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F36230-9090-4860-AAF1-9B68086CA50F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915418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117FD7-E0B9-44EF-9875-7E55B264824C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163730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022E0CB-2BAC-4872-9C32-4CC5708EA91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902781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36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5034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24964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7786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563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3098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193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A69F83E-8D84-4454-B151-38A2D1928707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9524174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240849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8050790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6796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0448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90411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37858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730534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4471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61764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967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E07A66-B8B2-4393-B3C5-4A4F098106A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5073818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96697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463311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4241546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1919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603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7366D5-C1BE-4F68-AF32-24262832B39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32925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968AE4-907F-4ECA-A216-A20D025034FD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59894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05ADCD-7278-4874-BBE1-BDEA8E6D3D29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17411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27BB66-73E4-432D-920B-81AA638603E9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76482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1B1669-3428-4BB7-AED7-51321CB844F3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51732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685800" y="914400"/>
            <a:ext cx="8534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82550"/>
            <a:ext cx="21431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368675" y="6581775"/>
            <a:ext cx="3135313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97688" y="6581775"/>
            <a:ext cx="2309812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AF2388E7-AD51-44AE-97D0-C5823B3EA838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22300" y="6583363"/>
            <a:ext cx="23098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2009-09-25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303713" y="6742113"/>
            <a:ext cx="13017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>
                <a:srgbClr val="384330"/>
              </a:buClr>
            </a:pPr>
            <a:r>
              <a:rPr lang="en-US" altLang="sv-SE" sz="600" b="1">
                <a:solidFill>
                  <a:srgbClr val="384330"/>
                </a:solidFill>
              </a:rPr>
              <a:t>Effective Sourcing </a:t>
            </a:r>
            <a:r>
              <a:rPr lang="en-US" altLang="sv-SE" sz="600" b="1">
                <a:solidFill>
                  <a:srgbClr val="384330"/>
                </a:solidFill>
                <a:cs typeface="Arial" panose="020B0604020202020204" pitchFamily="34" charset="0"/>
              </a:rPr>
              <a:t>•</a:t>
            </a:r>
            <a:r>
              <a:rPr lang="en-US" altLang="sv-SE" sz="600" b="1">
                <a:solidFill>
                  <a:srgbClr val="384330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8" t="15553"/>
          <a:stretch>
            <a:fillRect/>
          </a:stretch>
        </p:blipFill>
        <p:spPr bwMode="auto">
          <a:xfrm>
            <a:off x="0" y="0"/>
            <a:ext cx="9906000" cy="686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3548" t="1555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85800" y="914400"/>
            <a:ext cx="8534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82550"/>
            <a:ext cx="21431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368675" y="6581775"/>
            <a:ext cx="3135313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897688" y="6581775"/>
            <a:ext cx="2309812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DBC820B4-915A-48DF-86C9-93D866E1BADD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622300" y="6583363"/>
            <a:ext cx="23098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2009-09-25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303713" y="6742113"/>
            <a:ext cx="13017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>
                <a:srgbClr val="384330"/>
              </a:buClr>
            </a:pPr>
            <a:r>
              <a:rPr lang="en-US" altLang="sv-SE" sz="600" b="1">
                <a:solidFill>
                  <a:srgbClr val="384330"/>
                </a:solidFill>
              </a:rPr>
              <a:t>Effective Sourcing </a:t>
            </a:r>
            <a:r>
              <a:rPr lang="en-US" altLang="sv-SE" sz="600" b="1">
                <a:solidFill>
                  <a:srgbClr val="384330"/>
                </a:solidFill>
                <a:cs typeface="Arial" panose="020B0604020202020204" pitchFamily="34" charset="0"/>
              </a:rPr>
              <a:t>•</a:t>
            </a:r>
            <a:r>
              <a:rPr lang="en-US" altLang="sv-SE" sz="600" b="1">
                <a:solidFill>
                  <a:srgbClr val="384330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908050"/>
            <a:ext cx="5510212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3243263" y="6348413"/>
            <a:ext cx="3422650" cy="150812"/>
            <a:chOff x="2043" y="3999"/>
            <a:chExt cx="2156" cy="95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3" y="3999"/>
              <a:ext cx="600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999"/>
              <a:ext cx="582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8" y="3999"/>
              <a:ext cx="582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8" t="15553"/>
          <a:stretch>
            <a:fillRect/>
          </a:stretch>
        </p:blipFill>
        <p:spPr bwMode="auto">
          <a:xfrm>
            <a:off x="0" y="0"/>
            <a:ext cx="9906000" cy="686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3548" t="1555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6308725"/>
            <a:ext cx="54197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908050"/>
            <a:ext cx="5510212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3368675" y="6581775"/>
            <a:ext cx="31369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sv-SE" sz="1000"/>
              <a:t>Materialförsörjningsavtal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97688" y="6581775"/>
            <a:ext cx="23114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0D2982F-067F-44F6-8850-DCB9CB75C3C9}" type="slidenum">
              <a:rPr lang="en-US" altLang="sv-SE" sz="1000"/>
              <a:pPr algn="r">
                <a:spcBef>
                  <a:spcPct val="0"/>
                </a:spcBef>
              </a:pPr>
              <a:t>1</a:t>
            </a:fld>
            <a:endParaRPr lang="en-US" altLang="sv-SE" sz="100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22300" y="6583363"/>
            <a:ext cx="2311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000"/>
              <a:t>2012-02-11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31825" y="990600"/>
            <a:ext cx="8588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800" b="1"/>
              <a:t>Materialförsörjningsavtal</a:t>
            </a:r>
          </a:p>
        </p:txBody>
      </p:sp>
      <p:sp>
        <p:nvSpPr>
          <p:cNvPr id="19487" name="Freeform 31"/>
          <p:cNvSpPr>
            <a:spLocks/>
          </p:cNvSpPr>
          <p:nvPr/>
        </p:nvSpPr>
        <p:spPr bwMode="auto">
          <a:xfrm>
            <a:off x="1492250" y="2135188"/>
            <a:ext cx="2755900" cy="3227387"/>
          </a:xfrm>
          <a:custGeom>
            <a:avLst/>
            <a:gdLst>
              <a:gd name="T0" fmla="*/ 1424 w 1424"/>
              <a:gd name="T1" fmla="*/ 888 h 1668"/>
              <a:gd name="T2" fmla="*/ 1128 w 1424"/>
              <a:gd name="T3" fmla="*/ 640 h 1668"/>
              <a:gd name="T4" fmla="*/ 1128 w 1424"/>
              <a:gd name="T5" fmla="*/ 888 h 1668"/>
              <a:gd name="T6" fmla="*/ 824 w 1424"/>
              <a:gd name="T7" fmla="*/ 636 h 1668"/>
              <a:gd name="T8" fmla="*/ 824 w 1424"/>
              <a:gd name="T9" fmla="*/ 884 h 1668"/>
              <a:gd name="T10" fmla="*/ 520 w 1424"/>
              <a:gd name="T11" fmla="*/ 632 h 1668"/>
              <a:gd name="T12" fmla="*/ 520 w 1424"/>
              <a:gd name="T13" fmla="*/ 888 h 1668"/>
              <a:gd name="T14" fmla="*/ 220 w 1424"/>
              <a:gd name="T15" fmla="*/ 644 h 1668"/>
              <a:gd name="T16" fmla="*/ 220 w 1424"/>
              <a:gd name="T17" fmla="*/ 888 h 1668"/>
              <a:gd name="T18" fmla="*/ 120 w 1424"/>
              <a:gd name="T19" fmla="*/ 888 h 1668"/>
              <a:gd name="T20" fmla="*/ 120 w 1424"/>
              <a:gd name="T21" fmla="*/ 0 h 1668"/>
              <a:gd name="T22" fmla="*/ 0 w 1424"/>
              <a:gd name="T23" fmla="*/ 0 h 1668"/>
              <a:gd name="T24" fmla="*/ 0 w 1424"/>
              <a:gd name="T25" fmla="*/ 1668 h 1668"/>
              <a:gd name="T26" fmla="*/ 1420 w 1424"/>
              <a:gd name="T27" fmla="*/ 1668 h 1668"/>
              <a:gd name="T28" fmla="*/ 1424 w 1424"/>
              <a:gd name="T29" fmla="*/ 888 h 1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24" h="1668">
                <a:moveTo>
                  <a:pt x="1424" y="888"/>
                </a:moveTo>
                <a:lnTo>
                  <a:pt x="1128" y="640"/>
                </a:lnTo>
                <a:lnTo>
                  <a:pt x="1128" y="888"/>
                </a:lnTo>
                <a:lnTo>
                  <a:pt x="824" y="636"/>
                </a:lnTo>
                <a:lnTo>
                  <a:pt x="824" y="884"/>
                </a:lnTo>
                <a:lnTo>
                  <a:pt x="520" y="632"/>
                </a:lnTo>
                <a:lnTo>
                  <a:pt x="520" y="888"/>
                </a:lnTo>
                <a:lnTo>
                  <a:pt x="220" y="644"/>
                </a:lnTo>
                <a:lnTo>
                  <a:pt x="220" y="888"/>
                </a:lnTo>
                <a:lnTo>
                  <a:pt x="120" y="888"/>
                </a:lnTo>
                <a:lnTo>
                  <a:pt x="120" y="0"/>
                </a:lnTo>
                <a:lnTo>
                  <a:pt x="0" y="0"/>
                </a:lnTo>
                <a:lnTo>
                  <a:pt x="0" y="1668"/>
                </a:lnTo>
                <a:lnTo>
                  <a:pt x="1420" y="1668"/>
                </a:lnTo>
                <a:lnTo>
                  <a:pt x="1424" y="888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88" name="Freeform 32"/>
          <p:cNvSpPr>
            <a:spLocks/>
          </p:cNvSpPr>
          <p:nvPr/>
        </p:nvSpPr>
        <p:spPr bwMode="auto">
          <a:xfrm>
            <a:off x="6140450" y="2135188"/>
            <a:ext cx="2755900" cy="3227387"/>
          </a:xfrm>
          <a:custGeom>
            <a:avLst/>
            <a:gdLst>
              <a:gd name="T0" fmla="*/ 1424 w 1424"/>
              <a:gd name="T1" fmla="*/ 888 h 1668"/>
              <a:gd name="T2" fmla="*/ 1128 w 1424"/>
              <a:gd name="T3" fmla="*/ 640 h 1668"/>
              <a:gd name="T4" fmla="*/ 1128 w 1424"/>
              <a:gd name="T5" fmla="*/ 888 h 1668"/>
              <a:gd name="T6" fmla="*/ 824 w 1424"/>
              <a:gd name="T7" fmla="*/ 636 h 1668"/>
              <a:gd name="T8" fmla="*/ 824 w 1424"/>
              <a:gd name="T9" fmla="*/ 884 h 1668"/>
              <a:gd name="T10" fmla="*/ 520 w 1424"/>
              <a:gd name="T11" fmla="*/ 632 h 1668"/>
              <a:gd name="T12" fmla="*/ 520 w 1424"/>
              <a:gd name="T13" fmla="*/ 888 h 1668"/>
              <a:gd name="T14" fmla="*/ 220 w 1424"/>
              <a:gd name="T15" fmla="*/ 644 h 1668"/>
              <a:gd name="T16" fmla="*/ 220 w 1424"/>
              <a:gd name="T17" fmla="*/ 888 h 1668"/>
              <a:gd name="T18" fmla="*/ 120 w 1424"/>
              <a:gd name="T19" fmla="*/ 888 h 1668"/>
              <a:gd name="T20" fmla="*/ 120 w 1424"/>
              <a:gd name="T21" fmla="*/ 0 h 1668"/>
              <a:gd name="T22" fmla="*/ 0 w 1424"/>
              <a:gd name="T23" fmla="*/ 0 h 1668"/>
              <a:gd name="T24" fmla="*/ 0 w 1424"/>
              <a:gd name="T25" fmla="*/ 1668 h 1668"/>
              <a:gd name="T26" fmla="*/ 1420 w 1424"/>
              <a:gd name="T27" fmla="*/ 1668 h 1668"/>
              <a:gd name="T28" fmla="*/ 1424 w 1424"/>
              <a:gd name="T29" fmla="*/ 888 h 1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24" h="1668">
                <a:moveTo>
                  <a:pt x="1424" y="888"/>
                </a:moveTo>
                <a:lnTo>
                  <a:pt x="1128" y="640"/>
                </a:lnTo>
                <a:lnTo>
                  <a:pt x="1128" y="888"/>
                </a:lnTo>
                <a:lnTo>
                  <a:pt x="824" y="636"/>
                </a:lnTo>
                <a:lnTo>
                  <a:pt x="824" y="884"/>
                </a:lnTo>
                <a:lnTo>
                  <a:pt x="520" y="632"/>
                </a:lnTo>
                <a:lnTo>
                  <a:pt x="520" y="888"/>
                </a:lnTo>
                <a:lnTo>
                  <a:pt x="220" y="644"/>
                </a:lnTo>
                <a:lnTo>
                  <a:pt x="220" y="888"/>
                </a:lnTo>
                <a:lnTo>
                  <a:pt x="120" y="888"/>
                </a:lnTo>
                <a:lnTo>
                  <a:pt x="120" y="0"/>
                </a:lnTo>
                <a:lnTo>
                  <a:pt x="0" y="0"/>
                </a:lnTo>
                <a:lnTo>
                  <a:pt x="0" y="1668"/>
                </a:lnTo>
                <a:lnTo>
                  <a:pt x="1420" y="1668"/>
                </a:lnTo>
                <a:lnTo>
                  <a:pt x="1424" y="888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3111500" y="4340225"/>
            <a:ext cx="1130300" cy="10223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6134100" y="4340225"/>
            <a:ext cx="1219200" cy="102235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6116638" y="4338638"/>
            <a:ext cx="1246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noProof="1"/>
              <a:t>Färdigvarulager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3178175" y="4325938"/>
            <a:ext cx="1089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/>
              <a:t>Omsättnings-</a:t>
            </a:r>
          </a:p>
          <a:p>
            <a:pPr>
              <a:spcBef>
                <a:spcPct val="0"/>
              </a:spcBef>
            </a:pPr>
            <a:r>
              <a:rPr lang="sv-SE" altLang="sv-SE"/>
              <a:t>lager</a:t>
            </a:r>
            <a:endParaRPr lang="sv-SE" altLang="sv-SE" noProof="1"/>
          </a:p>
        </p:txBody>
      </p:sp>
      <p:sp>
        <p:nvSpPr>
          <p:cNvPr id="19495" name="AutoShape 39"/>
          <p:cNvSpPr>
            <a:spLocks noChangeArrowheads="1"/>
          </p:cNvSpPr>
          <p:nvPr/>
        </p:nvSpPr>
        <p:spPr bwMode="auto">
          <a:xfrm>
            <a:off x="3022600" y="4241800"/>
            <a:ext cx="4445000" cy="12319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4435475" y="4325938"/>
            <a:ext cx="14747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>
                <a:solidFill>
                  <a:schemeClr val="accent2"/>
                </a:solidFill>
              </a:rPr>
              <a:t>Försörjningsansvar</a:t>
            </a:r>
            <a:endParaRPr lang="sv-SE" altLang="sv-SE" noProof="1">
              <a:solidFill>
                <a:schemeClr val="accent2"/>
              </a:solidFill>
            </a:endParaRP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6846888" y="3884613"/>
            <a:ext cx="1306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400" b="1"/>
              <a:t>Leverantören</a:t>
            </a: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2430463" y="3897313"/>
            <a:ext cx="842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400" b="1"/>
              <a:t>Kunden</a:t>
            </a:r>
          </a:p>
        </p:txBody>
      </p:sp>
      <p:grpSp>
        <p:nvGrpSpPr>
          <p:cNvPr id="19499" name="Group 43"/>
          <p:cNvGrpSpPr>
            <a:grpSpLocks/>
          </p:cNvGrpSpPr>
          <p:nvPr/>
        </p:nvGrpSpPr>
        <p:grpSpPr bwMode="auto">
          <a:xfrm flipH="1">
            <a:off x="4729163" y="4716463"/>
            <a:ext cx="806450" cy="428625"/>
            <a:chOff x="3102" y="1122"/>
            <a:chExt cx="508" cy="270"/>
          </a:xfrm>
        </p:grpSpPr>
        <p:sp>
          <p:nvSpPr>
            <p:cNvPr id="19500" name="Oval 44"/>
            <p:cNvSpPr>
              <a:spLocks noChangeArrowheads="1"/>
            </p:cNvSpPr>
            <p:nvPr/>
          </p:nvSpPr>
          <p:spPr bwMode="auto">
            <a:xfrm>
              <a:off x="3138" y="1308"/>
              <a:ext cx="84" cy="84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9501" name="Oval 45"/>
            <p:cNvSpPr>
              <a:spLocks noChangeArrowheads="1"/>
            </p:cNvSpPr>
            <p:nvPr/>
          </p:nvSpPr>
          <p:spPr bwMode="auto">
            <a:xfrm>
              <a:off x="3454" y="1306"/>
              <a:ext cx="84" cy="84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9502" name="Rectangle 46"/>
            <p:cNvSpPr>
              <a:spLocks noChangeArrowheads="1"/>
            </p:cNvSpPr>
            <p:nvPr/>
          </p:nvSpPr>
          <p:spPr bwMode="auto">
            <a:xfrm>
              <a:off x="3102" y="1122"/>
              <a:ext cx="384" cy="19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>
              <a:lvl1pPr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algn="ctr" fontAlgn="base"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algn="ctr" fontAlgn="base"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algn="ctr" fontAlgn="base"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algn="ctr" fontAlgn="base"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panose="020B0604020202020204" pitchFamily="34" charset="0"/>
                <a:defRPr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defTabSz="91440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sv-SE" altLang="sv-SE" sz="1000" noProof="1">
                  <a:solidFill>
                    <a:schemeClr val="tx1"/>
                  </a:solidFill>
                </a:rPr>
                <a:t>må, </a:t>
              </a:r>
              <a:r>
                <a:rPr lang="sv-SE" altLang="sv-SE" sz="1000">
                  <a:solidFill>
                    <a:schemeClr val="tx1"/>
                  </a:solidFill>
                </a:rPr>
                <a:t>to</a:t>
              </a:r>
              <a:endParaRPr lang="sv-SE" altLang="sv-SE" sz="1000" noProof="1">
                <a:solidFill>
                  <a:schemeClr val="tx1"/>
                </a:solidFill>
              </a:endParaRPr>
            </a:p>
          </p:txBody>
        </p:sp>
        <p:sp>
          <p:nvSpPr>
            <p:cNvPr id="19503" name="Rectangle 47"/>
            <p:cNvSpPr>
              <a:spLocks noChangeArrowheads="1"/>
            </p:cNvSpPr>
            <p:nvPr/>
          </p:nvSpPr>
          <p:spPr bwMode="auto">
            <a:xfrm>
              <a:off x="3490" y="1162"/>
              <a:ext cx="120" cy="1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9504" name="Rectangle 48"/>
            <p:cNvSpPr>
              <a:spLocks noChangeArrowheads="1"/>
            </p:cNvSpPr>
            <p:nvPr/>
          </p:nvSpPr>
          <p:spPr bwMode="auto">
            <a:xfrm>
              <a:off x="3552" y="1164"/>
              <a:ext cx="56" cy="72"/>
            </a:xfrm>
            <a:prstGeom prst="rect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</p:grpSp>
      <p:sp>
        <p:nvSpPr>
          <p:cNvPr id="19505" name="Line 49"/>
          <p:cNvSpPr>
            <a:spLocks noChangeShapeType="1"/>
          </p:cNvSpPr>
          <p:nvPr/>
        </p:nvSpPr>
        <p:spPr bwMode="auto">
          <a:xfrm flipH="1">
            <a:off x="4229100" y="51689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507" name="AutoShape 51"/>
          <p:cNvSpPr>
            <a:spLocks noChangeArrowheads="1"/>
          </p:cNvSpPr>
          <p:nvPr/>
        </p:nvSpPr>
        <p:spPr bwMode="auto">
          <a:xfrm>
            <a:off x="3302000" y="2209800"/>
            <a:ext cx="1625600" cy="812800"/>
          </a:xfrm>
          <a:prstGeom prst="flowChartMultidocumen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/>
              <a:t>Försörjningsavtal</a:t>
            </a:r>
          </a:p>
        </p:txBody>
      </p:sp>
      <p:cxnSp>
        <p:nvCxnSpPr>
          <p:cNvPr id="19509" name="AutoShape 53"/>
          <p:cNvCxnSpPr>
            <a:cxnSpLocks noChangeShapeType="1"/>
            <a:stCxn id="19507" idx="2"/>
            <a:endCxn id="19495" idx="0"/>
          </p:cNvCxnSpPr>
          <p:nvPr/>
        </p:nvCxnSpPr>
        <p:spPr bwMode="auto">
          <a:xfrm>
            <a:off x="4114800" y="2957513"/>
            <a:ext cx="1130300" cy="1284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10" name="Text Box 54"/>
          <p:cNvSpPr txBox="1">
            <a:spLocks noChangeArrowheads="1"/>
          </p:cNvSpPr>
          <p:nvPr/>
        </p:nvSpPr>
        <p:spPr bwMode="auto">
          <a:xfrm>
            <a:off x="4468813" y="3119438"/>
            <a:ext cx="1336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sv-SE" altLang="sv-SE"/>
              <a:t>Nyckeltal</a:t>
            </a:r>
          </a:p>
          <a:p>
            <a:pPr algn="l"/>
            <a:r>
              <a:rPr lang="sv-SE" altLang="sv-SE"/>
              <a:t>       Styrprinciper</a:t>
            </a:r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3429000" y="52514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3536950" y="52514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16" name="Rectangle 60"/>
          <p:cNvSpPr>
            <a:spLocks noChangeArrowheads="1"/>
          </p:cNvSpPr>
          <p:nvPr/>
        </p:nvSpPr>
        <p:spPr bwMode="auto">
          <a:xfrm>
            <a:off x="3536950" y="51435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18" name="Rectangle 62"/>
          <p:cNvSpPr>
            <a:spLocks noChangeArrowheads="1"/>
          </p:cNvSpPr>
          <p:nvPr/>
        </p:nvSpPr>
        <p:spPr bwMode="auto">
          <a:xfrm>
            <a:off x="3644900" y="52514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19" name="Rectangle 63"/>
          <p:cNvSpPr>
            <a:spLocks noChangeArrowheads="1"/>
          </p:cNvSpPr>
          <p:nvPr/>
        </p:nvSpPr>
        <p:spPr bwMode="auto">
          <a:xfrm>
            <a:off x="3644900" y="51435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0" name="Rectangle 64"/>
          <p:cNvSpPr>
            <a:spLocks noChangeArrowheads="1"/>
          </p:cNvSpPr>
          <p:nvPr/>
        </p:nvSpPr>
        <p:spPr bwMode="auto">
          <a:xfrm>
            <a:off x="3644900" y="50355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706755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706755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3" name="Rectangle 67"/>
          <p:cNvSpPr>
            <a:spLocks noChangeArrowheads="1"/>
          </p:cNvSpPr>
          <p:nvPr/>
        </p:nvSpPr>
        <p:spPr bwMode="auto">
          <a:xfrm>
            <a:off x="706755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7067550" y="49339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5" name="Rectangle 69"/>
          <p:cNvSpPr>
            <a:spLocks noChangeArrowheads="1"/>
          </p:cNvSpPr>
          <p:nvPr/>
        </p:nvSpPr>
        <p:spPr bwMode="auto">
          <a:xfrm>
            <a:off x="7067550" y="48260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6" name="Rectangle 70"/>
          <p:cNvSpPr>
            <a:spLocks noChangeArrowheads="1"/>
          </p:cNvSpPr>
          <p:nvPr/>
        </p:nvSpPr>
        <p:spPr bwMode="auto">
          <a:xfrm>
            <a:off x="7067550" y="47180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7" name="Rectangle 71"/>
          <p:cNvSpPr>
            <a:spLocks noChangeArrowheads="1"/>
          </p:cNvSpPr>
          <p:nvPr/>
        </p:nvSpPr>
        <p:spPr bwMode="auto">
          <a:xfrm>
            <a:off x="695960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8" name="Rectangle 72"/>
          <p:cNvSpPr>
            <a:spLocks noChangeArrowheads="1"/>
          </p:cNvSpPr>
          <p:nvPr/>
        </p:nvSpPr>
        <p:spPr bwMode="auto">
          <a:xfrm>
            <a:off x="695960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29" name="Rectangle 73"/>
          <p:cNvSpPr>
            <a:spLocks noChangeArrowheads="1"/>
          </p:cNvSpPr>
          <p:nvPr/>
        </p:nvSpPr>
        <p:spPr bwMode="auto">
          <a:xfrm>
            <a:off x="695960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0" name="Rectangle 74"/>
          <p:cNvSpPr>
            <a:spLocks noChangeArrowheads="1"/>
          </p:cNvSpPr>
          <p:nvPr/>
        </p:nvSpPr>
        <p:spPr bwMode="auto">
          <a:xfrm>
            <a:off x="6959600" y="49339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1" name="Rectangle 75"/>
          <p:cNvSpPr>
            <a:spLocks noChangeArrowheads="1"/>
          </p:cNvSpPr>
          <p:nvPr/>
        </p:nvSpPr>
        <p:spPr bwMode="auto">
          <a:xfrm>
            <a:off x="6959600" y="48260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2" name="Rectangle 76"/>
          <p:cNvSpPr>
            <a:spLocks noChangeArrowheads="1"/>
          </p:cNvSpPr>
          <p:nvPr/>
        </p:nvSpPr>
        <p:spPr bwMode="auto">
          <a:xfrm>
            <a:off x="6959600" y="47180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3" name="Rectangle 77"/>
          <p:cNvSpPr>
            <a:spLocks noChangeArrowheads="1"/>
          </p:cNvSpPr>
          <p:nvPr/>
        </p:nvSpPr>
        <p:spPr bwMode="auto">
          <a:xfrm>
            <a:off x="685165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4" name="Rectangle 78"/>
          <p:cNvSpPr>
            <a:spLocks noChangeArrowheads="1"/>
          </p:cNvSpPr>
          <p:nvPr/>
        </p:nvSpPr>
        <p:spPr bwMode="auto">
          <a:xfrm>
            <a:off x="685165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5" name="Rectangle 79"/>
          <p:cNvSpPr>
            <a:spLocks noChangeArrowheads="1"/>
          </p:cNvSpPr>
          <p:nvPr/>
        </p:nvSpPr>
        <p:spPr bwMode="auto">
          <a:xfrm>
            <a:off x="685165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6" name="Rectangle 80"/>
          <p:cNvSpPr>
            <a:spLocks noChangeArrowheads="1"/>
          </p:cNvSpPr>
          <p:nvPr/>
        </p:nvSpPr>
        <p:spPr bwMode="auto">
          <a:xfrm>
            <a:off x="6851650" y="49339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7" name="Rectangle 81"/>
          <p:cNvSpPr>
            <a:spLocks noChangeArrowheads="1"/>
          </p:cNvSpPr>
          <p:nvPr/>
        </p:nvSpPr>
        <p:spPr bwMode="auto">
          <a:xfrm>
            <a:off x="6851650" y="48260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8" name="Rectangle 82"/>
          <p:cNvSpPr>
            <a:spLocks noChangeArrowheads="1"/>
          </p:cNvSpPr>
          <p:nvPr/>
        </p:nvSpPr>
        <p:spPr bwMode="auto">
          <a:xfrm>
            <a:off x="6851650" y="47180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39" name="Rectangle 83"/>
          <p:cNvSpPr>
            <a:spLocks noChangeArrowheads="1"/>
          </p:cNvSpPr>
          <p:nvPr/>
        </p:nvSpPr>
        <p:spPr bwMode="auto">
          <a:xfrm>
            <a:off x="674370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0" name="Rectangle 84"/>
          <p:cNvSpPr>
            <a:spLocks noChangeArrowheads="1"/>
          </p:cNvSpPr>
          <p:nvPr/>
        </p:nvSpPr>
        <p:spPr bwMode="auto">
          <a:xfrm>
            <a:off x="674370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1" name="Rectangle 85"/>
          <p:cNvSpPr>
            <a:spLocks noChangeArrowheads="1"/>
          </p:cNvSpPr>
          <p:nvPr/>
        </p:nvSpPr>
        <p:spPr bwMode="auto">
          <a:xfrm>
            <a:off x="674370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2" name="Rectangle 86"/>
          <p:cNvSpPr>
            <a:spLocks noChangeArrowheads="1"/>
          </p:cNvSpPr>
          <p:nvPr/>
        </p:nvSpPr>
        <p:spPr bwMode="auto">
          <a:xfrm>
            <a:off x="6743700" y="49339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3" name="Rectangle 87"/>
          <p:cNvSpPr>
            <a:spLocks noChangeArrowheads="1"/>
          </p:cNvSpPr>
          <p:nvPr/>
        </p:nvSpPr>
        <p:spPr bwMode="auto">
          <a:xfrm>
            <a:off x="6743700" y="48260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4" name="Rectangle 88"/>
          <p:cNvSpPr>
            <a:spLocks noChangeArrowheads="1"/>
          </p:cNvSpPr>
          <p:nvPr/>
        </p:nvSpPr>
        <p:spPr bwMode="auto">
          <a:xfrm>
            <a:off x="6743700" y="47180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5" name="Rectangle 89"/>
          <p:cNvSpPr>
            <a:spLocks noChangeArrowheads="1"/>
          </p:cNvSpPr>
          <p:nvPr/>
        </p:nvSpPr>
        <p:spPr bwMode="auto">
          <a:xfrm>
            <a:off x="663575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6" name="Rectangle 90"/>
          <p:cNvSpPr>
            <a:spLocks noChangeArrowheads="1"/>
          </p:cNvSpPr>
          <p:nvPr/>
        </p:nvSpPr>
        <p:spPr bwMode="auto">
          <a:xfrm>
            <a:off x="663575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7" name="Rectangle 91"/>
          <p:cNvSpPr>
            <a:spLocks noChangeArrowheads="1"/>
          </p:cNvSpPr>
          <p:nvPr/>
        </p:nvSpPr>
        <p:spPr bwMode="auto">
          <a:xfrm>
            <a:off x="663575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8" name="Rectangle 92"/>
          <p:cNvSpPr>
            <a:spLocks noChangeArrowheads="1"/>
          </p:cNvSpPr>
          <p:nvPr/>
        </p:nvSpPr>
        <p:spPr bwMode="auto">
          <a:xfrm>
            <a:off x="6635750" y="49339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49" name="Rectangle 93"/>
          <p:cNvSpPr>
            <a:spLocks noChangeArrowheads="1"/>
          </p:cNvSpPr>
          <p:nvPr/>
        </p:nvSpPr>
        <p:spPr bwMode="auto">
          <a:xfrm>
            <a:off x="6635750" y="48260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0" name="Rectangle 94"/>
          <p:cNvSpPr>
            <a:spLocks noChangeArrowheads="1"/>
          </p:cNvSpPr>
          <p:nvPr/>
        </p:nvSpPr>
        <p:spPr bwMode="auto">
          <a:xfrm>
            <a:off x="6635750" y="47180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1" name="Rectangle 95"/>
          <p:cNvSpPr>
            <a:spLocks noChangeArrowheads="1"/>
          </p:cNvSpPr>
          <p:nvPr/>
        </p:nvSpPr>
        <p:spPr bwMode="auto">
          <a:xfrm>
            <a:off x="652780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2" name="Rectangle 96"/>
          <p:cNvSpPr>
            <a:spLocks noChangeArrowheads="1"/>
          </p:cNvSpPr>
          <p:nvPr/>
        </p:nvSpPr>
        <p:spPr bwMode="auto">
          <a:xfrm>
            <a:off x="652780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3" name="Rectangle 97"/>
          <p:cNvSpPr>
            <a:spLocks noChangeArrowheads="1"/>
          </p:cNvSpPr>
          <p:nvPr/>
        </p:nvSpPr>
        <p:spPr bwMode="auto">
          <a:xfrm>
            <a:off x="652780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4" name="Rectangle 98"/>
          <p:cNvSpPr>
            <a:spLocks noChangeArrowheads="1"/>
          </p:cNvSpPr>
          <p:nvPr/>
        </p:nvSpPr>
        <p:spPr bwMode="auto">
          <a:xfrm>
            <a:off x="6527800" y="49339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7" name="Rectangle 101"/>
          <p:cNvSpPr>
            <a:spLocks noChangeArrowheads="1"/>
          </p:cNvSpPr>
          <p:nvPr/>
        </p:nvSpPr>
        <p:spPr bwMode="auto">
          <a:xfrm>
            <a:off x="641985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8" name="Rectangle 102"/>
          <p:cNvSpPr>
            <a:spLocks noChangeArrowheads="1"/>
          </p:cNvSpPr>
          <p:nvPr/>
        </p:nvSpPr>
        <p:spPr bwMode="auto">
          <a:xfrm>
            <a:off x="641985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59" name="Rectangle 103"/>
          <p:cNvSpPr>
            <a:spLocks noChangeArrowheads="1"/>
          </p:cNvSpPr>
          <p:nvPr/>
        </p:nvSpPr>
        <p:spPr bwMode="auto">
          <a:xfrm>
            <a:off x="641985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60" name="Rectangle 104"/>
          <p:cNvSpPr>
            <a:spLocks noChangeArrowheads="1"/>
          </p:cNvSpPr>
          <p:nvPr/>
        </p:nvSpPr>
        <p:spPr bwMode="auto">
          <a:xfrm>
            <a:off x="6419850" y="49339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63" name="Rectangle 107"/>
          <p:cNvSpPr>
            <a:spLocks noChangeArrowheads="1"/>
          </p:cNvSpPr>
          <p:nvPr/>
        </p:nvSpPr>
        <p:spPr bwMode="auto">
          <a:xfrm>
            <a:off x="6311900" y="5257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64" name="Rectangle 108"/>
          <p:cNvSpPr>
            <a:spLocks noChangeArrowheads="1"/>
          </p:cNvSpPr>
          <p:nvPr/>
        </p:nvSpPr>
        <p:spPr bwMode="auto">
          <a:xfrm>
            <a:off x="6311900" y="51498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65" name="Rectangle 109"/>
          <p:cNvSpPr>
            <a:spLocks noChangeArrowheads="1"/>
          </p:cNvSpPr>
          <p:nvPr/>
        </p:nvSpPr>
        <p:spPr bwMode="auto">
          <a:xfrm>
            <a:off x="6311900" y="50419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69" name="Rectangle 113"/>
          <p:cNvSpPr>
            <a:spLocks noChangeArrowheads="1"/>
          </p:cNvSpPr>
          <p:nvPr/>
        </p:nvSpPr>
        <p:spPr bwMode="auto">
          <a:xfrm>
            <a:off x="3536950" y="503555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9570" name="Line 114"/>
          <p:cNvSpPr>
            <a:spLocks noChangeShapeType="1"/>
          </p:cNvSpPr>
          <p:nvPr/>
        </p:nvSpPr>
        <p:spPr bwMode="auto">
          <a:xfrm flipH="1">
            <a:off x="4219575" y="5800725"/>
            <a:ext cx="4657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571" name="Text Box 115"/>
          <p:cNvSpPr txBox="1">
            <a:spLocks noChangeArrowheads="1"/>
          </p:cNvSpPr>
          <p:nvPr/>
        </p:nvSpPr>
        <p:spPr bwMode="auto">
          <a:xfrm>
            <a:off x="5873750" y="5548313"/>
            <a:ext cx="14335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/>
              <a:t>Leverantörens risk</a:t>
            </a:r>
          </a:p>
        </p:txBody>
      </p:sp>
      <p:sp>
        <p:nvSpPr>
          <p:cNvPr id="19572" name="Line 116"/>
          <p:cNvSpPr>
            <a:spLocks noChangeShapeType="1"/>
          </p:cNvSpPr>
          <p:nvPr/>
        </p:nvSpPr>
        <p:spPr bwMode="auto">
          <a:xfrm flipH="1">
            <a:off x="1466850" y="5800725"/>
            <a:ext cx="276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573" name="Line 117"/>
          <p:cNvSpPr>
            <a:spLocks noChangeShapeType="1"/>
          </p:cNvSpPr>
          <p:nvPr/>
        </p:nvSpPr>
        <p:spPr bwMode="auto">
          <a:xfrm>
            <a:off x="4229100" y="571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574" name="Text Box 118"/>
          <p:cNvSpPr txBox="1">
            <a:spLocks noChangeArrowheads="1"/>
          </p:cNvSpPr>
          <p:nvPr/>
        </p:nvSpPr>
        <p:spPr bwMode="auto">
          <a:xfrm>
            <a:off x="2354263" y="5545138"/>
            <a:ext cx="10620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/>
              <a:t>Kundens risk</a:t>
            </a:r>
          </a:p>
        </p:txBody>
      </p:sp>
      <p:sp>
        <p:nvSpPr>
          <p:cNvPr id="19575" name="Line 119"/>
          <p:cNvSpPr>
            <a:spLocks noChangeShapeType="1"/>
          </p:cNvSpPr>
          <p:nvPr/>
        </p:nvSpPr>
        <p:spPr bwMode="auto">
          <a:xfrm flipH="1">
            <a:off x="3016250" y="6130925"/>
            <a:ext cx="585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576" name="Text Box 120"/>
          <p:cNvSpPr txBox="1">
            <a:spLocks noChangeArrowheads="1"/>
          </p:cNvSpPr>
          <p:nvPr/>
        </p:nvSpPr>
        <p:spPr bwMode="auto">
          <a:xfrm>
            <a:off x="4432300" y="5878513"/>
            <a:ext cx="19224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/>
              <a:t>Leverantörens äganderätt</a:t>
            </a:r>
          </a:p>
        </p:txBody>
      </p:sp>
      <p:sp>
        <p:nvSpPr>
          <p:cNvPr id="19577" name="Line 121"/>
          <p:cNvSpPr>
            <a:spLocks noChangeShapeType="1"/>
          </p:cNvSpPr>
          <p:nvPr/>
        </p:nvSpPr>
        <p:spPr bwMode="auto">
          <a:xfrm flipH="1">
            <a:off x="1473200" y="6130925"/>
            <a:ext cx="155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578" name="Line 122"/>
          <p:cNvSpPr>
            <a:spLocks noChangeShapeType="1"/>
          </p:cNvSpPr>
          <p:nvPr/>
        </p:nvSpPr>
        <p:spPr bwMode="auto">
          <a:xfrm>
            <a:off x="3025775" y="6045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579" name="Text Box 123"/>
          <p:cNvSpPr txBox="1">
            <a:spLocks noChangeArrowheads="1"/>
          </p:cNvSpPr>
          <p:nvPr/>
        </p:nvSpPr>
        <p:spPr bwMode="auto">
          <a:xfrm>
            <a:off x="1531938" y="5878513"/>
            <a:ext cx="15509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/>
              <a:t>Kundens äganderätt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27</Words>
  <Application>Microsoft Office PowerPoint</Application>
  <PresentationFormat>Anpassad</PresentationFormat>
  <Paragraphs>20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Arial</vt:lpstr>
      <vt:lpstr>Wingdings</vt:lpstr>
      <vt:lpstr>Times New Roman</vt:lpstr>
      <vt:lpstr>Lucida Sans Unicode</vt:lpstr>
      <vt:lpstr>Standardformgivning</vt:lpstr>
      <vt:lpstr>Standardformgivning</vt:lpstr>
      <vt:lpstr>Standardformgivning</vt:lpstr>
      <vt:lpstr>Standardformgivning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Materialförsörjningsavtal</dc:title>
  <dc:creator>Michèle Sandstedt</dc:creator>
  <cp:lastModifiedBy>Michèle Sandstedt</cp:lastModifiedBy>
  <cp:revision>15</cp:revision>
  <dcterms:modified xsi:type="dcterms:W3CDTF">2021-05-24T20:17:46Z</dcterms:modified>
</cp:coreProperties>
</file>