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48" r:id="rId1"/>
    <p:sldMasterId id="2147483649" r:id="rId2"/>
    <p:sldMasterId id="2147483650" r:id="rId3"/>
    <p:sldMasterId id="2147483651" r:id="rId4"/>
  </p:sldMasterIdLst>
  <p:notesMasterIdLst>
    <p:notesMasterId r:id="rId8"/>
  </p:notesMasterIdLst>
  <p:sldIdLst>
    <p:sldId id="257" r:id="rId5"/>
    <p:sldId id="258" r:id="rId6"/>
    <p:sldId id="259" r:id="rId7"/>
  </p:sldIdLst>
  <p:sldSz cx="9907588" cy="6858000"/>
  <p:notesSz cx="6858000" cy="9144000"/>
  <p:defaultTextStyle>
    <a:defPPr>
      <a:defRPr lang="en-GB"/>
    </a:defPPr>
    <a:lvl1pPr algn="ctr" defTabSz="449263" rtl="0" fontAlgn="base">
      <a:spcBef>
        <a:spcPts val="1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6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742950" indent="-285750" algn="ctr" defTabSz="449263" rtl="0" fontAlgn="base">
      <a:spcBef>
        <a:spcPts val="1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6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2pPr>
    <a:lvl3pPr marL="1143000" indent="-228600" algn="ctr" defTabSz="449263" rtl="0" fontAlgn="base">
      <a:spcBef>
        <a:spcPts val="1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6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3pPr>
    <a:lvl4pPr marL="1600200" indent="-228600" algn="ctr" defTabSz="449263" rtl="0" fontAlgn="base">
      <a:spcBef>
        <a:spcPts val="1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6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4pPr>
    <a:lvl5pPr marL="2057400" indent="-228600" algn="ctr" defTabSz="449263" rtl="0" fontAlgn="base">
      <a:spcBef>
        <a:spcPts val="1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6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904" y="5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Img"/>
          </p:nvPr>
        </p:nvSpPr>
        <p:spPr bwMode="auto">
          <a:xfrm>
            <a:off x="952500" y="685800"/>
            <a:ext cx="4948238" cy="3424238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5127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sv-SE" altLang="sv-SE" smtClean="0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fld id="{4A68EC0C-09AB-43D4-B160-4E765D159D7F}" type="slidenum">
              <a:rPr lang="en-US" altLang="sv-SE"/>
              <a:pPr/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33725419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05090EF-A806-48BE-844D-ABCEC1CFFCD5}" type="slidenum">
              <a:rPr lang="en-US" altLang="sv-SE"/>
              <a:pPr/>
              <a:t>1</a:t>
            </a:fld>
            <a:endParaRPr lang="en-US" altLang="sv-SE"/>
          </a:p>
        </p:txBody>
      </p:sp>
      <p:sp>
        <p:nvSpPr>
          <p:cNvPr id="102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658280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642695-2ABF-4579-8A7F-165B83F707B7}" type="slidenum">
              <a:rPr lang="en-US" altLang="sv-SE"/>
              <a:pPr/>
              <a:t>2</a:t>
            </a:fld>
            <a:endParaRPr lang="en-US" altLang="sv-SE"/>
          </a:p>
        </p:txBody>
      </p:sp>
      <p:sp>
        <p:nvSpPr>
          <p:cNvPr id="15362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15363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677361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39DA4C-AABC-45F0-92F4-CDFAAAC32EF0}" type="slidenum">
              <a:rPr lang="en-US" altLang="sv-SE"/>
              <a:pPr/>
              <a:t>3</a:t>
            </a:fld>
            <a:endParaRPr lang="en-US" altLang="sv-SE"/>
          </a:p>
        </p:txBody>
      </p:sp>
      <p:sp>
        <p:nvSpPr>
          <p:cNvPr id="17410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17411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617188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310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310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8E3E276-2168-4C29-B8D5-B151CDA32288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6" name="Platshållare för datum 5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3631765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7AAF266-2D54-4F05-9E88-35893FEA875F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6" name="Platshållare för datum 5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2823041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551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5513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6460C64-EB18-4A47-B3D2-46E0B1A3E771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6" name="Platshållare för datum 5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2530252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22300" y="1905000"/>
            <a:ext cx="4219575" cy="44148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994275" y="1905000"/>
            <a:ext cx="4221163" cy="44148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52E76D8-5BD7-4194-BDE7-8D356A45C810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4023930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5513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016500" y="1681163"/>
            <a:ext cx="42116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016500" y="2505075"/>
            <a:ext cx="421163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sidfot 6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8" name="Platshållare för bildnumm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16F4C20-1FB5-4963-A31A-C1CECAEA0E4B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9" name="Platshållare för datum 8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2343296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B45FC7A-8432-454E-8B44-3C8F979247E0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3974851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24815F4-7806-4D16-8053-B15E8ADF5145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3025976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56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211638" y="987425"/>
            <a:ext cx="50165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56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F204B4D-3CB7-4786-A437-42331B093537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1470515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56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65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56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A924478-99AF-4565-894D-618225B381D5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2479741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9B70D4E-763B-4419-8D88-573E3348014D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6" name="Platshållare för datum 5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427466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7067550" y="990600"/>
            <a:ext cx="2147888" cy="53292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622300" y="990600"/>
            <a:ext cx="6292850" cy="532923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35967D5-F4AC-41E9-B3E5-0C81ED872B0F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6" name="Platshållare för datum 5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3597619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Rubrik och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31825" y="990600"/>
            <a:ext cx="8583613" cy="833438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abell 2"/>
          <p:cNvSpPr>
            <a:spLocks noGrp="1"/>
          </p:cNvSpPr>
          <p:nvPr>
            <p:ph type="tbl" idx="1"/>
          </p:nvPr>
        </p:nvSpPr>
        <p:spPr>
          <a:xfrm>
            <a:off x="622300" y="1905000"/>
            <a:ext cx="8593138" cy="4414838"/>
          </a:xfrm>
        </p:spPr>
        <p:txBody>
          <a:bodyPr/>
          <a:lstStyle/>
          <a:p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idx="10"/>
          </p:nvPr>
        </p:nvSpPr>
        <p:spPr>
          <a:xfrm>
            <a:off x="3368675" y="6581775"/>
            <a:ext cx="3132138" cy="485775"/>
          </a:xfrm>
        </p:spPr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idx="11"/>
          </p:nvPr>
        </p:nvSpPr>
        <p:spPr>
          <a:xfrm>
            <a:off x="6897688" y="6581775"/>
            <a:ext cx="2306637" cy="242888"/>
          </a:xfrm>
        </p:spPr>
        <p:txBody>
          <a:bodyPr/>
          <a:lstStyle>
            <a:lvl1pPr>
              <a:defRPr/>
            </a:lvl1pPr>
          </a:lstStyle>
          <a:p>
            <a:fld id="{4C6A27BA-85BB-48C1-B541-BB0E54548796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6" name="Platshållare för datum 5"/>
          <p:cNvSpPr>
            <a:spLocks noGrp="1"/>
          </p:cNvSpPr>
          <p:nvPr>
            <p:ph type="dt" idx="12"/>
          </p:nvPr>
        </p:nvSpPr>
        <p:spPr>
          <a:xfrm>
            <a:off x="622300" y="6583363"/>
            <a:ext cx="2306638" cy="242887"/>
          </a:xfrm>
        </p:spPr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2584111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/>
          </p:nvPr>
        </p:nvSpPr>
        <p:spPr>
          <a:xfrm>
            <a:off x="622300" y="990600"/>
            <a:ext cx="8593138" cy="53292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idx="10"/>
          </p:nvPr>
        </p:nvSpPr>
        <p:spPr>
          <a:xfrm>
            <a:off x="3368675" y="6581775"/>
            <a:ext cx="3132138" cy="485775"/>
          </a:xfrm>
        </p:spPr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idx="11"/>
          </p:nvPr>
        </p:nvSpPr>
        <p:spPr>
          <a:xfrm>
            <a:off x="6897688" y="6581775"/>
            <a:ext cx="2306637" cy="242888"/>
          </a:xfrm>
        </p:spPr>
        <p:txBody>
          <a:bodyPr/>
          <a:lstStyle>
            <a:lvl1pPr>
              <a:defRPr/>
            </a:lvl1pPr>
          </a:lstStyle>
          <a:p>
            <a:fld id="{128BFFC2-1C36-4B55-BFF0-BA74EBD8C954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idx="12"/>
          </p:nvPr>
        </p:nvSpPr>
        <p:spPr>
          <a:xfrm>
            <a:off x="622300" y="6583363"/>
            <a:ext cx="2306638" cy="242887"/>
          </a:xfrm>
        </p:spPr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2221724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310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310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C4DB3E9-6BD4-4355-B29F-005649EE4051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6" name="Platshållare för datum 5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913796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C3EB0D9-F45C-4C90-8223-9A1ECCBA71D7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6" name="Platshållare för datum 5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40870825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551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5513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122746D-D984-4C61-A935-1F0B2E5BEEC7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6" name="Platshållare för datum 5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29309984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22300" y="1905000"/>
            <a:ext cx="4219575" cy="44148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994275" y="1905000"/>
            <a:ext cx="4221163" cy="44148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C043C0A-B631-4506-9580-A0BB43667650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1603389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5513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016500" y="1681163"/>
            <a:ext cx="42116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016500" y="2505075"/>
            <a:ext cx="421163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sidfot 6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8" name="Platshållare för bildnumm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93D57C9-F109-45F5-9F66-68E7753483C8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9" name="Platshållare för datum 8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10467710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57FB6CB-91D9-4762-9389-AC7CCB512119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29223828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A5A046B-5183-4F4C-8D43-7245DEAC586F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41253732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56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211638" y="987425"/>
            <a:ext cx="50165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56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1EF8D1E-DDC3-4D96-935E-187E237FCC26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14889322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56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65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56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DCA1148-FE30-4031-8E20-765C5B6BF288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9260854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2D09670-DC3B-4EB0-86E6-FED0B7894D96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6" name="Platshållare för datum 5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20657703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7067550" y="990600"/>
            <a:ext cx="2147888" cy="53292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622300" y="990600"/>
            <a:ext cx="6292850" cy="532923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965AC69-274F-476A-9916-EA8322335394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6" name="Platshållare för datum 5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2009-09-25</a:t>
            </a:r>
          </a:p>
        </p:txBody>
      </p:sp>
    </p:spTree>
    <p:extLst>
      <p:ext uri="{BB962C8B-B14F-4D97-AF65-F5344CB8AC3E}">
        <p14:creationId xmlns:p14="http://schemas.microsoft.com/office/powerpoint/2010/main" val="33164246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310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310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57108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92006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551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5513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6987021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22300" y="1905000"/>
            <a:ext cx="4219575" cy="44148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994275" y="1905000"/>
            <a:ext cx="4221163" cy="44148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39128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5513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016500" y="1681163"/>
            <a:ext cx="42116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016500" y="2505075"/>
            <a:ext cx="421163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16164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08417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75596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56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211638" y="987425"/>
            <a:ext cx="50165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56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40359694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56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65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56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7891938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60182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7067550" y="990600"/>
            <a:ext cx="2147888" cy="53292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622300" y="990600"/>
            <a:ext cx="6292850" cy="532923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10519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310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310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09415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85086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551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5513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750144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22300" y="1905000"/>
            <a:ext cx="4219575" cy="44148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994275" y="1905000"/>
            <a:ext cx="4221163" cy="44148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96167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5513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016500" y="1681163"/>
            <a:ext cx="42116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016500" y="2505075"/>
            <a:ext cx="421163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54139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81114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0891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56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211638" y="987425"/>
            <a:ext cx="50165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56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6934572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56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65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56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40144390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92631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7067550" y="990600"/>
            <a:ext cx="2147888" cy="53292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622300" y="990600"/>
            <a:ext cx="6292850" cy="532923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4188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17" Type="http://schemas.openxmlformats.org/officeDocument/2006/relationships/image" Target="../media/image7.png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15100"/>
            <a:ext cx="99060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685800" y="914400"/>
            <a:ext cx="8534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82550"/>
            <a:ext cx="21431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31825" y="990600"/>
            <a:ext cx="8583613" cy="83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sv-SE" smtClean="0"/>
              <a:t>Klicka för att redigera rubriktextens format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2300" y="1905000"/>
            <a:ext cx="8593138" cy="441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sv-SE" smtClean="0"/>
              <a:t>Klicka för att redigera dispositionstextens format</a:t>
            </a:r>
          </a:p>
          <a:p>
            <a:pPr lvl="1"/>
            <a:r>
              <a:rPr lang="en-GB" altLang="sv-SE" smtClean="0"/>
              <a:t>Andra dispositionsnivån</a:t>
            </a:r>
          </a:p>
          <a:p>
            <a:pPr lvl="2"/>
            <a:r>
              <a:rPr lang="en-GB" altLang="sv-SE" smtClean="0"/>
              <a:t>Tredje dispositionsnivån</a:t>
            </a:r>
          </a:p>
          <a:p>
            <a:pPr lvl="3"/>
            <a:r>
              <a:rPr lang="en-GB" altLang="sv-SE" smtClean="0"/>
              <a:t>Fjärde dispositionsnivån</a:t>
            </a:r>
          </a:p>
          <a:p>
            <a:pPr lvl="4"/>
            <a:r>
              <a:rPr lang="en-GB" altLang="sv-SE" smtClean="0"/>
              <a:t>Femte dispositionsnivån</a:t>
            </a:r>
          </a:p>
          <a:p>
            <a:pPr lvl="4"/>
            <a:r>
              <a:rPr lang="en-GB" altLang="sv-SE" smtClean="0"/>
              <a:t>Sjätte dispositionsnivån</a:t>
            </a:r>
          </a:p>
          <a:p>
            <a:pPr lvl="4"/>
            <a:r>
              <a:rPr lang="en-GB" altLang="sv-SE" smtClean="0"/>
              <a:t>Sjunde dispositionsnivån</a:t>
            </a:r>
          </a:p>
          <a:p>
            <a:pPr lvl="4"/>
            <a:r>
              <a:rPr lang="en-GB" altLang="sv-SE" smtClean="0"/>
              <a:t>Åttonde dispositionsnivån</a:t>
            </a:r>
          </a:p>
          <a:p>
            <a:pPr lvl="4"/>
            <a:r>
              <a:rPr lang="en-GB" altLang="sv-SE" smtClean="0"/>
              <a:t>Nionde dispositionsnivån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3368675" y="6581775"/>
            <a:ext cx="3132138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6897688" y="6581775"/>
            <a:ext cx="2306637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269CC8C3-902E-4822-91E9-7FB5536BBFE0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/>
          </p:nvPr>
        </p:nvSpPr>
        <p:spPr bwMode="auto">
          <a:xfrm>
            <a:off x="622300" y="6583363"/>
            <a:ext cx="2306638" cy="24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r>
              <a:rPr lang="sv-SE" altLang="sv-SE"/>
              <a:t>2009-09-25</a:t>
            </a: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4303713" y="6742113"/>
            <a:ext cx="13017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algn="ctr" defTabSz="449263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algn="ctr" defTabSz="449263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algn="ctr" defTabSz="449263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algn="ctr" defTabSz="449263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sv-SE" sz="600" b="1">
                <a:solidFill>
                  <a:srgbClr val="384330"/>
                </a:solidFill>
              </a:rPr>
              <a:t>Effective Sourcing </a:t>
            </a:r>
            <a:r>
              <a:rPr lang="en-US" altLang="sv-SE" sz="600" b="1">
                <a:solidFill>
                  <a:srgbClr val="384330"/>
                </a:solidFill>
                <a:cs typeface="Arial" panose="020B0604020202020204" pitchFamily="34" charset="0"/>
              </a:rPr>
              <a:t>•</a:t>
            </a:r>
            <a:r>
              <a:rPr lang="en-US" altLang="sv-SE" sz="600" b="1">
                <a:solidFill>
                  <a:srgbClr val="384330"/>
                </a:solidFill>
              </a:rPr>
              <a:t> www.effso.com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96" r:id="rId12"/>
    <p:sldLayoutId id="2147483697" r:id="rId13"/>
  </p:sldLayoutIdLst>
  <p:hf sldNum="0" hdr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8" t="15553"/>
          <a:stretch>
            <a:fillRect/>
          </a:stretch>
        </p:blipFill>
        <p:spPr bwMode="auto">
          <a:xfrm>
            <a:off x="0" y="0"/>
            <a:ext cx="9906000" cy="686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3548" t="1555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15100"/>
            <a:ext cx="99060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685800" y="914400"/>
            <a:ext cx="8534400" cy="158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82550"/>
            <a:ext cx="21431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31825" y="990600"/>
            <a:ext cx="8583613" cy="83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sv-SE" smtClean="0"/>
              <a:t>Klicka för att redigera rubriktextens format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2300" y="1905000"/>
            <a:ext cx="8593138" cy="441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sv-SE" smtClean="0"/>
              <a:t>Klicka för att redigera dispositionstextens format</a:t>
            </a:r>
          </a:p>
          <a:p>
            <a:pPr lvl="1"/>
            <a:r>
              <a:rPr lang="en-GB" altLang="sv-SE" smtClean="0"/>
              <a:t>Andra dispositionsnivån</a:t>
            </a:r>
          </a:p>
          <a:p>
            <a:pPr lvl="2"/>
            <a:r>
              <a:rPr lang="en-GB" altLang="sv-SE" smtClean="0"/>
              <a:t>Tredje dispositionsnivån</a:t>
            </a:r>
          </a:p>
          <a:p>
            <a:pPr lvl="3"/>
            <a:r>
              <a:rPr lang="en-GB" altLang="sv-SE" smtClean="0"/>
              <a:t>Fjärde dispositionsnivån</a:t>
            </a:r>
          </a:p>
          <a:p>
            <a:pPr lvl="4"/>
            <a:r>
              <a:rPr lang="en-GB" altLang="sv-SE" smtClean="0"/>
              <a:t>Femte dispositionsnivån</a:t>
            </a:r>
          </a:p>
          <a:p>
            <a:pPr lvl="4"/>
            <a:r>
              <a:rPr lang="en-GB" altLang="sv-SE" smtClean="0"/>
              <a:t>Sjätte dispositionsnivån</a:t>
            </a:r>
          </a:p>
          <a:p>
            <a:pPr lvl="4"/>
            <a:r>
              <a:rPr lang="en-GB" altLang="sv-SE" smtClean="0"/>
              <a:t>Sjunde dispositionsnivån</a:t>
            </a:r>
          </a:p>
          <a:p>
            <a:pPr lvl="4"/>
            <a:r>
              <a:rPr lang="en-GB" altLang="sv-SE" smtClean="0"/>
              <a:t>Åttonde dispositionsnivån</a:t>
            </a:r>
          </a:p>
          <a:p>
            <a:pPr lvl="4"/>
            <a:r>
              <a:rPr lang="en-GB" altLang="sv-SE" smtClean="0"/>
              <a:t>Nionde dispositionsnivån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3368675" y="6581775"/>
            <a:ext cx="3132138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hangingPunct="0">
              <a:spcBef>
                <a:spcPct val="0"/>
              </a:spcBef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0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r>
              <a:rPr lang="sv-SE" altLang="sv-SE"/>
              <a:t>Change this in 'View' - 'Header and Footer'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6897688" y="6581775"/>
            <a:ext cx="2306637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spcBef>
                <a:spcPct val="0"/>
              </a:spcBef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0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fld id="{B334E86B-0EED-4FB9-970D-12C883D74FB3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dt"/>
          </p:nvPr>
        </p:nvSpPr>
        <p:spPr bwMode="auto">
          <a:xfrm>
            <a:off x="622300" y="6583363"/>
            <a:ext cx="2306638" cy="19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hangingPunct="0">
              <a:spcBef>
                <a:spcPct val="0"/>
              </a:spcBef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0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r>
              <a:rPr lang="sv-SE" altLang="sv-SE"/>
              <a:t>2009-09-25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4303713" y="6742113"/>
            <a:ext cx="13017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algn="ctr" defTabSz="449263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algn="ctr" defTabSz="449263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algn="ctr" defTabSz="449263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algn="ctr" defTabSz="449263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altLang="sv-SE" sz="600" b="1">
                <a:solidFill>
                  <a:srgbClr val="384330"/>
                </a:solidFill>
              </a:rPr>
              <a:t>Effective Sourcing </a:t>
            </a:r>
            <a:r>
              <a:rPr lang="en-US" altLang="sv-SE" sz="600" b="1">
                <a:solidFill>
                  <a:srgbClr val="384330"/>
                </a:solidFill>
                <a:cs typeface="Arial" panose="020B0604020202020204" pitchFamily="34" charset="0"/>
              </a:rPr>
              <a:t>•</a:t>
            </a:r>
            <a:r>
              <a:rPr lang="en-US" altLang="sv-SE" sz="600" b="1">
                <a:solidFill>
                  <a:srgbClr val="384330"/>
                </a:solidFill>
              </a:rPr>
              <a:t> www.effso.com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15100"/>
            <a:ext cx="99060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688" y="908050"/>
            <a:ext cx="5510212" cy="179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3243263" y="6348413"/>
            <a:ext cx="3419475" cy="147637"/>
            <a:chOff x="2043" y="3999"/>
            <a:chExt cx="2154" cy="93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3" y="3999"/>
              <a:ext cx="597" cy="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3" y="3999"/>
              <a:ext cx="579" cy="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8" y="3999"/>
              <a:ext cx="579" cy="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307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31825" y="990600"/>
            <a:ext cx="8583613" cy="83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sv-SE" smtClean="0"/>
              <a:t>Klicka för att redigera rubriktextens format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2300" y="1905000"/>
            <a:ext cx="8593138" cy="441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sv-SE" smtClean="0"/>
              <a:t>Klicka för att redigera dispositionstextens format</a:t>
            </a:r>
          </a:p>
          <a:p>
            <a:pPr lvl="1"/>
            <a:r>
              <a:rPr lang="en-GB" altLang="sv-SE" smtClean="0"/>
              <a:t>Andra dispositionsnivån</a:t>
            </a:r>
          </a:p>
          <a:p>
            <a:pPr lvl="2"/>
            <a:r>
              <a:rPr lang="en-GB" altLang="sv-SE" smtClean="0"/>
              <a:t>Tredje dispositionsnivån</a:t>
            </a:r>
          </a:p>
          <a:p>
            <a:pPr lvl="3"/>
            <a:r>
              <a:rPr lang="en-GB" altLang="sv-SE" smtClean="0"/>
              <a:t>Fjärde dispositionsnivån</a:t>
            </a:r>
          </a:p>
          <a:p>
            <a:pPr lvl="4"/>
            <a:r>
              <a:rPr lang="en-GB" altLang="sv-SE" smtClean="0"/>
              <a:t>Femte dispositionsnivån</a:t>
            </a:r>
          </a:p>
          <a:p>
            <a:pPr lvl="4"/>
            <a:r>
              <a:rPr lang="en-GB" altLang="sv-SE" smtClean="0"/>
              <a:t>Sjätte dispositionsnivån</a:t>
            </a:r>
          </a:p>
          <a:p>
            <a:pPr lvl="4"/>
            <a:r>
              <a:rPr lang="en-GB" altLang="sv-SE" smtClean="0"/>
              <a:t>Sjunde dispositionsnivån</a:t>
            </a:r>
          </a:p>
          <a:p>
            <a:pPr lvl="4"/>
            <a:r>
              <a:rPr lang="en-GB" altLang="sv-SE" smtClean="0"/>
              <a:t>Åttonde dispositionsnivån</a:t>
            </a:r>
          </a:p>
          <a:p>
            <a:pPr lvl="4"/>
            <a:r>
              <a:rPr lang="en-GB" altLang="sv-SE" smtClean="0"/>
              <a:t>Nionde dispositionsnivån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8" t="15553"/>
          <a:stretch>
            <a:fillRect/>
          </a:stretch>
        </p:blipFill>
        <p:spPr bwMode="auto">
          <a:xfrm>
            <a:off x="0" y="0"/>
            <a:ext cx="9906000" cy="686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3548" t="1555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38" y="6308725"/>
            <a:ext cx="54197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15100"/>
            <a:ext cx="99060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688" y="908050"/>
            <a:ext cx="5510212" cy="179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31825" y="990600"/>
            <a:ext cx="8583613" cy="83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sv-SE" smtClean="0"/>
              <a:t>Klicka för att redigera rubriktextens format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2300" y="1905000"/>
            <a:ext cx="8593138" cy="441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sv-SE" smtClean="0"/>
              <a:t>Klicka för att redigera dispositionstextens format</a:t>
            </a:r>
          </a:p>
          <a:p>
            <a:pPr lvl="1"/>
            <a:r>
              <a:rPr lang="en-GB" altLang="sv-SE" smtClean="0"/>
              <a:t>Andra dispositionsnivån</a:t>
            </a:r>
          </a:p>
          <a:p>
            <a:pPr lvl="2"/>
            <a:r>
              <a:rPr lang="en-GB" altLang="sv-SE" smtClean="0"/>
              <a:t>Tredje dispositionsnivån</a:t>
            </a:r>
          </a:p>
          <a:p>
            <a:pPr lvl="3"/>
            <a:r>
              <a:rPr lang="en-GB" altLang="sv-SE" smtClean="0"/>
              <a:t>Fjärde dispositionsnivån</a:t>
            </a:r>
          </a:p>
          <a:p>
            <a:pPr lvl="4"/>
            <a:r>
              <a:rPr lang="en-GB" altLang="sv-SE" smtClean="0"/>
              <a:t>Femte dispositionsnivån</a:t>
            </a:r>
          </a:p>
          <a:p>
            <a:pPr lvl="4"/>
            <a:r>
              <a:rPr lang="en-GB" altLang="sv-SE" smtClean="0"/>
              <a:t>Sjätte dispositionsnivån</a:t>
            </a:r>
          </a:p>
          <a:p>
            <a:pPr lvl="4"/>
            <a:r>
              <a:rPr lang="en-GB" altLang="sv-SE" smtClean="0"/>
              <a:t>Sjunde dispositionsnivån</a:t>
            </a:r>
          </a:p>
          <a:p>
            <a:pPr lvl="4"/>
            <a:r>
              <a:rPr lang="en-GB" altLang="sv-SE" smtClean="0"/>
              <a:t>Åttonde dispositionsnivån</a:t>
            </a:r>
          </a:p>
          <a:p>
            <a:pPr lvl="4"/>
            <a:r>
              <a:rPr lang="en-GB" altLang="sv-SE" smtClean="0"/>
              <a:t>Nionde dispositionsnivån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b="1">
          <a:solidFill>
            <a:srgbClr val="000000"/>
          </a:solidFill>
          <a:latin typeface="Arial" panose="020B0604020202020204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v-SE" altLang="sv-SE"/>
              <a:t>Offentlig upphandling på olika språk</a:t>
            </a:r>
          </a:p>
        </p:txBody>
      </p:sp>
      <p:graphicFrame>
        <p:nvGraphicFramePr>
          <p:cNvPr id="7593" name="Group 425"/>
          <p:cNvGraphicFramePr>
            <a:graphicFrameLocks noGrp="1"/>
          </p:cNvGraphicFramePr>
          <p:nvPr>
            <p:ph idx="1"/>
          </p:nvPr>
        </p:nvGraphicFramePr>
        <p:xfrm>
          <a:off x="849313" y="1628775"/>
          <a:ext cx="7920037" cy="4435158"/>
        </p:xfrm>
        <a:graphic>
          <a:graphicData uri="http://schemas.openxmlformats.org/drawingml/2006/table">
            <a:tbl>
              <a:tblPr/>
              <a:tblGrid>
                <a:gridCol w="973137"/>
                <a:gridCol w="3273425"/>
                <a:gridCol w="3673475"/>
              </a:tblGrid>
              <a:tr h="431800"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Språk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Lokal benämning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Svensk översättning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SE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tabLst>
                          <a:tab pos="1855788" algn="r"/>
                        </a:tabLst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tabLst>
                          <a:tab pos="1855788" algn="r"/>
                        </a:tabLst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tabLst>
                          <a:tab pos="1855788" algn="r"/>
                        </a:tabLst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tabLst>
                          <a:tab pos="1855788" algn="r"/>
                        </a:tabLst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tabLst>
                          <a:tab pos="1855788" algn="r"/>
                        </a:tabLst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1855788" algn="r"/>
                        </a:tabLst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1855788" algn="r"/>
                        </a:tabLst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1855788" algn="r"/>
                        </a:tabLst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1855788" algn="r"/>
                        </a:tabLst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1855788" algn="r"/>
                        </a:tabLst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Offentlig upphandling	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Offentlig upphandling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ES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Contratación pública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Offentlig kontraktering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DK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Offentlige indkøb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Offentliga inköp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4975"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DE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Öffentliche Auftragswesen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Offentlig beställarorganisation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EN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Public procurement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Offentlig anskaffning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Contratos públicos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Offentliga kontrakt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FR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Marchés publics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Offentliga avtal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NL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Overheidsopdrachten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Myndighetsuppdrag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463"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PL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Zmówieniach publicznych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Offentliga beställningar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FI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Julkisista hankinnoista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1pPr>
                      <a:lvl2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2pPr>
                      <a:lvl3pPr algn="l" eaLnBrk="0" hangingPunct="0">
                        <a:spcBef>
                          <a:spcPts val="600"/>
                        </a:spcBef>
                        <a:defRPr sz="14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3pPr>
                      <a:lvl4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4pPr>
                      <a:lvl5pPr algn="l" eaLnBrk="0" hangingPunct="0">
                        <a:spcBef>
                          <a:spcPts val="525"/>
                        </a:spcBef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52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kumimoji="0" lang="en-GB" altLang="sv-SE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Offentlig anskaffning</a:t>
                      </a:r>
                      <a:endParaRPr kumimoji="0" lang="en-GB" altLang="sv-SE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595313" y="1028700"/>
            <a:ext cx="16033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algn="ctr" defTabSz="449263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algn="ctr" defTabSz="449263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algn="ctr" defTabSz="449263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algn="ctr" defTabSz="449263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l">
              <a:buClrTx/>
              <a:buFontTx/>
              <a:buNone/>
            </a:pPr>
            <a:r>
              <a:rPr lang="sv-SE" altLang="sv-SE"/>
              <a:t>Tidsåtgång vid upphandling av städtjänster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571500" y="6059488"/>
            <a:ext cx="58785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l" defTabSz="914400"/>
            <a:r>
              <a:rPr lang="sv-SE" altLang="sv-SE" sz="1000">
                <a:solidFill>
                  <a:schemeClr val="tx1"/>
                </a:solidFill>
              </a:rPr>
              <a:t>Källa: På jakt efter den goda affären, Upphandlingsutredningen, SOU 2011:73, Bilaga 6, s410, tabell 7</a:t>
            </a:r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>
            <p:ph/>
          </p:nvPr>
        </p:nvGraphicFramePr>
        <p:xfrm>
          <a:off x="461963" y="1698625"/>
          <a:ext cx="8543925" cy="407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Diagram" r:id="rId4" imgW="8543925" imgH="4076509" progId="Excel.Chart.8">
                  <p:embed/>
                </p:oleObj>
              </mc:Choice>
              <mc:Fallback>
                <p:oleObj name="Diagram" r:id="rId4" imgW="8543925" imgH="4076509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3" y="1698625"/>
                        <a:ext cx="8543925" cy="407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595313" y="962025"/>
            <a:ext cx="73374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algn="ctr" defTabSz="449263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algn="ctr" defTabSz="449263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algn="ctr" defTabSz="449263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algn="ctr" defTabSz="449263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l">
              <a:buClrTx/>
              <a:buFontTx/>
              <a:buNone/>
            </a:pPr>
            <a:r>
              <a:rPr lang="sv-SE" altLang="sv-SE"/>
              <a:t>Exempel på hur värdeutvecklingen kan se ut vid upphandling och anskaffning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1323975" y="5629275"/>
            <a:ext cx="7162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 flipV="1">
            <a:off x="1314450" y="1647825"/>
            <a:ext cx="0" cy="3981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16389" name="Freeform 5"/>
          <p:cNvSpPr>
            <a:spLocks/>
          </p:cNvSpPr>
          <p:nvPr/>
        </p:nvSpPr>
        <p:spPr bwMode="auto">
          <a:xfrm>
            <a:off x="1304925" y="1543050"/>
            <a:ext cx="6838950" cy="4076700"/>
          </a:xfrm>
          <a:custGeom>
            <a:avLst/>
            <a:gdLst>
              <a:gd name="T0" fmla="*/ 0 w 4308"/>
              <a:gd name="T1" fmla="*/ 2568 h 2568"/>
              <a:gd name="T2" fmla="*/ 2118 w 4308"/>
              <a:gd name="T3" fmla="*/ 1110 h 2568"/>
              <a:gd name="T4" fmla="*/ 2436 w 4308"/>
              <a:gd name="T5" fmla="*/ 1074 h 2568"/>
              <a:gd name="T6" fmla="*/ 4308 w 4308"/>
              <a:gd name="T7" fmla="*/ 0 h 2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08" h="2568">
                <a:moveTo>
                  <a:pt x="0" y="2568"/>
                </a:moveTo>
                <a:lnTo>
                  <a:pt x="2118" y="1110"/>
                </a:lnTo>
                <a:lnTo>
                  <a:pt x="2436" y="1074"/>
                </a:lnTo>
                <a:lnTo>
                  <a:pt x="4308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4667250" y="3200400"/>
            <a:ext cx="0" cy="25431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5168900" y="3197225"/>
            <a:ext cx="0" cy="25431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 rot="-5400000">
            <a:off x="4126707" y="4815681"/>
            <a:ext cx="1035050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200">
                <a:solidFill>
                  <a:schemeClr val="tx1"/>
                </a:solidFill>
              </a:rPr>
              <a:t>Annonsering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 rot="16200000">
            <a:off x="4730750" y="4773613"/>
            <a:ext cx="865187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200">
                <a:solidFill>
                  <a:schemeClr val="tx1"/>
                </a:solidFill>
              </a:rPr>
              <a:t>Tilldelning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1258888" y="4649788"/>
            <a:ext cx="1209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400">
                <a:solidFill>
                  <a:schemeClr val="tx1"/>
                </a:solidFill>
              </a:rPr>
              <a:t>Spendanalys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2035175" y="4076700"/>
            <a:ext cx="11795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400">
                <a:solidFill>
                  <a:schemeClr val="tx1"/>
                </a:solidFill>
              </a:rPr>
              <a:t>Kategoriplan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1473200" y="4360863"/>
            <a:ext cx="14081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400">
                <a:solidFill>
                  <a:schemeClr val="tx1"/>
                </a:solidFill>
              </a:rPr>
              <a:t>’Business case’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1524000" y="3738563"/>
            <a:ext cx="21828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400">
                <a:solidFill>
                  <a:schemeClr val="tx1"/>
                </a:solidFill>
              </a:rPr>
              <a:t>Marknadsundersökningar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2844800" y="3492500"/>
            <a:ext cx="1289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400">
                <a:solidFill>
                  <a:schemeClr val="tx1"/>
                </a:solidFill>
              </a:rPr>
              <a:t>Behovsanalys</a:t>
            </a:r>
          </a:p>
        </p:txBody>
      </p: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1608138" y="3201988"/>
            <a:ext cx="2932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400">
                <a:solidFill>
                  <a:schemeClr val="tx1"/>
                </a:solidFill>
              </a:rPr>
              <a:t>Kravspec och förfrågningsunderlag</a:t>
            </a:r>
          </a:p>
        </p:txBody>
      </p:sp>
      <p:sp>
        <p:nvSpPr>
          <p:cNvPr id="16400" name="Text Box 16"/>
          <p:cNvSpPr txBox="1">
            <a:spLocks noChangeArrowheads="1"/>
          </p:cNvSpPr>
          <p:nvPr/>
        </p:nvSpPr>
        <p:spPr bwMode="auto">
          <a:xfrm rot="-5400000">
            <a:off x="-26193" y="3417094"/>
            <a:ext cx="22780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400">
                <a:solidFill>
                  <a:schemeClr val="tx1"/>
                </a:solidFill>
              </a:rPr>
              <a:t>Värde för uppdragsgivaren</a:t>
            </a:r>
          </a:p>
        </p:txBody>
      </p:sp>
      <p:sp>
        <p:nvSpPr>
          <p:cNvPr id="16401" name="Text Box 17"/>
          <p:cNvSpPr txBox="1">
            <a:spLocks noChangeArrowheads="1"/>
          </p:cNvSpPr>
          <p:nvPr/>
        </p:nvSpPr>
        <p:spPr bwMode="auto">
          <a:xfrm>
            <a:off x="4187825" y="5630863"/>
            <a:ext cx="4270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400">
                <a:solidFill>
                  <a:schemeClr val="tx1"/>
                </a:solidFill>
              </a:rPr>
              <a:t>Tid</a:t>
            </a:r>
          </a:p>
        </p:txBody>
      </p:sp>
      <p:sp>
        <p:nvSpPr>
          <p:cNvPr id="16402" name="Text Box 18"/>
          <p:cNvSpPr txBox="1">
            <a:spLocks noChangeArrowheads="1"/>
          </p:cNvSpPr>
          <p:nvPr/>
        </p:nvSpPr>
        <p:spPr bwMode="auto">
          <a:xfrm>
            <a:off x="5681663" y="2820988"/>
            <a:ext cx="20526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400">
                <a:solidFill>
                  <a:schemeClr val="tx1"/>
                </a:solidFill>
              </a:rPr>
              <a:t>Konfigurationshantering</a:t>
            </a:r>
          </a:p>
        </p:txBody>
      </p:sp>
      <p:sp>
        <p:nvSpPr>
          <p:cNvPr id="16403" name="Text Box 19"/>
          <p:cNvSpPr txBox="1">
            <a:spLocks noChangeArrowheads="1"/>
          </p:cNvSpPr>
          <p:nvPr/>
        </p:nvSpPr>
        <p:spPr bwMode="auto">
          <a:xfrm>
            <a:off x="6103938" y="2574925"/>
            <a:ext cx="35607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400">
                <a:solidFill>
                  <a:schemeClr val="tx1"/>
                </a:solidFill>
              </a:rPr>
              <a:t>Orderläggning &amp; transaktionseffektivisering</a:t>
            </a:r>
          </a:p>
        </p:txBody>
      </p:sp>
      <p:sp>
        <p:nvSpPr>
          <p:cNvPr id="16404" name="Text Box 20"/>
          <p:cNvSpPr txBox="1">
            <a:spLocks noChangeArrowheads="1"/>
          </p:cNvSpPr>
          <p:nvPr/>
        </p:nvSpPr>
        <p:spPr bwMode="auto">
          <a:xfrm>
            <a:off x="6535738" y="2327275"/>
            <a:ext cx="1717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400">
                <a:solidFill>
                  <a:schemeClr val="tx1"/>
                </a:solidFill>
              </a:rPr>
              <a:t>Leveransbevakning</a:t>
            </a:r>
          </a:p>
        </p:txBody>
      </p:sp>
      <p:sp>
        <p:nvSpPr>
          <p:cNvPr id="16405" name="Text Box 21"/>
          <p:cNvSpPr txBox="1">
            <a:spLocks noChangeArrowheads="1"/>
          </p:cNvSpPr>
          <p:nvPr/>
        </p:nvSpPr>
        <p:spPr bwMode="auto">
          <a:xfrm>
            <a:off x="6950075" y="2081213"/>
            <a:ext cx="14239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400">
                <a:solidFill>
                  <a:schemeClr val="tx1"/>
                </a:solidFill>
              </a:rPr>
              <a:t>Kvalitetssäkring</a:t>
            </a:r>
          </a:p>
        </p:txBody>
      </p:sp>
      <p:sp>
        <p:nvSpPr>
          <p:cNvPr id="16406" name="Text Box 22"/>
          <p:cNvSpPr txBox="1">
            <a:spLocks noChangeArrowheads="1"/>
          </p:cNvSpPr>
          <p:nvPr/>
        </p:nvSpPr>
        <p:spPr bwMode="auto">
          <a:xfrm>
            <a:off x="7340600" y="1833563"/>
            <a:ext cx="15414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400">
                <a:solidFill>
                  <a:schemeClr val="tx1"/>
                </a:solidFill>
              </a:rPr>
              <a:t>Avtalsefterlevnad</a:t>
            </a:r>
          </a:p>
        </p:txBody>
      </p:sp>
      <p:sp>
        <p:nvSpPr>
          <p:cNvPr id="16407" name="Text Box 23"/>
          <p:cNvSpPr txBox="1">
            <a:spLocks noChangeArrowheads="1"/>
          </p:cNvSpPr>
          <p:nvPr/>
        </p:nvSpPr>
        <p:spPr bwMode="auto">
          <a:xfrm>
            <a:off x="7788275" y="1614488"/>
            <a:ext cx="1709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400">
                <a:solidFill>
                  <a:schemeClr val="tx1"/>
                </a:solidFill>
              </a:rPr>
              <a:t>Relationsutveckling</a:t>
            </a:r>
          </a:p>
        </p:txBody>
      </p:sp>
      <p:sp>
        <p:nvSpPr>
          <p:cNvPr id="16408" name="Line 24"/>
          <p:cNvSpPr>
            <a:spLocks noChangeShapeType="1"/>
          </p:cNvSpPr>
          <p:nvPr/>
        </p:nvSpPr>
        <p:spPr bwMode="auto">
          <a:xfrm flipH="1">
            <a:off x="4657725" y="316230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sv-SE"/>
          </a:p>
        </p:txBody>
      </p:sp>
      <p:sp>
        <p:nvSpPr>
          <p:cNvPr id="16409" name="Line 25"/>
          <p:cNvSpPr>
            <a:spLocks noChangeShapeType="1"/>
          </p:cNvSpPr>
          <p:nvPr/>
        </p:nvSpPr>
        <p:spPr bwMode="auto">
          <a:xfrm flipH="1">
            <a:off x="4654550" y="2147888"/>
            <a:ext cx="2428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sv-SE"/>
          </a:p>
        </p:txBody>
      </p:sp>
      <p:sp>
        <p:nvSpPr>
          <p:cNvPr id="16410" name="Line 26"/>
          <p:cNvSpPr>
            <a:spLocks noChangeShapeType="1"/>
          </p:cNvSpPr>
          <p:nvPr/>
        </p:nvSpPr>
        <p:spPr bwMode="auto">
          <a:xfrm flipH="1">
            <a:off x="1317625" y="1765300"/>
            <a:ext cx="6372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sv-SE"/>
          </a:p>
        </p:txBody>
      </p:sp>
      <p:sp>
        <p:nvSpPr>
          <p:cNvPr id="16411" name="Text Box 27"/>
          <p:cNvSpPr txBox="1">
            <a:spLocks noChangeArrowheads="1"/>
          </p:cNvSpPr>
          <p:nvPr/>
        </p:nvSpPr>
        <p:spPr bwMode="auto">
          <a:xfrm>
            <a:off x="4370388" y="2843213"/>
            <a:ext cx="10890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200">
                <a:solidFill>
                  <a:schemeClr val="tx1"/>
                </a:solidFill>
              </a:rPr>
              <a:t>Upphandling*</a:t>
            </a:r>
          </a:p>
        </p:txBody>
      </p:sp>
      <p:sp>
        <p:nvSpPr>
          <p:cNvPr id="16412" name="Text Box 28"/>
          <p:cNvSpPr txBox="1">
            <a:spLocks noChangeArrowheads="1"/>
          </p:cNvSpPr>
          <p:nvPr/>
        </p:nvSpPr>
        <p:spPr bwMode="auto">
          <a:xfrm>
            <a:off x="5540375" y="1855788"/>
            <a:ext cx="669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200">
                <a:solidFill>
                  <a:schemeClr val="tx1"/>
                </a:solidFill>
              </a:rPr>
              <a:t>Inköp**</a:t>
            </a:r>
          </a:p>
        </p:txBody>
      </p: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3935413" y="1471613"/>
            <a:ext cx="10922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v-SE" altLang="sv-SE" sz="1200">
                <a:solidFill>
                  <a:schemeClr val="tx1"/>
                </a:solidFill>
              </a:rPr>
              <a:t>Anskaffning**</a:t>
            </a:r>
          </a:p>
        </p:txBody>
      </p:sp>
      <p:sp>
        <p:nvSpPr>
          <p:cNvPr id="16414" name="Text Box 30"/>
          <p:cNvSpPr txBox="1">
            <a:spLocks noChangeArrowheads="1"/>
          </p:cNvSpPr>
          <p:nvPr/>
        </p:nvSpPr>
        <p:spPr bwMode="auto">
          <a:xfrm>
            <a:off x="276225" y="5954713"/>
            <a:ext cx="58388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4572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9144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3716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828800"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ts val="1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6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l" defTabSz="914400">
              <a:spcBef>
                <a:spcPct val="0"/>
              </a:spcBef>
              <a:buFontTx/>
              <a:buNone/>
            </a:pPr>
            <a:r>
              <a:rPr lang="sv-SE" altLang="sv-SE" sz="1000">
                <a:solidFill>
                  <a:schemeClr val="tx1"/>
                </a:solidFill>
              </a:rPr>
              <a:t>*Enl. SOU 2011:73 Definieras upphandling: ”det reglerade förfarandet från annonsering till tilldelning”</a:t>
            </a:r>
          </a:p>
          <a:p>
            <a:pPr algn="l" defTabSz="914400">
              <a:spcBef>
                <a:spcPct val="0"/>
              </a:spcBef>
              <a:buFontTx/>
              <a:buNone/>
            </a:pPr>
            <a:r>
              <a:rPr lang="sv-SE" altLang="sv-SE" sz="1000">
                <a:solidFill>
                  <a:schemeClr val="tx1"/>
                </a:solidFill>
              </a:rPr>
              <a:t>och upphandlingsprocess som: ”allt från behovs- och marknadsanalys till uppföljning och utvärdering”</a:t>
            </a:r>
          </a:p>
          <a:p>
            <a:pPr algn="l" defTabSz="914400">
              <a:spcBef>
                <a:spcPct val="0"/>
              </a:spcBef>
              <a:buFontTx/>
              <a:buNone/>
            </a:pPr>
            <a:r>
              <a:rPr lang="sv-SE" altLang="sv-SE" sz="1000">
                <a:solidFill>
                  <a:schemeClr val="tx1"/>
                </a:solidFill>
              </a:rPr>
              <a:t>**Enl. Arjan van Weele, Purchasing and Supply Chain Management</a:t>
            </a:r>
          </a:p>
        </p:txBody>
      </p:sp>
      <p:sp>
        <p:nvSpPr>
          <p:cNvPr id="16415" name="Text Box 31"/>
          <p:cNvSpPr txBox="1">
            <a:spLocks noChangeArrowheads="1"/>
          </p:cNvSpPr>
          <p:nvPr/>
        </p:nvSpPr>
        <p:spPr bwMode="auto">
          <a:xfrm>
            <a:off x="5297488" y="3046413"/>
            <a:ext cx="10683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sv-SE" altLang="sv-SE" sz="1400">
                <a:solidFill>
                  <a:schemeClr val="tx1"/>
                </a:solidFill>
              </a:rPr>
              <a:t>Uppföljning</a:t>
            </a:r>
          </a:p>
        </p:txBody>
      </p:sp>
      <p:sp>
        <p:nvSpPr>
          <p:cNvPr id="16416" name="Line 32"/>
          <p:cNvSpPr>
            <a:spLocks noChangeShapeType="1"/>
          </p:cNvSpPr>
          <p:nvPr/>
        </p:nvSpPr>
        <p:spPr bwMode="auto">
          <a:xfrm flipH="1">
            <a:off x="3225800" y="2692400"/>
            <a:ext cx="2381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sv-SE"/>
          </a:p>
        </p:txBody>
      </p:sp>
      <p:sp>
        <p:nvSpPr>
          <p:cNvPr id="16417" name="Text Box 33"/>
          <p:cNvSpPr txBox="1">
            <a:spLocks noChangeArrowheads="1"/>
          </p:cNvSpPr>
          <p:nvPr/>
        </p:nvSpPr>
        <p:spPr bwMode="auto">
          <a:xfrm>
            <a:off x="3154363" y="2420938"/>
            <a:ext cx="24368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sv-SE" altLang="sv-SE" sz="1200">
                <a:solidFill>
                  <a:schemeClr val="tx1"/>
                </a:solidFill>
              </a:rPr>
              <a:t>Upphandlingsprocess*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100000"/>
          </a:lnSpc>
          <a:spcBef>
            <a:spcPts val="100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sv-SE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100000"/>
          </a:lnSpc>
          <a:spcBef>
            <a:spcPts val="100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sv-SE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100000"/>
          </a:lnSpc>
          <a:spcBef>
            <a:spcPts val="100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sv-SE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100000"/>
          </a:lnSpc>
          <a:spcBef>
            <a:spcPts val="100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sv-SE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100000"/>
          </a:lnSpc>
          <a:spcBef>
            <a:spcPts val="100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sv-SE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100000"/>
          </a:lnSpc>
          <a:spcBef>
            <a:spcPts val="100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sv-SE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100000"/>
          </a:lnSpc>
          <a:spcBef>
            <a:spcPts val="100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sv-SE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49263" rtl="0" eaLnBrk="1" fontAlgn="base" latinLnBrk="0" hangingPunct="1">
          <a:lnSpc>
            <a:spcPct val="100000"/>
          </a:lnSpc>
          <a:spcBef>
            <a:spcPts val="100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sv-SE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</Words>
  <Application>Microsoft Office PowerPoint</Application>
  <PresentationFormat>Anpassad</PresentationFormat>
  <Paragraphs>64</Paragraphs>
  <Slides>3</Slides>
  <Notes>3</Notes>
  <HiddenSlides>0</HiddenSlides>
  <MMClips>0</MMClips>
  <ScaleCrop>false</ScaleCrop>
  <HeadingPairs>
    <vt:vector size="8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4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11" baseType="lpstr">
      <vt:lpstr>Arial</vt:lpstr>
      <vt:lpstr>Times New Roman</vt:lpstr>
      <vt:lpstr>Lucida Sans Unicode</vt:lpstr>
      <vt:lpstr>Standardformgivning</vt:lpstr>
      <vt:lpstr>Standardformgivning</vt:lpstr>
      <vt:lpstr>Standardformgivning</vt:lpstr>
      <vt:lpstr>Standardformgivning</vt:lpstr>
      <vt:lpstr>Microsoft Excel-diagram</vt:lpstr>
      <vt:lpstr>Offentlig upphandling på olika språk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Offentlig upphandling</dc:title>
  <dc:creator/>
  <cp:lastModifiedBy/>
  <cp:revision>54</cp:revision>
  <cp:lastPrinted>1601-01-01T00:00:00Z</cp:lastPrinted>
  <dcterms:created xsi:type="dcterms:W3CDTF">2009-08-28T15:39:23Z</dcterms:created>
  <dcterms:modified xsi:type="dcterms:W3CDTF">2021-05-24T20:08:07Z</dcterms:modified>
</cp:coreProperties>
</file>