
<file path=[Content_Types].xml><?xml version="1.0" encoding="utf-8"?>
<Types xmlns="http://schemas.openxmlformats.org/package/2006/content-types">
  <Default Extension="bin" ContentType="application/vnd.openxmlformats-officedocument.oleObject"/>
  <Default Extension="png" ContentType="image/png"/>
  <Default Extension="pdf" ContentType="application/pd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4"/>
  </p:notesMasterIdLst>
  <p:handoutMasterIdLst>
    <p:handoutMasterId r:id="rId5"/>
  </p:handoutMasterIdLst>
  <p:sldIdLst>
    <p:sldId id="315" r:id="rId2"/>
    <p:sldId id="314" r:id="rId3"/>
  </p:sldIdLst>
  <p:sldSz cx="9906000" cy="6858000" type="A4"/>
  <p:notesSz cx="6858000" cy="9144000"/>
  <p:custDataLst>
    <p:tags r:id="rId6"/>
  </p:custDataLst>
  <p:defaultTextStyle>
    <a:defPPr>
      <a:defRPr lang="en-US"/>
    </a:defPPr>
    <a:lvl1pPr algn="ctr" rtl="0" fontAlgn="base">
      <a:spcBef>
        <a:spcPct val="50000"/>
      </a:spcBef>
      <a:spcAft>
        <a:spcPct val="0"/>
      </a:spcAft>
      <a:defRPr sz="1400" b="1" kern="1200">
        <a:solidFill>
          <a:schemeClr val="tx1"/>
        </a:solidFill>
        <a:latin typeface="Arial" charset="0"/>
        <a:ea typeface="+mn-ea"/>
        <a:cs typeface="+mn-cs"/>
      </a:defRPr>
    </a:lvl1pPr>
    <a:lvl2pPr marL="457200" algn="ctr" rtl="0" fontAlgn="base">
      <a:spcBef>
        <a:spcPct val="50000"/>
      </a:spcBef>
      <a:spcAft>
        <a:spcPct val="0"/>
      </a:spcAft>
      <a:defRPr sz="1400" b="1" kern="1200">
        <a:solidFill>
          <a:schemeClr val="tx1"/>
        </a:solidFill>
        <a:latin typeface="Arial" charset="0"/>
        <a:ea typeface="+mn-ea"/>
        <a:cs typeface="+mn-cs"/>
      </a:defRPr>
    </a:lvl2pPr>
    <a:lvl3pPr marL="914400" algn="ctr" rtl="0" fontAlgn="base">
      <a:spcBef>
        <a:spcPct val="50000"/>
      </a:spcBef>
      <a:spcAft>
        <a:spcPct val="0"/>
      </a:spcAft>
      <a:defRPr sz="1400" b="1" kern="1200">
        <a:solidFill>
          <a:schemeClr val="tx1"/>
        </a:solidFill>
        <a:latin typeface="Arial" charset="0"/>
        <a:ea typeface="+mn-ea"/>
        <a:cs typeface="+mn-cs"/>
      </a:defRPr>
    </a:lvl3pPr>
    <a:lvl4pPr marL="1371600" algn="ctr" rtl="0" fontAlgn="base">
      <a:spcBef>
        <a:spcPct val="50000"/>
      </a:spcBef>
      <a:spcAft>
        <a:spcPct val="0"/>
      </a:spcAft>
      <a:defRPr sz="1400" b="1" kern="1200">
        <a:solidFill>
          <a:schemeClr val="tx1"/>
        </a:solidFill>
        <a:latin typeface="Arial" charset="0"/>
        <a:ea typeface="+mn-ea"/>
        <a:cs typeface="+mn-cs"/>
      </a:defRPr>
    </a:lvl4pPr>
    <a:lvl5pPr marL="1828800" algn="ctr" rtl="0" fontAlgn="base">
      <a:spcBef>
        <a:spcPct val="5000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48">
          <p15:clr>
            <a:srgbClr val="A4A3A4"/>
          </p15:clr>
        </p15:guide>
        <p15:guide id="2" orient="horz" pos="4138">
          <p15:clr>
            <a:srgbClr val="A4A3A4"/>
          </p15:clr>
        </p15:guide>
        <p15:guide id="3" pos="12">
          <p15:clr>
            <a:srgbClr val="A4A3A4"/>
          </p15:clr>
        </p15:guide>
        <p15:guide id="4" pos="59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642"/>
    <a:srgbClr val="2E7C42"/>
    <a:srgbClr val="2E7F42"/>
    <a:srgbClr val="2E9242"/>
    <a:srgbClr val="2E8642"/>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10" autoAdjust="0"/>
  </p:normalViewPr>
  <p:slideViewPr>
    <p:cSldViewPr snapToGrid="0">
      <p:cViewPr varScale="1">
        <p:scale>
          <a:sx n="78" d="100"/>
          <a:sy n="78" d="100"/>
        </p:scale>
        <p:origin x="776" y="44"/>
      </p:cViewPr>
      <p:guideLst>
        <p:guide orient="horz" pos="648"/>
        <p:guide orient="horz" pos="4138"/>
        <p:guide pos="12"/>
        <p:guide pos="597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showGuides="1">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26A6B0-F2E4-7040-BB4B-9D5510E76F25}" type="datetimeFigureOut">
              <a:rPr lang="sv-SE" smtClean="0"/>
              <a:pPr/>
              <a:t>2021-05-24</a:t>
            </a:fld>
            <a:endParaRPr lang="sv-SE" dirty="0"/>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3F81FC-12C4-184E-BB96-36DEF0D92B03}" type="slidenum">
              <a:rPr lang="sv-SE" smtClean="0"/>
              <a:pPr/>
              <a:t>‹#›</a:t>
            </a:fld>
            <a:endParaRPr lang="sv-SE" dirty="0"/>
          </a:p>
        </p:txBody>
      </p:sp>
    </p:spTree>
    <p:extLst>
      <p:ext uri="{BB962C8B-B14F-4D97-AF65-F5344CB8AC3E}">
        <p14:creationId xmlns:p14="http://schemas.microsoft.com/office/powerpoint/2010/main" val="960987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200" b="0"/>
            </a:lvl1pPr>
          </a:lstStyle>
          <a:p>
            <a:endParaRPr lang="en-US" dirty="0"/>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b="0"/>
            </a:lvl1pPr>
          </a:lstStyle>
          <a:p>
            <a:endParaRPr lang="en-US" dirty="0"/>
          </a:p>
        </p:txBody>
      </p:sp>
      <p:sp>
        <p:nvSpPr>
          <p:cNvPr id="31748"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defRPr sz="1200" b="0"/>
            </a:lvl1pPr>
          </a:lstStyle>
          <a:p>
            <a:endParaRPr lang="en-US" dirty="0"/>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b="0"/>
            </a:lvl1pPr>
          </a:lstStyle>
          <a:p>
            <a:fld id="{0DEEF8FD-3196-400F-9E2E-A149F74B849A}" type="slidenum">
              <a:rPr lang="en-US"/>
              <a:pPr/>
              <a:t>‹#›</a:t>
            </a:fld>
            <a:endParaRPr lang="en-US" dirty="0"/>
          </a:p>
        </p:txBody>
      </p:sp>
    </p:spTree>
    <p:extLst>
      <p:ext uri="{BB962C8B-B14F-4D97-AF65-F5344CB8AC3E}">
        <p14:creationId xmlns:p14="http://schemas.microsoft.com/office/powerpoint/2010/main" val="38409377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d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Page">
    <p:spTree>
      <p:nvGrpSpPr>
        <p:cNvPr id="1" name=""/>
        <p:cNvGrpSpPr/>
        <p:nvPr/>
      </p:nvGrpSpPr>
      <p:grpSpPr>
        <a:xfrm>
          <a:off x="0" y="0"/>
          <a:ext cx="0" cy="0"/>
          <a:chOff x="0" y="0"/>
          <a:chExt cx="0" cy="0"/>
        </a:xfrm>
      </p:grpSpPr>
      <p:sp>
        <p:nvSpPr>
          <p:cNvPr id="6" name="Rektangel 5"/>
          <p:cNvSpPr/>
          <p:nvPr userDrawn="1"/>
        </p:nvSpPr>
        <p:spPr bwMode="auto">
          <a:xfrm>
            <a:off x="19050" y="85725"/>
            <a:ext cx="3834000" cy="6685200"/>
          </a:xfrm>
          <a:prstGeom prst="rect">
            <a:avLst/>
          </a:prstGeom>
          <a:solidFill>
            <a:srgbClr val="007E2B"/>
          </a:solidFill>
          <a:ln w="12700" cap="flat" cmpd="sng" algn="ctr">
            <a:noFill/>
            <a:prstDash val="solid"/>
            <a:round/>
            <a:headEnd type="none" w="med" len="med"/>
            <a:tailEnd type="none" w="med" len="med"/>
          </a:ln>
          <a:effectLst/>
        </p:spPr>
        <p:txBody>
          <a:bodyPr vert="horz" wrap="square" lIns="72000" tIns="72000" rIns="72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Tx/>
              <a:buNone/>
              <a:tabLst/>
            </a:pPr>
            <a:endParaRPr kumimoji="0" lang="sv-SE" sz="1400" b="1" i="0" u="none" strike="noStrike" cap="none" normalizeH="0" baseline="0" dirty="0">
              <a:ln>
                <a:noFill/>
              </a:ln>
              <a:solidFill>
                <a:schemeClr val="tx1"/>
              </a:solidFill>
              <a:effectLst/>
              <a:latin typeface="Arial" charset="0"/>
            </a:endParaRPr>
          </a:p>
        </p:txBody>
      </p:sp>
      <p:sp>
        <p:nvSpPr>
          <p:cNvPr id="2" name="Rubrik 1"/>
          <p:cNvSpPr>
            <a:spLocks noGrp="1"/>
          </p:cNvSpPr>
          <p:nvPr>
            <p:ph type="title"/>
          </p:nvPr>
        </p:nvSpPr>
        <p:spPr>
          <a:xfrm>
            <a:off x="4343400" y="2362200"/>
            <a:ext cx="4953000" cy="1143000"/>
          </a:xfrm>
          <a:prstGeom prst="rect">
            <a:avLst/>
          </a:prstGeom>
        </p:spPr>
        <p:txBody>
          <a:bodyPr vert="horz"/>
          <a:lstStyle/>
          <a:p>
            <a:r>
              <a:rPr lang="en-US"/>
              <a:t>Click to edit Master title style</a:t>
            </a:r>
            <a:endParaRPr lang="sv-SE" dirty="0"/>
          </a:p>
        </p:txBody>
      </p:sp>
      <p:sp>
        <p:nvSpPr>
          <p:cNvPr id="4" name="Rektangel 3"/>
          <p:cNvSpPr/>
          <p:nvPr userDrawn="1"/>
        </p:nvSpPr>
        <p:spPr>
          <a:xfrm flipH="1" flipV="1">
            <a:off x="19050" y="20109"/>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5" name="Rektangel 4"/>
          <p:cNvSpPr/>
          <p:nvPr userDrawn="1"/>
        </p:nvSpPr>
        <p:spPr>
          <a:xfrm rot="10800000" flipH="1" flipV="1">
            <a:off x="19050" y="6792382"/>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0" name="Platshållare för text 9"/>
          <p:cNvSpPr>
            <a:spLocks noGrp="1"/>
          </p:cNvSpPr>
          <p:nvPr>
            <p:ph type="body" sz="quarter" idx="10"/>
          </p:nvPr>
        </p:nvSpPr>
        <p:spPr>
          <a:xfrm>
            <a:off x="4343400" y="3671887"/>
            <a:ext cx="4953000" cy="1676400"/>
          </a:xfrm>
          <a:prstGeom prst="rect">
            <a:avLst/>
          </a:prstGeom>
        </p:spPr>
        <p:txBody>
          <a:bodyPr vert="horz"/>
          <a:lstStyle/>
          <a:p>
            <a:pPr lvl="0"/>
            <a:r>
              <a:rPr lang="en-US"/>
              <a:t>Edit Master text styles</a:t>
            </a:r>
          </a:p>
        </p:txBody>
      </p:sp>
      <p:sp>
        <p:nvSpPr>
          <p:cNvPr id="3" name="Slide Number Placeholder 2"/>
          <p:cNvSpPr>
            <a:spLocks noGrp="1"/>
          </p:cNvSpPr>
          <p:nvPr>
            <p:ph type="sldNum" sz="quarter" idx="11"/>
          </p:nvPr>
        </p:nvSpPr>
        <p:spPr/>
        <p:txBody>
          <a:bodyPr/>
          <a:lstStyle>
            <a:lvl1pPr>
              <a:defRPr>
                <a:solidFill>
                  <a:schemeClr val="tx1"/>
                </a:solidFill>
              </a:defRPr>
            </a:lvl1pPr>
          </a:lstStyle>
          <a:p>
            <a:fld id="{B29E93F9-CAD0-364F-9CE6-4C9802C8F249}" type="slidenum">
              <a:rPr lang="sv-SE" smtClean="0"/>
              <a:pPr/>
              <a:t>‹#›</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Page">
    <p:spTree>
      <p:nvGrpSpPr>
        <p:cNvPr id="1" name=""/>
        <p:cNvGrpSpPr/>
        <p:nvPr/>
      </p:nvGrpSpPr>
      <p:grpSpPr>
        <a:xfrm>
          <a:off x="0" y="0"/>
          <a:ext cx="0" cy="0"/>
          <a:chOff x="0" y="0"/>
          <a:chExt cx="0" cy="0"/>
        </a:xfrm>
      </p:grpSpPr>
      <p:sp>
        <p:nvSpPr>
          <p:cNvPr id="5" name="Platshållare för bildnummer 5"/>
          <p:cNvSpPr>
            <a:spLocks noGrp="1"/>
          </p:cNvSpPr>
          <p:nvPr>
            <p:ph type="sldNum" sz="quarter" idx="4"/>
          </p:nvPr>
        </p:nvSpPr>
        <p:spPr>
          <a:xfrm>
            <a:off x="9500246" y="6653108"/>
            <a:ext cx="329554" cy="125517"/>
          </a:xfrm>
          <a:prstGeom prst="rect">
            <a:avLst/>
          </a:prstGeom>
        </p:spPr>
        <p:txBody>
          <a:bodyPr vert="horz" lIns="0" tIns="0" rIns="0" bIns="0" rtlCol="0" anchor="ctr"/>
          <a:lstStyle>
            <a:lvl1pPr algn="r">
              <a:defRPr sz="1000">
                <a:solidFill>
                  <a:schemeClr val="tx1"/>
                </a:solidFill>
              </a:defRPr>
            </a:lvl1pPr>
          </a:lstStyle>
          <a:p>
            <a:fld id="{B29E93F9-CAD0-364F-9CE6-4C9802C8F249}" type="slidenum">
              <a:rPr lang="sv-SE" smtClean="0"/>
              <a:pPr/>
              <a:t>‹#›</a:t>
            </a:fld>
            <a:endParaRPr lang="sv-SE" dirty="0"/>
          </a:p>
        </p:txBody>
      </p:sp>
      <p:sp>
        <p:nvSpPr>
          <p:cNvPr id="17" name="Title 16"/>
          <p:cNvSpPr>
            <a:spLocks noGrp="1"/>
          </p:cNvSpPr>
          <p:nvPr>
            <p:ph type="title"/>
          </p:nvPr>
        </p:nvSpPr>
        <p:spPr/>
        <p:txBody>
          <a:bodyPr/>
          <a:lstStyle/>
          <a:p>
            <a:r>
              <a:rPr lang="en-US"/>
              <a:t>Click to edit Master title style</a:t>
            </a:r>
            <a:endParaRPr lang="sv-SE" dirty="0"/>
          </a:p>
        </p:txBody>
      </p:sp>
      <p:sp>
        <p:nvSpPr>
          <p:cNvPr id="21" name="Content Placeholder 20"/>
          <p:cNvSpPr>
            <a:spLocks noGrp="1"/>
          </p:cNvSpPr>
          <p:nvPr>
            <p:ph sz="quarter" idx="10"/>
          </p:nvPr>
        </p:nvSpPr>
        <p:spPr>
          <a:xfrm>
            <a:off x="128587" y="1060174"/>
            <a:ext cx="9648826" cy="55129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pic>
        <p:nvPicPr>
          <p:cNvPr id="6" name="Bildobjekt 2" descr="effso-textlogo-green.png"/>
          <p:cNvPicPr>
            <a:picLocks noChangeAspect="1"/>
          </p:cNvPicPr>
          <p:nvPr userDrawn="1"/>
        </p:nvPicPr>
        <p:blipFill>
          <a:blip r:embed="rId2"/>
          <a:stretch>
            <a:fillRect/>
          </a:stretch>
        </p:blipFill>
        <p:spPr>
          <a:xfrm>
            <a:off x="8813664" y="6634163"/>
            <a:ext cx="762291" cy="14088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lt_FirstPage">
    <p:spTree>
      <p:nvGrpSpPr>
        <p:cNvPr id="1" name=""/>
        <p:cNvGrpSpPr/>
        <p:nvPr/>
      </p:nvGrpSpPr>
      <p:grpSpPr>
        <a:xfrm>
          <a:off x="0" y="0"/>
          <a:ext cx="0" cy="0"/>
          <a:chOff x="0" y="0"/>
          <a:chExt cx="0" cy="0"/>
        </a:xfrm>
      </p:grpSpPr>
      <p:sp>
        <p:nvSpPr>
          <p:cNvPr id="20" name="Platshållare för datum 3"/>
          <p:cNvSpPr>
            <a:spLocks noGrp="1"/>
          </p:cNvSpPr>
          <p:nvPr>
            <p:ph type="dt" sz="half" idx="10"/>
          </p:nvPr>
        </p:nvSpPr>
        <p:spPr>
          <a:xfrm>
            <a:off x="838200" y="6203950"/>
            <a:ext cx="2133600" cy="365125"/>
          </a:xfrm>
          <a:prstGeom prst="rect">
            <a:avLst/>
          </a:prstGeom>
        </p:spPr>
        <p:txBody>
          <a:bodyPr/>
          <a:lstStyle>
            <a:lvl1pPr algn="l">
              <a:defRPr/>
            </a:lvl1pPr>
          </a:lstStyle>
          <a:p>
            <a:endParaRPr lang="sv-SE" dirty="0"/>
          </a:p>
        </p:txBody>
      </p:sp>
      <p:sp>
        <p:nvSpPr>
          <p:cNvPr id="21" name="Platshållare för sidfot 4"/>
          <p:cNvSpPr>
            <a:spLocks noGrp="1"/>
          </p:cNvSpPr>
          <p:nvPr>
            <p:ph type="ftr" sz="quarter" idx="11"/>
          </p:nvPr>
        </p:nvSpPr>
        <p:spPr>
          <a:xfrm>
            <a:off x="3505200" y="6203950"/>
            <a:ext cx="2895600" cy="365125"/>
          </a:xfrm>
          <a:prstGeom prst="rect">
            <a:avLst/>
          </a:prstGeom>
        </p:spPr>
        <p:txBody>
          <a:bodyPr/>
          <a:lstStyle>
            <a:lvl1pPr algn="l">
              <a:defRPr/>
            </a:lvl1pPr>
          </a:lstStyle>
          <a:p>
            <a:endParaRPr lang="sv-SE" dirty="0"/>
          </a:p>
        </p:txBody>
      </p:sp>
      <p:sp>
        <p:nvSpPr>
          <p:cNvPr id="22" name="Platshållare för bildnummer 5"/>
          <p:cNvSpPr>
            <a:spLocks noGrp="1"/>
          </p:cNvSpPr>
          <p:nvPr>
            <p:ph type="sldNum" sz="quarter" idx="12"/>
          </p:nvPr>
        </p:nvSpPr>
        <p:spPr>
          <a:xfrm>
            <a:off x="9491663" y="6515100"/>
            <a:ext cx="331200" cy="126000"/>
          </a:xfrm>
          <a:prstGeom prst="rect">
            <a:avLst/>
          </a:prstGeom>
        </p:spPr>
        <p:txBody>
          <a:bodyPr/>
          <a:lstStyle/>
          <a:p>
            <a:fld id="{D80EB123-634B-FD4E-B438-5C0C355DF98B}" type="slidenum">
              <a:rPr lang="sv-SE" smtClean="0"/>
              <a:pPr/>
              <a:t>‹#›</a:t>
            </a:fld>
            <a:endParaRPr lang="sv-SE" dirty="0"/>
          </a:p>
        </p:txBody>
      </p:sp>
      <p:sp>
        <p:nvSpPr>
          <p:cNvPr id="53" name="Platshållare för text 52"/>
          <p:cNvSpPr>
            <a:spLocks noGrp="1"/>
          </p:cNvSpPr>
          <p:nvPr>
            <p:ph type="body" sz="quarter" idx="13"/>
          </p:nvPr>
        </p:nvSpPr>
        <p:spPr>
          <a:xfrm>
            <a:off x="762000" y="2362200"/>
            <a:ext cx="4876800" cy="2590800"/>
          </a:xfrm>
          <a:prstGeom prst="rect">
            <a:avLst/>
          </a:prstGeom>
        </p:spPr>
        <p:txBody>
          <a:bodyPr vert="horz"/>
          <a:lstStyle/>
          <a:p>
            <a:pPr lvl="0"/>
            <a:r>
              <a:rPr lang="en-US"/>
              <a:t>Edit Master text styles</a:t>
            </a:r>
          </a:p>
        </p:txBody>
      </p:sp>
      <p:sp>
        <p:nvSpPr>
          <p:cNvPr id="6" name="Rektangel 5"/>
          <p:cNvSpPr/>
          <p:nvPr userDrawn="1"/>
        </p:nvSpPr>
        <p:spPr>
          <a:xfrm flipH="1" flipV="1">
            <a:off x="19050" y="88900"/>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7" name="Rektangel 6"/>
          <p:cNvSpPr/>
          <p:nvPr userDrawn="1"/>
        </p:nvSpPr>
        <p:spPr>
          <a:xfrm flipH="1" flipV="1">
            <a:off x="19050" y="20109"/>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8" name="Rektangel 7"/>
          <p:cNvSpPr/>
          <p:nvPr userDrawn="1"/>
        </p:nvSpPr>
        <p:spPr>
          <a:xfrm flipH="1" flipV="1">
            <a:off x="19050" y="225425"/>
            <a:ext cx="9867600" cy="127158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9" name="Rektangel 8"/>
          <p:cNvSpPr/>
          <p:nvPr userDrawn="1"/>
        </p:nvSpPr>
        <p:spPr>
          <a:xfrm flipH="1" flipV="1">
            <a:off x="19050" y="157691"/>
            <a:ext cx="9867600"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0" name="Rektangel 9"/>
          <p:cNvSpPr/>
          <p:nvPr userDrawn="1"/>
        </p:nvSpPr>
        <p:spPr>
          <a:xfrm rot="10800000" flipH="1" flipV="1">
            <a:off x="19050" y="6723591"/>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1" name="Rektangel 10"/>
          <p:cNvSpPr/>
          <p:nvPr userDrawn="1"/>
        </p:nvSpPr>
        <p:spPr>
          <a:xfrm rot="10800000" flipH="1" flipV="1">
            <a:off x="19050" y="6792382"/>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2" name="Rektangel 11"/>
          <p:cNvSpPr/>
          <p:nvPr userDrawn="1"/>
        </p:nvSpPr>
        <p:spPr>
          <a:xfrm rot="10800000" flipH="1" flipV="1">
            <a:off x="19050" y="6654800"/>
            <a:ext cx="9867600" cy="457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Tree>
    <p:extLst>
      <p:ext uri="{BB962C8B-B14F-4D97-AF65-F5344CB8AC3E}">
        <p14:creationId xmlns:p14="http://schemas.microsoft.com/office/powerpoint/2010/main" val="285996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stPage">
    <p:spTree>
      <p:nvGrpSpPr>
        <p:cNvPr id="1" name=""/>
        <p:cNvGrpSpPr/>
        <p:nvPr/>
      </p:nvGrpSpPr>
      <p:grpSpPr>
        <a:xfrm>
          <a:off x="0" y="0"/>
          <a:ext cx="0" cy="0"/>
          <a:chOff x="0" y="0"/>
          <a:chExt cx="0" cy="0"/>
        </a:xfrm>
      </p:grpSpPr>
      <p:sp>
        <p:nvSpPr>
          <p:cNvPr id="4" name="Rektangel 3"/>
          <p:cNvSpPr/>
          <p:nvPr userDrawn="1"/>
        </p:nvSpPr>
        <p:spPr>
          <a:xfrm flipH="1" flipV="1">
            <a:off x="19050" y="20109"/>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5" name="Rektangel 4"/>
          <p:cNvSpPr/>
          <p:nvPr userDrawn="1"/>
        </p:nvSpPr>
        <p:spPr>
          <a:xfrm rot="10800000" flipH="1" flipV="1">
            <a:off x="19050" y="6792382"/>
            <a:ext cx="9867600" cy="4571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3" name="Slide Number Placeholder 2"/>
          <p:cNvSpPr>
            <a:spLocks noGrp="1"/>
          </p:cNvSpPr>
          <p:nvPr>
            <p:ph type="sldNum" sz="quarter" idx="11"/>
          </p:nvPr>
        </p:nvSpPr>
        <p:spPr/>
        <p:txBody>
          <a:bodyPr/>
          <a:lstStyle>
            <a:lvl1pPr>
              <a:defRPr>
                <a:solidFill>
                  <a:schemeClr val="tx1"/>
                </a:solidFill>
              </a:defRPr>
            </a:lvl1pPr>
          </a:lstStyle>
          <a:p>
            <a:fld id="{B29E93F9-CAD0-364F-9CE6-4C9802C8F249}" type="slidenum">
              <a:rPr lang="sv-SE" smtClean="0"/>
              <a:pPr/>
              <a:t>‹#›</a:t>
            </a:fld>
            <a:endParaRPr lang="sv-SE" dirty="0"/>
          </a:p>
        </p:txBody>
      </p:sp>
      <p:pic>
        <p:nvPicPr>
          <p:cNvPr id="8" name="Bildobjekt 10" descr="EFFSO_logo-green-RGB.eps"/>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3"/>
              <a:stretch>
                <a:fillRect/>
              </a:stretch>
            </p:blipFill>
          </mc:Choice>
          <mc:Fallback>
            <p:blipFill>
              <a:blip r:embed="rId4"/>
              <a:stretch>
                <a:fillRect/>
              </a:stretch>
            </p:blipFill>
          </mc:Fallback>
        </mc:AlternateContent>
        <p:spPr>
          <a:xfrm>
            <a:off x="2961731" y="2773339"/>
            <a:ext cx="3982538" cy="1311323"/>
          </a:xfrm>
          <a:prstGeom prst="rect">
            <a:avLst/>
          </a:prstGeom>
        </p:spPr>
      </p:pic>
    </p:spTree>
    <p:extLst>
      <p:ext uri="{BB962C8B-B14F-4D97-AF65-F5344CB8AC3E}">
        <p14:creationId xmlns:p14="http://schemas.microsoft.com/office/powerpoint/2010/main" val="306397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7"/>
            </p:custDataLst>
            <p:extLst>
              <p:ext uri="{D42A27DB-BD31-4B8C-83A1-F6EECF244321}">
                <p14:modId xmlns:p14="http://schemas.microsoft.com/office/powerpoint/2010/main" val="38455510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38" name="think-cell Slide" r:id="rId8" imgW="270" imgH="270" progId="TCLayout.ActiveDocument.1">
                  <p:embed/>
                </p:oleObj>
              </mc:Choice>
              <mc:Fallback>
                <p:oleObj name="think-cell Slid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Rektangel 9"/>
          <p:cNvSpPr/>
          <p:nvPr/>
        </p:nvSpPr>
        <p:spPr>
          <a:xfrm flipH="1" flipV="1">
            <a:off x="19050" y="20109"/>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5" name="Platshållare för bildnummer 5"/>
          <p:cNvSpPr>
            <a:spLocks noGrp="1"/>
          </p:cNvSpPr>
          <p:nvPr>
            <p:ph type="sldNum" sz="quarter" idx="4"/>
          </p:nvPr>
        </p:nvSpPr>
        <p:spPr>
          <a:xfrm>
            <a:off x="9500246" y="6653108"/>
            <a:ext cx="329554" cy="125517"/>
          </a:xfrm>
          <a:prstGeom prst="rect">
            <a:avLst/>
          </a:prstGeom>
        </p:spPr>
        <p:txBody>
          <a:bodyPr vert="horz" lIns="0" tIns="0" rIns="0" bIns="0" rtlCol="0" anchor="ctr"/>
          <a:lstStyle>
            <a:lvl1pPr algn="r">
              <a:defRPr sz="1000" b="0">
                <a:solidFill>
                  <a:schemeClr val="tx1"/>
                </a:solidFill>
              </a:defRPr>
            </a:lvl1pPr>
          </a:lstStyle>
          <a:p>
            <a:fld id="{B29E93F9-CAD0-364F-9CE6-4C9802C8F249}" type="slidenum">
              <a:rPr lang="sv-SE" smtClean="0"/>
              <a:pPr/>
              <a:t>‹#›</a:t>
            </a:fld>
            <a:endParaRPr lang="sv-SE" dirty="0"/>
          </a:p>
        </p:txBody>
      </p:sp>
      <p:sp>
        <p:nvSpPr>
          <p:cNvPr id="7" name="Rektangel 10"/>
          <p:cNvSpPr/>
          <p:nvPr/>
        </p:nvSpPr>
        <p:spPr>
          <a:xfrm rot="10800000" flipH="1" flipV="1">
            <a:off x="19050" y="6792382"/>
            <a:ext cx="9867600" cy="4571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sv-SE"/>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sv-SE" dirty="0"/>
              <a:t> </a:t>
            </a:r>
          </a:p>
        </p:txBody>
      </p:sp>
      <p:sp>
        <p:nvSpPr>
          <p:cNvPr id="13" name="Title Placeholder 12"/>
          <p:cNvSpPr>
            <a:spLocks noGrp="1"/>
          </p:cNvSpPr>
          <p:nvPr>
            <p:ph type="title"/>
          </p:nvPr>
        </p:nvSpPr>
        <p:spPr>
          <a:xfrm>
            <a:off x="128587" y="188640"/>
            <a:ext cx="9648826" cy="801960"/>
          </a:xfrm>
          <a:prstGeom prst="rect">
            <a:avLst/>
          </a:prstGeom>
        </p:spPr>
        <p:txBody>
          <a:bodyPr vert="horz" lIns="54000" tIns="36000" rIns="54000" bIns="36000" rtlCol="0" anchor="t" anchorCtr="0">
            <a:noAutofit/>
          </a:bodyPr>
          <a:lstStyle/>
          <a:p>
            <a:r>
              <a:rPr lang="en-US"/>
              <a:t>Click to edit Master title style</a:t>
            </a:r>
            <a:endParaRPr lang="sv-SE" dirty="0"/>
          </a:p>
        </p:txBody>
      </p:sp>
      <p:sp>
        <p:nvSpPr>
          <p:cNvPr id="15" name="Text Placeholder 14"/>
          <p:cNvSpPr>
            <a:spLocks noGrp="1"/>
          </p:cNvSpPr>
          <p:nvPr>
            <p:ph type="body" idx="1"/>
          </p:nvPr>
        </p:nvSpPr>
        <p:spPr>
          <a:xfrm>
            <a:off x="128587" y="1124744"/>
            <a:ext cx="4457550" cy="1149921"/>
          </a:xfrm>
          <a:prstGeom prst="rect">
            <a:avLst/>
          </a:prstGeom>
        </p:spPr>
        <p:txBody>
          <a:bodyPr vert="horz" lIns="54000" tIns="36000" rIns="54000" bIns="3600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dirty="0"/>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 id="2147483650" r:id="rId3"/>
    <p:sldLayoutId id="2147483654" r:id="rId4"/>
  </p:sldLayoutIdLst>
  <p:hf sldNum="0" hdr="0" ftr="0" dt="0"/>
  <p:txStyles>
    <p:titleStyle>
      <a:lvl1pPr algn="l" rtl="0" eaLnBrk="1" fontAlgn="base" hangingPunct="1">
        <a:spcBef>
          <a:spcPct val="0"/>
        </a:spcBef>
        <a:spcAft>
          <a:spcPct val="0"/>
        </a:spcAft>
        <a:defRPr sz="2200" b="1">
          <a:solidFill>
            <a:schemeClr val="accent3"/>
          </a:solidFill>
          <a:latin typeface="+mj-lt"/>
          <a:ea typeface="+mj-ea"/>
          <a:cs typeface="+mj-cs"/>
        </a:defRPr>
      </a:lvl1pPr>
      <a:lvl2pPr algn="l" rtl="0" eaLnBrk="1" fontAlgn="base" hangingPunct="1">
        <a:spcBef>
          <a:spcPct val="0"/>
        </a:spcBef>
        <a:spcAft>
          <a:spcPct val="0"/>
        </a:spcAft>
        <a:defRPr sz="2200" b="1">
          <a:solidFill>
            <a:schemeClr val="tx2"/>
          </a:solidFill>
          <a:latin typeface="Arial" charset="0"/>
        </a:defRPr>
      </a:lvl2pPr>
      <a:lvl3pPr algn="l" rtl="0" eaLnBrk="1" fontAlgn="base" hangingPunct="1">
        <a:spcBef>
          <a:spcPct val="0"/>
        </a:spcBef>
        <a:spcAft>
          <a:spcPct val="0"/>
        </a:spcAft>
        <a:defRPr sz="2200" b="1">
          <a:solidFill>
            <a:schemeClr val="tx2"/>
          </a:solidFill>
          <a:latin typeface="Arial" charset="0"/>
        </a:defRPr>
      </a:lvl3pPr>
      <a:lvl4pPr algn="l" rtl="0" eaLnBrk="1" fontAlgn="base" hangingPunct="1">
        <a:spcBef>
          <a:spcPct val="0"/>
        </a:spcBef>
        <a:spcAft>
          <a:spcPct val="0"/>
        </a:spcAft>
        <a:defRPr sz="2200" b="1">
          <a:solidFill>
            <a:schemeClr val="tx2"/>
          </a:solidFill>
          <a:latin typeface="Arial" charset="0"/>
        </a:defRPr>
      </a:lvl4pPr>
      <a:lvl5pPr algn="l" rtl="0" eaLnBrk="1" fontAlgn="base" hangingPunct="1">
        <a:spcBef>
          <a:spcPct val="0"/>
        </a:spcBef>
        <a:spcAft>
          <a:spcPct val="0"/>
        </a:spcAft>
        <a:defRPr sz="2200" b="1">
          <a:solidFill>
            <a:schemeClr val="tx2"/>
          </a:solidFill>
          <a:latin typeface="Arial" charset="0"/>
        </a:defRPr>
      </a:lvl5pPr>
      <a:lvl6pPr marL="457200" algn="l" rtl="0" eaLnBrk="1" fontAlgn="base" hangingPunct="1">
        <a:spcBef>
          <a:spcPct val="0"/>
        </a:spcBef>
        <a:spcAft>
          <a:spcPct val="0"/>
        </a:spcAft>
        <a:defRPr sz="2200" b="1">
          <a:solidFill>
            <a:schemeClr val="tx2"/>
          </a:solidFill>
          <a:latin typeface="Arial" charset="0"/>
        </a:defRPr>
      </a:lvl6pPr>
      <a:lvl7pPr marL="914400" algn="l" rtl="0" eaLnBrk="1" fontAlgn="base" hangingPunct="1">
        <a:spcBef>
          <a:spcPct val="0"/>
        </a:spcBef>
        <a:spcAft>
          <a:spcPct val="0"/>
        </a:spcAft>
        <a:defRPr sz="2200" b="1">
          <a:solidFill>
            <a:schemeClr val="tx2"/>
          </a:solidFill>
          <a:latin typeface="Arial" charset="0"/>
        </a:defRPr>
      </a:lvl7pPr>
      <a:lvl8pPr marL="1371600" algn="l" rtl="0" eaLnBrk="1" fontAlgn="base" hangingPunct="1">
        <a:spcBef>
          <a:spcPct val="0"/>
        </a:spcBef>
        <a:spcAft>
          <a:spcPct val="0"/>
        </a:spcAft>
        <a:defRPr sz="2200" b="1">
          <a:solidFill>
            <a:schemeClr val="tx2"/>
          </a:solidFill>
          <a:latin typeface="Arial" charset="0"/>
        </a:defRPr>
      </a:lvl8pPr>
      <a:lvl9pPr marL="1828800" algn="l" rtl="0" eaLnBrk="1" fontAlgn="base" hangingPunct="1">
        <a:spcBef>
          <a:spcPct val="0"/>
        </a:spcBef>
        <a:spcAft>
          <a:spcPct val="0"/>
        </a:spcAft>
        <a:defRPr sz="2200" b="1">
          <a:solidFill>
            <a:schemeClr val="tx2"/>
          </a:solidFill>
          <a:latin typeface="Arial" charset="0"/>
        </a:defRPr>
      </a:lvl9pPr>
    </p:titleStyle>
    <p:bodyStyle>
      <a:lvl1pPr marL="3175" indent="-3175" algn="l" rtl="0" eaLnBrk="1" fontAlgn="base" hangingPunct="1">
        <a:lnSpc>
          <a:spcPct val="100000"/>
        </a:lnSpc>
        <a:spcBef>
          <a:spcPct val="30000"/>
        </a:spcBef>
        <a:spcAft>
          <a:spcPct val="0"/>
        </a:spcAft>
        <a:buClr>
          <a:schemeClr val="accent4"/>
        </a:buClr>
        <a:buFont typeface="Arial" pitchFamily="34" charset="0"/>
        <a:buNone/>
        <a:defRPr sz="1400">
          <a:solidFill>
            <a:schemeClr val="tx1"/>
          </a:solidFill>
          <a:latin typeface="+mn-lt"/>
          <a:ea typeface="+mn-ea"/>
          <a:cs typeface="+mn-cs"/>
        </a:defRPr>
      </a:lvl1pPr>
      <a:lvl2pPr marL="180000" indent="-180000" algn="l" rtl="0" eaLnBrk="1" fontAlgn="base" hangingPunct="1">
        <a:lnSpc>
          <a:spcPct val="100000"/>
        </a:lnSpc>
        <a:spcBef>
          <a:spcPts val="0"/>
        </a:spcBef>
        <a:spcAft>
          <a:spcPct val="0"/>
        </a:spcAft>
        <a:buClr>
          <a:schemeClr val="accent4"/>
        </a:buClr>
        <a:buSzPct val="120000"/>
        <a:buFont typeface="Arial" pitchFamily="34" charset="0"/>
        <a:buChar char="▪"/>
        <a:defRPr sz="1400">
          <a:solidFill>
            <a:schemeClr val="tx1"/>
          </a:solidFill>
          <a:latin typeface="+mn-lt"/>
        </a:defRPr>
      </a:lvl2pPr>
      <a:lvl3pPr marL="355600" indent="-180000" algn="l" rtl="0" eaLnBrk="1" fontAlgn="base" hangingPunct="1">
        <a:lnSpc>
          <a:spcPct val="100000"/>
        </a:lnSpc>
        <a:spcBef>
          <a:spcPts val="0"/>
        </a:spcBef>
        <a:spcAft>
          <a:spcPct val="0"/>
        </a:spcAft>
        <a:buClr>
          <a:schemeClr val="accent4"/>
        </a:buClr>
        <a:buFont typeface="Arial" charset="0"/>
        <a:buChar char="–"/>
        <a:defRPr sz="1400">
          <a:solidFill>
            <a:schemeClr val="tx1"/>
          </a:solidFill>
          <a:latin typeface="+mn-lt"/>
        </a:defRPr>
      </a:lvl3pPr>
      <a:lvl4pPr marL="541338" indent="-179388" algn="l" rtl="0" eaLnBrk="1" fontAlgn="base" hangingPunct="1">
        <a:lnSpc>
          <a:spcPct val="100000"/>
        </a:lnSpc>
        <a:spcBef>
          <a:spcPts val="0"/>
        </a:spcBef>
        <a:spcAft>
          <a:spcPct val="0"/>
        </a:spcAft>
        <a:buClr>
          <a:schemeClr val="accent4"/>
        </a:buClr>
        <a:buSzPct val="120000"/>
        <a:buFont typeface="Times New Roman" pitchFamily="18" charset="0"/>
        <a:buChar char="▫"/>
        <a:defRPr sz="1400">
          <a:solidFill>
            <a:schemeClr val="tx1"/>
          </a:solidFill>
          <a:latin typeface="+mn-lt"/>
        </a:defRPr>
      </a:lvl4pPr>
      <a:lvl5pPr marL="715963" indent="-179388" algn="l" rtl="0" eaLnBrk="1" fontAlgn="base" hangingPunct="1">
        <a:lnSpc>
          <a:spcPct val="100000"/>
        </a:lnSpc>
        <a:spcBef>
          <a:spcPts val="0"/>
        </a:spcBef>
        <a:spcAft>
          <a:spcPct val="0"/>
        </a:spcAft>
        <a:buClr>
          <a:schemeClr val="accent4"/>
        </a:buClr>
        <a:buFont typeface="Arial" pitchFamily="34" charset="0"/>
        <a:buChar char="-"/>
        <a:defRPr sz="1400">
          <a:solidFill>
            <a:schemeClr val="tx1"/>
          </a:solidFill>
          <a:latin typeface="+mn-lt"/>
        </a:defRPr>
      </a:lvl5pPr>
      <a:lvl6pPr marL="14938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6pPr>
      <a:lvl7pPr marL="19510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7pPr>
      <a:lvl8pPr marL="24082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8pPr>
      <a:lvl9pPr marL="2865438" indent="-228600" algn="l" rtl="0" eaLnBrk="1" fontAlgn="base" hangingPunct="1">
        <a:spcBef>
          <a:spcPct val="30000"/>
        </a:spcBef>
        <a:spcAft>
          <a:spcPct val="0"/>
        </a:spcAft>
        <a:buClr>
          <a:schemeClr val="accent1"/>
        </a:buClr>
        <a:buFont typeface="Arial" charset="0"/>
        <a:buChar char="−"/>
        <a:defRPr sz="16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Natural_language_processing" TargetMode="External"/><Relationship Id="rId2" Type="http://schemas.openxmlformats.org/officeDocument/2006/relationships/hyperlink" Target="https://sv.wikipedia.org/wiki/Sakernas_inter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efinitions.uslegal.com/f/flow-down-clause/" TargetMode="External"/><Relationship Id="rId2" Type="http://schemas.openxmlformats.org/officeDocument/2006/relationships/hyperlink" Target="https://sv.wikipedia.org/wiki/Blockcha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Trendspaning</a:t>
            </a:r>
            <a:endParaRPr lang="sv-SE" dirty="0"/>
          </a:p>
        </p:txBody>
      </p:sp>
      <p:sp>
        <p:nvSpPr>
          <p:cNvPr id="5" name="textruta 4"/>
          <p:cNvSpPr txBox="1"/>
          <p:nvPr/>
        </p:nvSpPr>
        <p:spPr>
          <a:xfrm>
            <a:off x="216338" y="651754"/>
            <a:ext cx="9442012" cy="5001369"/>
          </a:xfrm>
          <a:prstGeom prst="rect">
            <a:avLst/>
          </a:prstGeom>
        </p:spPr>
        <p:txBody>
          <a:bodyPr vert="horz" wrap="square" lIns="91440" tIns="45720" rIns="91440" bIns="45720" rtlCol="0">
            <a:spAutoFit/>
          </a:bodyPr>
          <a:lstStyle/>
          <a:p>
            <a:pPr lvl="0" algn="l" eaLnBrk="0" hangingPunct="0">
              <a:spcBef>
                <a:spcPct val="0"/>
              </a:spcBef>
            </a:pPr>
            <a:r>
              <a:rPr lang="sv-SE" sz="1100" b="0" dirty="0" smtClean="0">
                <a:latin typeface="+mn-lt"/>
              </a:rPr>
              <a:t>Många inköpare undrar vilken som blir nästa stora grej, med väsentlig påverkan på inköpsarbetet. Vi kanske kan läsa olika trendrapporter, men de bygger ofta på intervjuer och enkäter från olika inköpare, vilka utgår från sin vardagssituation. Vi får en bild av vad som är populärt just nu. Det brukar vara kategoristyrning, uppförandekoder, </a:t>
            </a:r>
            <a:r>
              <a:rPr lang="sv-SE" sz="1100" b="0" dirty="0" err="1" smtClean="0">
                <a:latin typeface="+mn-lt"/>
              </a:rPr>
              <a:t>KPIer</a:t>
            </a:r>
            <a:r>
              <a:rPr lang="sv-SE" sz="1100" b="0" dirty="0" smtClean="0">
                <a:latin typeface="+mn-lt"/>
              </a:rPr>
              <a:t>, inköpssystem etc., sådant som egentligen är skåpmat – inte några nyheter. Nej, för att hitta de verkligt nya trenderna så går det inte att söka med enkäter. Den verkliga trendspaningen finns istället i bloggar och sociala media. Här följer lite sådan spaning:</a:t>
            </a:r>
          </a:p>
          <a:p>
            <a:pPr algn="l"/>
            <a:r>
              <a:rPr lang="sv-SE" sz="1100" dirty="0" smtClean="0"/>
              <a:t>Beslutsstöd</a:t>
            </a:r>
            <a:r>
              <a:rPr lang="sv-SE" sz="1100" dirty="0"/>
              <a:t>.</a:t>
            </a:r>
            <a:r>
              <a:rPr lang="sv-SE" sz="1100" b="0" dirty="0"/>
              <a:t> Här är </a:t>
            </a:r>
            <a:r>
              <a:rPr lang="sv-SE" sz="1100" b="0" dirty="0" smtClean="0"/>
              <a:t>har ju revolutionen bara börjat. </a:t>
            </a:r>
            <a:r>
              <a:rPr lang="sv-SE" sz="1100" b="0" dirty="0"/>
              <a:t>Det har redan </a:t>
            </a:r>
            <a:r>
              <a:rPr lang="sv-SE" sz="1100" b="0" dirty="0" err="1"/>
              <a:t>innoverats</a:t>
            </a:r>
            <a:r>
              <a:rPr lang="sv-SE" sz="1100" b="0" dirty="0"/>
              <a:t> en hel del </a:t>
            </a:r>
            <a:r>
              <a:rPr lang="sv-SE" sz="1100" b="0" dirty="0" smtClean="0"/>
              <a:t>i </a:t>
            </a:r>
            <a:r>
              <a:rPr lang="sv-SE" sz="1100" b="0" dirty="0"/>
              <a:t>hur </a:t>
            </a:r>
            <a:r>
              <a:rPr lang="sv-SE" sz="1100" b="0" dirty="0" smtClean="0"/>
              <a:t>man </a:t>
            </a:r>
            <a:r>
              <a:rPr lang="sv-SE" sz="1100" b="0" dirty="0"/>
              <a:t>samlar, analyserar och visualiserar </a:t>
            </a:r>
            <a:r>
              <a:rPr lang="sv-SE" sz="1100" b="0" dirty="0" err="1"/>
              <a:t>spenddata</a:t>
            </a:r>
            <a:r>
              <a:rPr lang="sv-SE" sz="1100" b="0" dirty="0"/>
              <a:t>. Men det finns fortfarande mycket att göra </a:t>
            </a:r>
            <a:r>
              <a:rPr lang="sv-SE" sz="1100" b="0" dirty="0" smtClean="0"/>
              <a:t>med att </a:t>
            </a:r>
            <a:r>
              <a:rPr lang="sv-SE" sz="1100" b="0" dirty="0"/>
              <a:t>ta fram </a:t>
            </a:r>
            <a:r>
              <a:rPr lang="sv-SE" sz="1100" b="0" dirty="0" smtClean="0"/>
              <a:t>analysverktyg som kan förutsäga </a:t>
            </a:r>
            <a:r>
              <a:rPr lang="sv-SE" sz="1100" b="0" dirty="0"/>
              <a:t>framtiden. En begränsning är fortfarande att få </a:t>
            </a:r>
            <a:r>
              <a:rPr lang="sv-SE" sz="1100" b="0" dirty="0" smtClean="0"/>
              <a:t>tillförlitliga </a:t>
            </a:r>
            <a:r>
              <a:rPr lang="sv-SE" sz="1100" b="0" dirty="0"/>
              <a:t>data </a:t>
            </a:r>
            <a:r>
              <a:rPr lang="sv-SE" sz="1100" b="0" dirty="0" smtClean="0"/>
              <a:t>i </a:t>
            </a:r>
            <a:r>
              <a:rPr lang="sv-SE" sz="1100" b="0" dirty="0"/>
              <a:t>realtid. </a:t>
            </a:r>
            <a:r>
              <a:rPr lang="sv-SE" sz="1100" b="0" dirty="0" smtClean="0">
                <a:hlinkClick r:id="rId2"/>
              </a:rPr>
              <a:t>Sakernas internet</a:t>
            </a:r>
            <a:r>
              <a:rPr lang="sv-SE" sz="1100" b="0" dirty="0" smtClean="0"/>
              <a:t>,  </a:t>
            </a:r>
            <a:r>
              <a:rPr lang="sv-SE" sz="1100" b="0" dirty="0"/>
              <a:t>telematik, </a:t>
            </a:r>
            <a:r>
              <a:rPr lang="sv-SE" sz="1100" b="0" dirty="0" smtClean="0"/>
              <a:t>RFID, </a:t>
            </a:r>
            <a:r>
              <a:rPr lang="sv-SE" sz="1100" b="0" dirty="0" err="1" smtClean="0"/>
              <a:t>appar</a:t>
            </a:r>
            <a:r>
              <a:rPr lang="sv-SE" sz="1100" b="0" dirty="0" smtClean="0"/>
              <a:t> mm automatiserar </a:t>
            </a:r>
            <a:r>
              <a:rPr lang="sv-SE" sz="1100" b="0" dirty="0"/>
              <a:t>datainsamlingen, men å andra sidan kan de komplicera </a:t>
            </a:r>
            <a:r>
              <a:rPr lang="sv-SE" sz="1100" b="0" dirty="0" smtClean="0"/>
              <a:t>analysprocesserna pga. de </a:t>
            </a:r>
            <a:r>
              <a:rPr lang="sv-SE" sz="1100" b="0" dirty="0"/>
              <a:t>stora </a:t>
            </a:r>
            <a:r>
              <a:rPr lang="sv-SE" sz="1100" b="0" dirty="0" smtClean="0"/>
              <a:t>datamängder </a:t>
            </a:r>
            <a:r>
              <a:rPr lang="sv-SE" sz="1100" b="0" dirty="0"/>
              <a:t>som skapas. </a:t>
            </a:r>
            <a:r>
              <a:rPr lang="sv-SE" sz="1100" b="0" dirty="0" smtClean="0"/>
              <a:t>De stora datamängderna beror också på att vi blir allt skickligare på databerikning.</a:t>
            </a:r>
            <a:endParaRPr lang="sv-SE" sz="1100" b="0" dirty="0"/>
          </a:p>
          <a:p>
            <a:pPr algn="l"/>
            <a:r>
              <a:rPr lang="sv-SE" sz="1100" dirty="0" smtClean="0"/>
              <a:t>Artificiell intelligens (AI)</a:t>
            </a:r>
            <a:r>
              <a:rPr lang="sv-SE" sz="1100" b="0" dirty="0" smtClean="0"/>
              <a:t>. De som fördjupat sig </a:t>
            </a:r>
            <a:r>
              <a:rPr lang="sv-SE" sz="1100" b="0" dirty="0" err="1" smtClean="0"/>
              <a:t>spendanalys</a:t>
            </a:r>
            <a:r>
              <a:rPr lang="sv-SE" sz="1100" b="0" dirty="0" smtClean="0"/>
              <a:t> har sprungit på begreppet NLP (</a:t>
            </a:r>
            <a:r>
              <a:rPr lang="sv-SE" sz="1100" b="0" dirty="0" err="1" smtClean="0">
                <a:hlinkClick r:id="rId3"/>
              </a:rPr>
              <a:t>natural</a:t>
            </a:r>
            <a:r>
              <a:rPr lang="sv-SE" sz="1100" b="0" dirty="0" smtClean="0">
                <a:hlinkClick r:id="rId3"/>
              </a:rPr>
              <a:t> </a:t>
            </a:r>
            <a:r>
              <a:rPr lang="sv-SE" sz="1100" b="0" dirty="0" err="1" smtClean="0">
                <a:hlinkClick r:id="rId3"/>
              </a:rPr>
              <a:t>language</a:t>
            </a:r>
            <a:r>
              <a:rPr lang="sv-SE" sz="1100" b="0" dirty="0" smtClean="0">
                <a:hlinkClick r:id="rId3"/>
              </a:rPr>
              <a:t> </a:t>
            </a:r>
            <a:r>
              <a:rPr lang="sv-SE" sz="1100" b="0" dirty="0" err="1" smtClean="0">
                <a:hlinkClick r:id="rId3"/>
              </a:rPr>
              <a:t>processing</a:t>
            </a:r>
            <a:r>
              <a:rPr lang="sv-SE" sz="1100" b="0" dirty="0" smtClean="0"/>
              <a:t>) vilket är en metod för att tolka </a:t>
            </a:r>
            <a:r>
              <a:rPr lang="sv-SE" sz="1100" b="0" dirty="0" err="1" smtClean="0"/>
              <a:t>spenddata</a:t>
            </a:r>
            <a:r>
              <a:rPr lang="sv-SE" sz="1100" b="0" dirty="0" smtClean="0"/>
              <a:t> som innehåller mänskligt språk. Vi kommer att se hur detta sprider sig ännu mer, för att skaffa sig insikter och effektivisera arbetskraftsintensiva arbetsuppgifter, t.ex. inom orderläggning och avtalsförvaltning. T.ex. kan man få stöd att undersöka lag-, etik- och avtalsefterlevnad, eller övervakning av leverans- och leverantörsprestanda. Vad som helst där det finns en databas med kvalitativ information som till synes kan verka ostrukturerad kan man använda NLP för att omvandla data till kunskap. Men att använda AI krävs kunskap – inköparna måste skaffa sig starkare band till IT-avdelningen.</a:t>
            </a:r>
          </a:p>
          <a:p>
            <a:pPr algn="l"/>
            <a:r>
              <a:rPr lang="sv-SE" sz="1100" dirty="0"/>
              <a:t>Stora </a:t>
            </a:r>
            <a:r>
              <a:rPr lang="sv-SE" sz="1100" dirty="0" smtClean="0"/>
              <a:t>databaser </a:t>
            </a:r>
            <a:r>
              <a:rPr lang="sv-SE" sz="1100" dirty="0"/>
              <a:t>(</a:t>
            </a:r>
            <a:r>
              <a:rPr lang="sv-SE" sz="1100" dirty="0" err="1"/>
              <a:t>big</a:t>
            </a:r>
            <a:r>
              <a:rPr lang="sv-SE" sz="1100" dirty="0"/>
              <a:t> data)</a:t>
            </a:r>
            <a:r>
              <a:rPr lang="sv-SE" sz="1100" b="0" dirty="0"/>
              <a:t> blir allt vanligare </a:t>
            </a:r>
            <a:r>
              <a:rPr lang="sv-SE" sz="1100" b="0" dirty="0" smtClean="0"/>
              <a:t>i </a:t>
            </a:r>
            <a:r>
              <a:rPr lang="sv-SE" sz="1100" b="0" dirty="0"/>
              <a:t>inköpsverksamheten. De understödjer inköpsbeslut, bildar </a:t>
            </a:r>
            <a:r>
              <a:rPr lang="sv-SE" sz="1100" b="0" dirty="0" smtClean="0"/>
              <a:t>underlag för processer </a:t>
            </a:r>
            <a:r>
              <a:rPr lang="sv-SE" sz="1100" b="0" dirty="0"/>
              <a:t>mm. Stora </a:t>
            </a:r>
            <a:r>
              <a:rPr lang="sv-SE" sz="1100" b="0" dirty="0" smtClean="0"/>
              <a:t>databaser </a:t>
            </a:r>
            <a:r>
              <a:rPr lang="sv-SE" sz="1100" b="0" dirty="0"/>
              <a:t>kommer tillsammans med AI att revolutionera hastigheten och effektiviteten </a:t>
            </a:r>
            <a:r>
              <a:rPr lang="sv-SE" sz="1100" b="0" dirty="0" smtClean="0"/>
              <a:t>i </a:t>
            </a:r>
            <a:r>
              <a:rPr lang="sv-SE" sz="1100" b="0" dirty="0"/>
              <a:t>försörjningskedjan. Kombinationen av datamängder </a:t>
            </a:r>
            <a:r>
              <a:rPr lang="sv-SE" sz="1100" b="0" dirty="0" smtClean="0"/>
              <a:t>och AI kommer </a:t>
            </a:r>
            <a:r>
              <a:rPr lang="sv-SE" sz="1100" b="0" dirty="0"/>
              <a:t>att resultera </a:t>
            </a:r>
            <a:r>
              <a:rPr lang="sv-SE" sz="1100" b="0" dirty="0" smtClean="0"/>
              <a:t>i </a:t>
            </a:r>
            <a:r>
              <a:rPr lang="sv-SE" sz="1100" b="0" dirty="0"/>
              <a:t>tidsbesparande och pengasparande.</a:t>
            </a:r>
            <a:endParaRPr lang="sv-SE" sz="1100" dirty="0"/>
          </a:p>
          <a:p>
            <a:pPr algn="l"/>
            <a:r>
              <a:rPr lang="sv-SE" sz="1100" dirty="0" smtClean="0"/>
              <a:t>Dataläckage </a:t>
            </a:r>
            <a:r>
              <a:rPr lang="sv-SE" sz="1100" dirty="0"/>
              <a:t>och dataförluster.</a:t>
            </a:r>
            <a:r>
              <a:rPr lang="sv-SE" sz="1100" b="0" dirty="0"/>
              <a:t> Vi läser i </a:t>
            </a:r>
            <a:r>
              <a:rPr lang="sv-SE" sz="1100" b="0" dirty="0" smtClean="0"/>
              <a:t>tidningarna om </a:t>
            </a:r>
            <a:r>
              <a:rPr lang="sv-SE" sz="1100" b="0" dirty="0"/>
              <a:t>hur data läcker från myndigheter och företag. Undersökningar visar att väldigt många organisationer har läckt data. Andra utsätts för elakartade virus som förstör data. Men </a:t>
            </a:r>
            <a:r>
              <a:rPr lang="sv-SE" sz="1100" b="0" dirty="0" smtClean="0"/>
              <a:t>detta </a:t>
            </a:r>
            <a:r>
              <a:rPr lang="sv-SE" sz="1100" b="0" dirty="0"/>
              <a:t>har ännu inte avspeglat sig </a:t>
            </a:r>
            <a:r>
              <a:rPr lang="sv-SE" sz="1100" b="0" dirty="0" smtClean="0"/>
              <a:t>i </a:t>
            </a:r>
            <a:r>
              <a:rPr lang="sv-SE" sz="1100" b="0" dirty="0"/>
              <a:t>särskilt många leverantörsavtal. Det verkar snarare finnas en valhänthet </a:t>
            </a:r>
            <a:r>
              <a:rPr lang="sv-SE" sz="1100" b="0" dirty="0" smtClean="0"/>
              <a:t>om hur frågorna ska hanteras. </a:t>
            </a:r>
            <a:r>
              <a:rPr lang="sv-SE" sz="1100" b="0" dirty="0"/>
              <a:t>Visst, vid köp av </a:t>
            </a:r>
            <a:r>
              <a:rPr lang="sv-SE" sz="1100" b="0" dirty="0" smtClean="0"/>
              <a:t>IT-tjänster </a:t>
            </a:r>
            <a:r>
              <a:rPr lang="sv-SE" sz="1100" b="0" dirty="0"/>
              <a:t>finns </a:t>
            </a:r>
            <a:r>
              <a:rPr lang="sv-SE" sz="1100" b="0" dirty="0" smtClean="0"/>
              <a:t>många regleringar </a:t>
            </a:r>
            <a:r>
              <a:rPr lang="sv-SE" sz="1100" b="0" dirty="0"/>
              <a:t>kring datahantering. Men alla andra köp? För även om en produkt inte innehåller någon mjukvara så har varje kund och leverantör mängder av stödsystem för att hantera logistik, spårbarhetskrav, eftermarknad etc. </a:t>
            </a:r>
            <a:r>
              <a:rPr lang="sv-SE" sz="1100" b="0" dirty="0" smtClean="0"/>
              <a:t>Därför </a:t>
            </a:r>
            <a:r>
              <a:rPr lang="sv-SE" sz="1100" b="0" dirty="0"/>
              <a:t>kommer vi </a:t>
            </a:r>
            <a:r>
              <a:rPr lang="sv-SE" sz="1100" b="0" dirty="0" smtClean="0"/>
              <a:t>nog de </a:t>
            </a:r>
            <a:r>
              <a:rPr lang="sv-SE" sz="1100" b="0" dirty="0"/>
              <a:t>närmsta åren att se många nya avtalsregleringar kring datahantering. </a:t>
            </a:r>
            <a:endParaRPr lang="sv-SE" sz="1100" b="0" dirty="0" smtClean="0"/>
          </a:p>
          <a:p>
            <a:pPr algn="l"/>
            <a:endParaRPr lang="sv-SE" sz="1100" b="0" dirty="0"/>
          </a:p>
          <a:p>
            <a:pPr algn="l"/>
            <a:endParaRPr lang="sv-SE" sz="1100" b="0" dirty="0" smtClean="0">
              <a:latin typeface="+mn-lt"/>
            </a:endParaRPr>
          </a:p>
        </p:txBody>
      </p:sp>
      <p:sp>
        <p:nvSpPr>
          <p:cNvPr id="6" name="textruta 5"/>
          <p:cNvSpPr txBox="1"/>
          <p:nvPr/>
        </p:nvSpPr>
        <p:spPr>
          <a:xfrm>
            <a:off x="533400" y="6362700"/>
            <a:ext cx="835485" cy="246221"/>
          </a:xfrm>
          <a:prstGeom prst="rect">
            <a:avLst/>
          </a:prstGeom>
        </p:spPr>
        <p:txBody>
          <a:bodyPr vert="horz" wrap="none" lIns="91440" tIns="45720" rIns="91440" bIns="45720" rtlCol="0">
            <a:spAutoFit/>
          </a:bodyPr>
          <a:lstStyle/>
          <a:p>
            <a:pPr algn="l"/>
            <a:r>
              <a:rPr lang="sv-SE" sz="1000" b="0" dirty="0" smtClean="0"/>
              <a:t>2017-11-19</a:t>
            </a:r>
          </a:p>
        </p:txBody>
      </p:sp>
    </p:spTree>
    <p:extLst>
      <p:ext uri="{BB962C8B-B14F-4D97-AF65-F5344CB8AC3E}">
        <p14:creationId xmlns:p14="http://schemas.microsoft.com/office/powerpoint/2010/main" val="3186875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28587" y="188640"/>
            <a:ext cx="9648826" cy="463114"/>
          </a:xfrm>
        </p:spPr>
        <p:txBody>
          <a:bodyPr/>
          <a:lstStyle/>
          <a:p>
            <a:r>
              <a:rPr lang="sv-SE" dirty="0" smtClean="0"/>
              <a:t>Trendspaning</a:t>
            </a:r>
            <a:endParaRPr lang="sv-SE" dirty="0"/>
          </a:p>
        </p:txBody>
      </p:sp>
      <p:sp>
        <p:nvSpPr>
          <p:cNvPr id="7" name="textruta 6"/>
          <p:cNvSpPr txBox="1"/>
          <p:nvPr/>
        </p:nvSpPr>
        <p:spPr>
          <a:xfrm>
            <a:off x="216338" y="651753"/>
            <a:ext cx="9041962" cy="3901068"/>
          </a:xfrm>
          <a:prstGeom prst="rect">
            <a:avLst/>
          </a:prstGeom>
        </p:spPr>
        <p:txBody>
          <a:bodyPr vert="horz" wrap="square" lIns="91440" tIns="45720" rIns="91440" bIns="45720" rtlCol="0">
            <a:spAutoFit/>
          </a:bodyPr>
          <a:lstStyle/>
          <a:p>
            <a:pPr algn="l"/>
            <a:r>
              <a:rPr lang="sv-SE" sz="1100" dirty="0" smtClean="0"/>
              <a:t>Indirekta köp</a:t>
            </a:r>
            <a:r>
              <a:rPr lang="sv-SE" sz="1100" b="0" dirty="0" smtClean="0"/>
              <a:t> vinner mer respekt framöver. Inköpskategorier som resor, hotell, fastighetstjänster har ju traditionellt fått lite uppmärksamhet, trots att de kan omfatta ganska mycket pengar. Problemet har varit att det är svårt att samla tillförlitliga data över </a:t>
            </a:r>
            <a:r>
              <a:rPr lang="sv-SE" sz="1100" b="0" dirty="0" err="1" smtClean="0"/>
              <a:t>spend</a:t>
            </a:r>
            <a:r>
              <a:rPr lang="sv-SE" sz="1100" b="0" dirty="0" smtClean="0"/>
              <a:t>, inköpsmönster, leverantörsprestanda mm., eftersom köpen ofta är decentraliserade och spretiga i sin karaktär. Men i takt med bättre analysverktyg så kommer det att gå att genomlysa och påverka dessa köp.</a:t>
            </a:r>
          </a:p>
          <a:p>
            <a:pPr algn="l"/>
            <a:r>
              <a:rPr lang="sv-SE" sz="1100" dirty="0" err="1"/>
              <a:t>Agila</a:t>
            </a:r>
            <a:r>
              <a:rPr lang="sv-SE" sz="1100" dirty="0"/>
              <a:t> processer</a:t>
            </a:r>
            <a:r>
              <a:rPr lang="sv-SE" sz="1100" b="0" dirty="0"/>
              <a:t> kommer att öka som ett resultat av nya sätt att se på leverantörsrelationer. I den traditionella köpar-leverantörs-relationen sätter man upp ett statiskt avtal som förutsäger olika framtida händelser. Man skapar en </a:t>
            </a:r>
            <a:r>
              <a:rPr lang="sv-SE" sz="1100" b="0" dirty="0" smtClean="0"/>
              <a:t>statisk </a:t>
            </a:r>
            <a:r>
              <a:rPr lang="sv-SE" sz="1100" b="0" dirty="0"/>
              <a:t>balans eller ibland obalans. Men detta </a:t>
            </a:r>
            <a:r>
              <a:rPr lang="sv-SE" sz="1100" b="0" dirty="0" smtClean="0"/>
              <a:t>synsätt </a:t>
            </a:r>
            <a:r>
              <a:rPr lang="sv-SE" sz="1100" b="0" dirty="0"/>
              <a:t>är väldigt individualistiskt – det bygger på en vinstdelning mellan parterna. I en modern relation är fokus istället att hela förädlingskedjan ska stärkas. För att lyckas med detta måste man inta en </a:t>
            </a:r>
            <a:r>
              <a:rPr lang="sv-SE" sz="1100" b="0" dirty="0" smtClean="0"/>
              <a:t>mer </a:t>
            </a:r>
            <a:r>
              <a:rPr lang="sv-SE" sz="1100" b="0" dirty="0"/>
              <a:t>flexibel hållning till processer och affärsvillkor.</a:t>
            </a:r>
          </a:p>
          <a:p>
            <a:pPr algn="l"/>
            <a:r>
              <a:rPr lang="sv-SE" sz="1100" dirty="0"/>
              <a:t>Molnbaserat samarbete.</a:t>
            </a:r>
            <a:r>
              <a:rPr lang="sv-SE" sz="1100" b="0" dirty="0"/>
              <a:t> Alla vet vi ju att kommunikation och öppenhet mellan köpare och leverantör skapar framgång. Genom att etablera ett molnbaserat nätverk kan köpare-leverantörs-samarbetet effektiviseras. T.ex. kan orderprocessen förbättras </a:t>
            </a:r>
            <a:r>
              <a:rPr lang="sv-SE" sz="1100" b="0" dirty="0" smtClean="0"/>
              <a:t>genom att </a:t>
            </a:r>
            <a:r>
              <a:rPr lang="sv-SE" sz="1100" b="0" dirty="0"/>
              <a:t>materialflöden visualiseras på ett enhetligt sätt och på det </a:t>
            </a:r>
            <a:r>
              <a:rPr lang="sv-SE" sz="1100" b="0" dirty="0" smtClean="0"/>
              <a:t>sättet kan man </a:t>
            </a:r>
            <a:r>
              <a:rPr lang="sv-SE" sz="1100" b="0" dirty="0"/>
              <a:t>skaffa sig bättre överblick över globala transporter. När leveranstider behöver ändras så är det lättare med full transparens </a:t>
            </a:r>
            <a:r>
              <a:rPr lang="sv-SE" sz="1100" b="0" dirty="0" smtClean="0"/>
              <a:t>i </a:t>
            </a:r>
            <a:r>
              <a:rPr lang="sv-SE" sz="1100" b="0" dirty="0"/>
              <a:t>flödena</a:t>
            </a:r>
            <a:r>
              <a:rPr lang="sv-SE" sz="1100" b="0" dirty="0" smtClean="0"/>
              <a:t>.</a:t>
            </a:r>
          </a:p>
          <a:p>
            <a:pPr algn="l"/>
            <a:r>
              <a:rPr lang="sv-SE" sz="1100" dirty="0" err="1"/>
              <a:t>Blockedja</a:t>
            </a:r>
            <a:r>
              <a:rPr lang="sv-SE" sz="1100" b="0" dirty="0"/>
              <a:t> (</a:t>
            </a:r>
            <a:r>
              <a:rPr lang="sv-SE" sz="1100" b="0" dirty="0">
                <a:hlinkClick r:id="rId2"/>
              </a:rPr>
              <a:t>block </a:t>
            </a:r>
            <a:r>
              <a:rPr lang="sv-SE" sz="1100" b="0" dirty="0" err="1">
                <a:hlinkClick r:id="rId2"/>
              </a:rPr>
              <a:t>chain</a:t>
            </a:r>
            <a:r>
              <a:rPr lang="sv-SE" sz="1100" b="0" dirty="0"/>
              <a:t>) applicerat på SCM. Alla känner ju till den digitala valutan </a:t>
            </a:r>
            <a:r>
              <a:rPr lang="sv-SE" sz="1100" b="0" dirty="0" err="1"/>
              <a:t>Bitcoin</a:t>
            </a:r>
            <a:r>
              <a:rPr lang="sv-SE" sz="1100" b="0" dirty="0"/>
              <a:t> </a:t>
            </a:r>
            <a:r>
              <a:rPr lang="sv-SE" sz="1100" b="0" dirty="0" smtClean="0"/>
              <a:t>som  </a:t>
            </a:r>
            <a:r>
              <a:rPr lang="sv-SE" sz="1100" b="0" dirty="0"/>
              <a:t>bygger på en </a:t>
            </a:r>
            <a:r>
              <a:rPr lang="sv-SE" sz="1100" b="0" dirty="0" smtClean="0"/>
              <a:t>databas </a:t>
            </a:r>
            <a:r>
              <a:rPr lang="sv-SE" sz="1100" b="0" dirty="0"/>
              <a:t>som </a:t>
            </a:r>
            <a:r>
              <a:rPr lang="sv-SE" sz="1100" b="0" dirty="0" smtClean="0"/>
              <a:t>uppdateras så fort någon som är ansluten gör en transaktion. I </a:t>
            </a:r>
            <a:r>
              <a:rPr lang="sv-SE" sz="1100" b="0" dirty="0" err="1" smtClean="0"/>
              <a:t>Bitcoin</a:t>
            </a:r>
            <a:r>
              <a:rPr lang="sv-SE" sz="1100" b="0" dirty="0" smtClean="0"/>
              <a:t> är det applicerat på ett pengaflöde, men det kan lika gärna appliceras på en försörjningskedja. </a:t>
            </a:r>
            <a:r>
              <a:rPr lang="sv-SE" sz="1100" b="0" dirty="0"/>
              <a:t>Tänk </a:t>
            </a:r>
            <a:r>
              <a:rPr lang="sv-SE" sz="1100" b="0" dirty="0" smtClean="0"/>
              <a:t>själv; </a:t>
            </a:r>
            <a:r>
              <a:rPr lang="sv-SE" sz="1100" b="0" dirty="0"/>
              <a:t>när du beställer in din </a:t>
            </a:r>
            <a:r>
              <a:rPr lang="sv-SE" sz="1100" b="0" dirty="0" smtClean="0"/>
              <a:t>sushi så </a:t>
            </a:r>
            <a:r>
              <a:rPr lang="sv-SE" sz="1100" b="0" dirty="0"/>
              <a:t>kan du </a:t>
            </a:r>
            <a:r>
              <a:rPr lang="sv-SE" sz="1100" b="0" dirty="0" smtClean="0"/>
              <a:t>i </a:t>
            </a:r>
            <a:r>
              <a:rPr lang="sv-SE" sz="1100" b="0" dirty="0"/>
              <a:t>din </a:t>
            </a:r>
            <a:r>
              <a:rPr lang="sv-SE" sz="1100" b="0" dirty="0" err="1"/>
              <a:t>app</a:t>
            </a:r>
            <a:r>
              <a:rPr lang="sv-SE" sz="1100" b="0" dirty="0"/>
              <a:t> se var laxen </a:t>
            </a:r>
            <a:r>
              <a:rPr lang="sv-SE" sz="1100" b="0" dirty="0" smtClean="0"/>
              <a:t>fångats. Det kan appliceras på mycket, t.ex. efterlevnad av hållbarhetskrav eller säkerhetsrelaterad spårbarhet.</a:t>
            </a:r>
            <a:endParaRPr lang="sv-SE" sz="1100" b="0" dirty="0"/>
          </a:p>
          <a:p>
            <a:pPr algn="l"/>
            <a:r>
              <a:rPr lang="sv-SE" sz="1100" dirty="0"/>
              <a:t>Ökad transparens </a:t>
            </a:r>
            <a:r>
              <a:rPr lang="sv-SE" sz="1100" b="0" dirty="0"/>
              <a:t>på grund av sociala media gör att företagen måste sätta ännu mer fokus på etiskt </a:t>
            </a:r>
            <a:r>
              <a:rPr lang="sv-SE" sz="1100" b="0" dirty="0" smtClean="0"/>
              <a:t>beteende</a:t>
            </a:r>
            <a:r>
              <a:rPr lang="sv-SE" sz="1100" b="0" dirty="0"/>
              <a:t>. Visst, uppförandekoder har vi haft länge. Men de kommer att bli ännu vassare, ställa krav på </a:t>
            </a:r>
            <a:r>
              <a:rPr lang="sv-SE" sz="1100" b="0" dirty="0" err="1">
                <a:hlinkClick r:id="rId3"/>
              </a:rPr>
              <a:t>flowdownklausuler</a:t>
            </a:r>
            <a:r>
              <a:rPr lang="sv-SE" sz="1100" b="0" dirty="0"/>
              <a:t> och krav på </a:t>
            </a:r>
            <a:r>
              <a:rPr lang="sv-SE" sz="1100" b="0" dirty="0" smtClean="0"/>
              <a:t>revisioner </a:t>
            </a:r>
            <a:r>
              <a:rPr lang="sv-SE" sz="1100" b="0" dirty="0"/>
              <a:t>av </a:t>
            </a:r>
            <a:r>
              <a:rPr lang="sv-SE" sz="1100" b="0" dirty="0" smtClean="0"/>
              <a:t>andraleds-, </a:t>
            </a:r>
            <a:r>
              <a:rPr lang="sv-SE" sz="1100" b="0" dirty="0" err="1"/>
              <a:t>tredjeleds</a:t>
            </a:r>
            <a:r>
              <a:rPr lang="sv-SE" sz="1100" b="0" dirty="0"/>
              <a:t>- och fjärdeledsleverantörer.</a:t>
            </a:r>
          </a:p>
          <a:p>
            <a:pPr algn="l"/>
            <a:endParaRPr lang="sv-SE" sz="1100" b="0" dirty="0" smtClean="0">
              <a:latin typeface="+mn-lt"/>
            </a:endParaRPr>
          </a:p>
        </p:txBody>
      </p:sp>
      <p:sp>
        <p:nvSpPr>
          <p:cNvPr id="3" name="textruta 2"/>
          <p:cNvSpPr txBox="1"/>
          <p:nvPr/>
        </p:nvSpPr>
        <p:spPr>
          <a:xfrm>
            <a:off x="533400" y="6362700"/>
            <a:ext cx="835485" cy="246221"/>
          </a:xfrm>
          <a:prstGeom prst="rect">
            <a:avLst/>
          </a:prstGeom>
        </p:spPr>
        <p:txBody>
          <a:bodyPr vert="horz" wrap="none" lIns="91440" tIns="45720" rIns="91440" bIns="45720" rtlCol="0">
            <a:spAutoFit/>
          </a:bodyPr>
          <a:lstStyle/>
          <a:p>
            <a:pPr algn="l"/>
            <a:r>
              <a:rPr lang="sv-SE" sz="1000" b="0" dirty="0" smtClean="0"/>
              <a:t>2017-11-19</a:t>
            </a:r>
          </a:p>
        </p:txBody>
      </p:sp>
    </p:spTree>
    <p:extLst>
      <p:ext uri="{BB962C8B-B14F-4D97-AF65-F5344CB8AC3E}">
        <p14:creationId xmlns:p14="http://schemas.microsoft.com/office/powerpoint/2010/main" val="6869575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038&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Y-%m-%d&lt;/m_strFormatTime&gt;&lt;/m_precDefaultDate&gt;&lt;m_precDefaultYear&gt;&lt;m_bNumberIsYear val=&quot;0&quot;/&gt;&lt;/m_precDefaultYear&gt;&lt;m_precDefaultQuarter&gt;&lt;m_bNumberIsYear val=&quot;0&quot;/&gt;&lt;/m_precDefaultQuarter&gt;&lt;m_precDefaultMonth&gt;&lt;m_bNumberIsYear val=&quot;0&quot;/&gt;&lt;/m_precDefaultMonth&gt;&lt;m_precDefaultWeek&gt;&lt;m_bNumberIsYear val=&quot;0&quot;/&gt;&lt;/m_precDefaultWeek&gt;&lt;m_precDefaultDay&gt;&lt;m_bNumberIsYear val=&quot;0&quo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Custom 4">
      <a:dk1>
        <a:sysClr val="windowText" lastClr="000000"/>
      </a:dk1>
      <a:lt1>
        <a:sysClr val="window" lastClr="FFFFFF"/>
      </a:lt1>
      <a:dk2>
        <a:srgbClr val="27A22C"/>
      </a:dk2>
      <a:lt2>
        <a:srgbClr val="EBF4E3"/>
      </a:lt2>
      <a:accent1>
        <a:srgbClr val="D0E3B8"/>
      </a:accent1>
      <a:accent2>
        <a:srgbClr val="8EBE78"/>
      </a:accent2>
      <a:accent3>
        <a:srgbClr val="004D0B"/>
      </a:accent3>
      <a:accent4>
        <a:srgbClr val="007E2B"/>
      </a:accent4>
      <a:accent5>
        <a:srgbClr val="EBF4E3"/>
      </a:accent5>
      <a:accent6>
        <a:srgbClr val="8EBE78"/>
      </a:accent6>
      <a:hlink>
        <a:srgbClr val="007E2B"/>
      </a:hlink>
      <a:folHlink>
        <a:srgbClr val="004D0B"/>
      </a:folHlink>
    </a:clrScheme>
    <a:fontScheme name="EFFSO ppt default 07093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tx1"/>
          </a:solidFill>
          <a:prstDash val="solid"/>
          <a:round/>
          <a:headEnd type="none" w="med" len="med"/>
          <a:tailEnd type="none" w="med" len="med"/>
        </a:ln>
        <a:effectLst/>
      </a:spPr>
      <a:bodyPr vert="horz" wrap="square" lIns="72000" tIns="72000" rIns="72000" bIns="36000" numCol="1" rtlCol="0"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sz="1400" b="1" i="0" u="none" strike="noStrike" cap="none" normalizeH="0" baseline="0" smtClean="0">
            <a:ln>
              <a:noFill/>
            </a:ln>
            <a:solidFill>
              <a:schemeClr val="tx1"/>
            </a:solidFill>
            <a:effectLst/>
            <a:latin typeface="Arial" charset="0"/>
          </a:defRPr>
        </a:defPPr>
      </a:lstStyle>
    </a:spDef>
    <a:lnDef>
      <a:spPr bwMode="auto">
        <a:solidFill>
          <a:schemeClr val="accent1"/>
        </a:solidFill>
        <a:ln w="12700" cap="flat" cmpd="sng" algn="ctr">
          <a:solidFill>
            <a:schemeClr val="tx1"/>
          </a:solidFill>
          <a:prstDash val="solid"/>
          <a:round/>
          <a:headEnd type="none" w="med" len="med"/>
          <a:tailEnd type="none" w="lg" len="lg"/>
        </a:ln>
        <a:effectLst/>
      </a:spPr>
      <a:bodyPr/>
      <a:lstStyle/>
    </a:lnDef>
    <a:txDef>
      <a:spPr/>
      <a:bodyPr vert="horz" wrap="square" lIns="91440" tIns="45720" rIns="91440" bIns="45720" rtlCol="0">
        <a:spAutoFit/>
      </a:bodyPr>
      <a:lstStyle>
        <a:defPPr algn="l">
          <a:defRPr b="0" dirty="0" err="1" smtClean="0"/>
        </a:defPPr>
      </a:lstStyle>
    </a:txDef>
  </a:objectDefaults>
  <a:extraClrSchemeLst>
    <a:extraClrScheme>
      <a:clrScheme name="EFFSO ppt default 07093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FFSO ppt default 07093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FFSO ppt default 07093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FFSO ppt default 07093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FFSO ppt default 07093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FFSO ppt default 07093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FFSO ppt default 07093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FFSO ppt default 07093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FFSO ppt default 07093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FFSO ppt default 07093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FFSO ppt default 07093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FFSO ppt default 07093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EFFSO ppt default 070930 13">
        <a:dk1>
          <a:srgbClr val="000000"/>
        </a:dk1>
        <a:lt1>
          <a:srgbClr val="FFFFFF"/>
        </a:lt1>
        <a:dk2>
          <a:srgbClr val="384330"/>
        </a:dk2>
        <a:lt2>
          <a:srgbClr val="CECECE"/>
        </a:lt2>
        <a:accent1>
          <a:srgbClr val="006F3A"/>
        </a:accent1>
        <a:accent2>
          <a:srgbClr val="5E9847"/>
        </a:accent2>
        <a:accent3>
          <a:srgbClr val="FFFFFF"/>
        </a:accent3>
        <a:accent4>
          <a:srgbClr val="000000"/>
        </a:accent4>
        <a:accent5>
          <a:srgbClr val="AABBAE"/>
        </a:accent5>
        <a:accent6>
          <a:srgbClr val="54893F"/>
        </a:accent6>
        <a:hlink>
          <a:srgbClr val="B0CA53"/>
        </a:hlink>
        <a:folHlink>
          <a:srgbClr val="EAEAEA"/>
        </a:folHlink>
      </a:clrScheme>
      <a:clrMap bg1="lt1" tx1="dk1" bg2="lt2" tx2="dk2" accent1="accent1" accent2="accent2" accent3="accent3" accent4="accent4" accent5="accent5" accent6="accent6" hlink="hlink" folHlink="folHlink"/>
    </a:extraClrScheme>
    <a:extraClrScheme>
      <a:clrScheme name="EFFSO ppt default 070930 14">
        <a:dk1>
          <a:srgbClr val="333333"/>
        </a:dk1>
        <a:lt1>
          <a:srgbClr val="FFFFFF"/>
        </a:lt1>
        <a:dk2>
          <a:srgbClr val="384330"/>
        </a:dk2>
        <a:lt2>
          <a:srgbClr val="CECECE"/>
        </a:lt2>
        <a:accent1>
          <a:srgbClr val="006F3A"/>
        </a:accent1>
        <a:accent2>
          <a:srgbClr val="5E9847"/>
        </a:accent2>
        <a:accent3>
          <a:srgbClr val="FFFFFF"/>
        </a:accent3>
        <a:accent4>
          <a:srgbClr val="2A2A2A"/>
        </a:accent4>
        <a:accent5>
          <a:srgbClr val="AABBAE"/>
        </a:accent5>
        <a:accent6>
          <a:srgbClr val="54893F"/>
        </a:accent6>
        <a:hlink>
          <a:srgbClr val="B0CA53"/>
        </a:hlink>
        <a:folHlink>
          <a:srgbClr val="EAEAEA"/>
        </a:folHlink>
      </a:clrScheme>
      <a:clrMap bg1="lt1" tx1="dk1" bg2="lt2" tx2="dk2" accent1="accent1" accent2="accent2" accent3="accent3" accent4="accent4" accent5="accent5" accent6="accent6" hlink="hlink" folHlink="folHlink"/>
    </a:extraClrScheme>
    <a:extraClrScheme>
      <a:clrScheme name="EFFSO ppt default 070930 15">
        <a:dk1>
          <a:srgbClr val="333333"/>
        </a:dk1>
        <a:lt1>
          <a:srgbClr val="FFFFFF"/>
        </a:lt1>
        <a:dk2>
          <a:srgbClr val="384330"/>
        </a:dk2>
        <a:lt2>
          <a:srgbClr val="CECECE"/>
        </a:lt2>
        <a:accent1>
          <a:srgbClr val="2E9242"/>
        </a:accent1>
        <a:accent2>
          <a:srgbClr val="5E9847"/>
        </a:accent2>
        <a:accent3>
          <a:srgbClr val="FFFFFF"/>
        </a:accent3>
        <a:accent4>
          <a:srgbClr val="2A2A2A"/>
        </a:accent4>
        <a:accent5>
          <a:srgbClr val="ADC7B0"/>
        </a:accent5>
        <a:accent6>
          <a:srgbClr val="54893F"/>
        </a:accent6>
        <a:hlink>
          <a:srgbClr val="B0CA53"/>
        </a:hlink>
        <a:folHlink>
          <a:srgbClr val="EAEAEA"/>
        </a:folHlink>
      </a:clrScheme>
      <a:clrMap bg1="lt1" tx1="dk1" bg2="lt2" tx2="dk2" accent1="accent1" accent2="accent2" accent3="accent3" accent4="accent4" accent5="accent5" accent6="accent6" hlink="hlink" folHlink="folHlink"/>
    </a:extraClrScheme>
    <a:extraClrScheme>
      <a:clrScheme name="EFFSO ppt default 070930 16">
        <a:dk1>
          <a:srgbClr val="333333"/>
        </a:dk1>
        <a:lt1>
          <a:srgbClr val="FFFFFF"/>
        </a:lt1>
        <a:dk2>
          <a:srgbClr val="384330"/>
        </a:dk2>
        <a:lt2>
          <a:srgbClr val="CECECE"/>
        </a:lt2>
        <a:accent1>
          <a:srgbClr val="2E9242"/>
        </a:accent1>
        <a:accent2>
          <a:srgbClr val="5E9847"/>
        </a:accent2>
        <a:accent3>
          <a:srgbClr val="FFFFFF"/>
        </a:accent3>
        <a:accent4>
          <a:srgbClr val="2A2A2A"/>
        </a:accent4>
        <a:accent5>
          <a:srgbClr val="ADC7B0"/>
        </a:accent5>
        <a:accent6>
          <a:srgbClr val="54893F"/>
        </a:accent6>
        <a:hlink>
          <a:srgbClr val="B0CA53"/>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UNTITLED (002) [Read-Only]" id="{1D8D69EE-03F6-46C5-A73F-58CF2E1F3CEF}" vid="{69F901A6-9AE0-42D1-8245-F662ECF4C4D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877</Words>
  <Application>Microsoft Office PowerPoint</Application>
  <PresentationFormat>A4 (210 x 297 mm)</PresentationFormat>
  <Paragraphs>14</Paragraphs>
  <Slides>2</Slides>
  <Notes>0</Notes>
  <HiddenSlides>0</HiddenSlides>
  <MMClips>0</MMClips>
  <ScaleCrop>false</ScaleCrop>
  <HeadingPairs>
    <vt:vector size="8" baseType="variant">
      <vt:variant>
        <vt:lpstr>Använt teckensnitt</vt:lpstr>
      </vt:variant>
      <vt:variant>
        <vt:i4>2</vt:i4>
      </vt:variant>
      <vt:variant>
        <vt:lpstr>Tema</vt:lpstr>
      </vt:variant>
      <vt:variant>
        <vt:i4>1</vt:i4>
      </vt:variant>
      <vt:variant>
        <vt:lpstr>Serverprogram för OLE-inbäddning</vt:lpstr>
      </vt:variant>
      <vt:variant>
        <vt:i4>1</vt:i4>
      </vt:variant>
      <vt:variant>
        <vt:lpstr>Bildrubriker</vt:lpstr>
      </vt:variant>
      <vt:variant>
        <vt:i4>2</vt:i4>
      </vt:variant>
    </vt:vector>
  </HeadingPairs>
  <TitlesOfParts>
    <vt:vector size="6" baseType="lpstr">
      <vt:lpstr>Arial</vt:lpstr>
      <vt:lpstr>Times New Roman</vt:lpstr>
      <vt:lpstr>Blank</vt:lpstr>
      <vt:lpstr>think-cell Slide</vt:lpstr>
      <vt:lpstr>Trendspaning</vt:lpstr>
      <vt:lpstr>Trendspaning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2017-08-28T19:18:48Z</dcterms:created>
  <dcterms:modified xsi:type="dcterms:W3CDTF">2021-05-24T09:50:26Z</dcterms:modified>
</cp:coreProperties>
</file>