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344" r:id="rId3"/>
    <p:sldId id="345" r:id="rId4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7F7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>
      <p:cViewPr varScale="1">
        <p:scale>
          <a:sx n="77" d="100"/>
          <a:sy n="77" d="100"/>
        </p:scale>
        <p:origin x="1020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1F2481D0-2BF8-421F-BBBD-033D962F7998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882473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952500" y="695325"/>
            <a:ext cx="4953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630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4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952500" y="695325"/>
            <a:ext cx="4953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0643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5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63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068DC-3C8E-4D35-A335-444510C51D9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1788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8799E-56DC-4E19-9C28-1EA929993F6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32837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332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05B10-4368-4F46-8CDB-4A3291FCE8E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05133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494DB-424F-437E-8860-0F37D3BF3C5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6422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4C4A7-B245-4F11-AE49-D20578CB6E8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38924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BBCB5-B76E-4687-9DFD-6604C21A786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82755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67696-CDCB-4595-92B2-4193A98B2BE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42484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770E3-3648-409D-9C38-360537F955B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43803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E8264-7934-4BF4-8A6D-64B8CACE329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7681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90855-8369-4ACC-98C2-CDCBA82A054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41836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D765C-C243-4DA4-AF13-9D6AD45EBE4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12200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AF3EF-7EBE-41D7-8C30-C04700104D2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92425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3E6C2E-4E2E-4FEB-83EB-7D5810DC589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71079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05901-8EF9-4B36-8260-54263B6F490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6497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5615-3793-4F43-B27E-678A707D12F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5144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B9402-AA63-48FA-9B5B-6C05AD49EB3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0924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D0A73-5881-4210-87E7-603B0BC5B7F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8337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D5A31-D7C6-4E38-A329-9FE5EF20B11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8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BFA18-96BE-4ABB-AEBA-08231619280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1710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DDD58-8434-4EAE-B5C5-62630B06597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3540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BD0CD-5DAB-4486-8D1E-961CE68F475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324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67014F9F-D82D-4A46-985B-6F1F826C70C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57393622-9FEE-421F-8A50-6AC80470900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6" name="Rectangle 2"/>
          <p:cNvSpPr>
            <a:spLocks noChangeArrowheads="1"/>
          </p:cNvSpPr>
          <p:nvPr/>
        </p:nvSpPr>
        <p:spPr bwMode="auto">
          <a:xfrm>
            <a:off x="631825" y="990600"/>
            <a:ext cx="8588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1800">
                <a:solidFill>
                  <a:srgbClr val="000000"/>
                </a:solidFill>
              </a:rPr>
              <a:t>Engagemangsmatris (RACI-matris) för en upphandlingsprocess</a:t>
            </a:r>
            <a:endParaRPr lang="en-GB" altLang="sv-SE" sz="1800">
              <a:solidFill>
                <a:srgbClr val="000000"/>
              </a:solidFill>
            </a:endParaRPr>
          </a:p>
        </p:txBody>
      </p:sp>
      <p:grpSp>
        <p:nvGrpSpPr>
          <p:cNvPr id="225479" name="Group 199"/>
          <p:cNvGrpSpPr>
            <a:grpSpLocks/>
          </p:cNvGrpSpPr>
          <p:nvPr/>
        </p:nvGrpSpPr>
        <p:grpSpPr bwMode="auto">
          <a:xfrm>
            <a:off x="1281113" y="1557338"/>
            <a:ext cx="8404225" cy="739775"/>
            <a:chOff x="593" y="968"/>
            <a:chExt cx="5571" cy="600"/>
          </a:xfrm>
        </p:grpSpPr>
        <p:sp>
          <p:nvSpPr>
            <p:cNvPr id="225477" name="Freeform 197"/>
            <p:cNvSpPr>
              <a:spLocks noChangeArrowheads="1"/>
            </p:cNvSpPr>
            <p:nvPr/>
          </p:nvSpPr>
          <p:spPr bwMode="auto">
            <a:xfrm>
              <a:off x="535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78" name="Text Box 198"/>
            <p:cNvSpPr txBox="1">
              <a:spLocks noChangeArrowheads="1"/>
            </p:cNvSpPr>
            <p:nvPr/>
          </p:nvSpPr>
          <p:spPr bwMode="auto">
            <a:xfrm>
              <a:off x="552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Teckna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avtal</a:t>
              </a:r>
            </a:p>
          </p:txBody>
        </p:sp>
        <p:sp>
          <p:nvSpPr>
            <p:cNvPr id="225475" name="Freeform 195"/>
            <p:cNvSpPr>
              <a:spLocks noChangeArrowheads="1"/>
            </p:cNvSpPr>
            <p:nvPr/>
          </p:nvSpPr>
          <p:spPr bwMode="auto">
            <a:xfrm>
              <a:off x="467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76" name="Text Box 196"/>
            <p:cNvSpPr txBox="1">
              <a:spLocks noChangeArrowheads="1"/>
            </p:cNvSpPr>
            <p:nvPr/>
          </p:nvSpPr>
          <p:spPr bwMode="auto">
            <a:xfrm>
              <a:off x="484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Förhandla</a:t>
              </a:r>
            </a:p>
          </p:txBody>
        </p:sp>
        <p:sp>
          <p:nvSpPr>
            <p:cNvPr id="225473" name="Freeform 193"/>
            <p:cNvSpPr>
              <a:spLocks noChangeArrowheads="1"/>
            </p:cNvSpPr>
            <p:nvPr/>
          </p:nvSpPr>
          <p:spPr bwMode="auto">
            <a:xfrm>
              <a:off x="399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74" name="Text Box 194"/>
            <p:cNvSpPr txBox="1">
              <a:spLocks noChangeArrowheads="1"/>
            </p:cNvSpPr>
            <p:nvPr/>
          </p:nvSpPr>
          <p:spPr bwMode="auto">
            <a:xfrm>
              <a:off x="416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Utvärdera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anbud</a:t>
              </a:r>
            </a:p>
          </p:txBody>
        </p:sp>
        <p:sp>
          <p:nvSpPr>
            <p:cNvPr id="225471" name="Freeform 191"/>
            <p:cNvSpPr>
              <a:spLocks noChangeArrowheads="1"/>
            </p:cNvSpPr>
            <p:nvPr/>
          </p:nvSpPr>
          <p:spPr bwMode="auto">
            <a:xfrm>
              <a:off x="331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72" name="Text Box 192"/>
            <p:cNvSpPr txBox="1">
              <a:spLocks noChangeArrowheads="1"/>
            </p:cNvSpPr>
            <p:nvPr/>
          </p:nvSpPr>
          <p:spPr bwMode="auto">
            <a:xfrm>
              <a:off x="348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Inhämta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anbud</a:t>
              </a:r>
            </a:p>
          </p:txBody>
        </p:sp>
        <p:sp>
          <p:nvSpPr>
            <p:cNvPr id="225469" name="Freeform 189"/>
            <p:cNvSpPr>
              <a:spLocks noChangeArrowheads="1"/>
            </p:cNvSpPr>
            <p:nvPr/>
          </p:nvSpPr>
          <p:spPr bwMode="auto">
            <a:xfrm>
              <a:off x="263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70" name="Text Box 190"/>
            <p:cNvSpPr txBox="1">
              <a:spLocks noChangeArrowheads="1"/>
            </p:cNvSpPr>
            <p:nvPr/>
          </p:nvSpPr>
          <p:spPr bwMode="auto">
            <a:xfrm>
              <a:off x="280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Utfärda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förfrågan</a:t>
              </a:r>
            </a:p>
          </p:txBody>
        </p:sp>
        <p:sp>
          <p:nvSpPr>
            <p:cNvPr id="225398" name="Freeform 118"/>
            <p:cNvSpPr>
              <a:spLocks noChangeArrowheads="1"/>
            </p:cNvSpPr>
            <p:nvPr/>
          </p:nvSpPr>
          <p:spPr bwMode="auto">
            <a:xfrm>
              <a:off x="195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20" name="Text Box 140"/>
            <p:cNvSpPr txBox="1">
              <a:spLocks noChangeArrowheads="1"/>
            </p:cNvSpPr>
            <p:nvPr/>
          </p:nvSpPr>
          <p:spPr bwMode="auto">
            <a:xfrm>
              <a:off x="212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Definiera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krav</a:t>
              </a:r>
            </a:p>
          </p:txBody>
        </p:sp>
        <p:sp>
          <p:nvSpPr>
            <p:cNvPr id="225465" name="Freeform 185"/>
            <p:cNvSpPr>
              <a:spLocks noChangeArrowheads="1"/>
            </p:cNvSpPr>
            <p:nvPr/>
          </p:nvSpPr>
          <p:spPr bwMode="auto">
            <a:xfrm>
              <a:off x="1274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66" name="Text Box 186"/>
            <p:cNvSpPr txBox="1">
              <a:spLocks noChangeArrowheads="1"/>
            </p:cNvSpPr>
            <p:nvPr/>
          </p:nvSpPr>
          <p:spPr bwMode="auto">
            <a:xfrm>
              <a:off x="1443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Analysera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behov</a:t>
              </a:r>
            </a:p>
          </p:txBody>
        </p:sp>
        <p:sp>
          <p:nvSpPr>
            <p:cNvPr id="225467" name="Freeform 187"/>
            <p:cNvSpPr>
              <a:spLocks noChangeArrowheads="1"/>
            </p:cNvSpPr>
            <p:nvPr/>
          </p:nvSpPr>
          <p:spPr bwMode="auto">
            <a:xfrm>
              <a:off x="593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68" name="Text Box 188"/>
            <p:cNvSpPr txBox="1">
              <a:spLocks noChangeArrowheads="1"/>
            </p:cNvSpPr>
            <p:nvPr/>
          </p:nvSpPr>
          <p:spPr bwMode="auto">
            <a:xfrm>
              <a:off x="762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Planera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upphandlingen</a:t>
              </a:r>
            </a:p>
          </p:txBody>
        </p:sp>
      </p:grpSp>
      <p:sp>
        <p:nvSpPr>
          <p:cNvPr id="225480" name="Rectangle 200"/>
          <p:cNvSpPr>
            <a:spLocks noChangeArrowheads="1"/>
          </p:cNvSpPr>
          <p:nvPr/>
        </p:nvSpPr>
        <p:spPr bwMode="auto">
          <a:xfrm>
            <a:off x="128588" y="2492375"/>
            <a:ext cx="9361487" cy="31686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81" name="Line 201"/>
          <p:cNvSpPr>
            <a:spLocks noChangeShapeType="1"/>
          </p:cNvSpPr>
          <p:nvPr/>
        </p:nvSpPr>
        <p:spPr bwMode="auto">
          <a:xfrm>
            <a:off x="1281113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82" name="Line 202"/>
          <p:cNvSpPr>
            <a:spLocks noChangeShapeType="1"/>
          </p:cNvSpPr>
          <p:nvPr/>
        </p:nvSpPr>
        <p:spPr bwMode="auto">
          <a:xfrm>
            <a:off x="2360613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83" name="Line 203"/>
          <p:cNvSpPr>
            <a:spLocks noChangeShapeType="1"/>
          </p:cNvSpPr>
          <p:nvPr/>
        </p:nvSpPr>
        <p:spPr bwMode="auto">
          <a:xfrm>
            <a:off x="3368675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84" name="Line 204"/>
          <p:cNvSpPr>
            <a:spLocks noChangeShapeType="1"/>
          </p:cNvSpPr>
          <p:nvPr/>
        </p:nvSpPr>
        <p:spPr bwMode="auto">
          <a:xfrm>
            <a:off x="4376738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85" name="Line 205"/>
          <p:cNvSpPr>
            <a:spLocks noChangeShapeType="1"/>
          </p:cNvSpPr>
          <p:nvPr/>
        </p:nvSpPr>
        <p:spPr bwMode="auto">
          <a:xfrm>
            <a:off x="5384800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86" name="Line 206"/>
          <p:cNvSpPr>
            <a:spLocks noChangeShapeType="1"/>
          </p:cNvSpPr>
          <p:nvPr/>
        </p:nvSpPr>
        <p:spPr bwMode="auto">
          <a:xfrm>
            <a:off x="6392863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87" name="Line 207"/>
          <p:cNvSpPr>
            <a:spLocks noChangeShapeType="1"/>
          </p:cNvSpPr>
          <p:nvPr/>
        </p:nvSpPr>
        <p:spPr bwMode="auto">
          <a:xfrm>
            <a:off x="7400925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88" name="Line 208"/>
          <p:cNvSpPr>
            <a:spLocks noChangeShapeType="1"/>
          </p:cNvSpPr>
          <p:nvPr/>
        </p:nvSpPr>
        <p:spPr bwMode="auto">
          <a:xfrm>
            <a:off x="8482013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90" name="Rectangle 210"/>
          <p:cNvSpPr>
            <a:spLocks noChangeArrowheads="1"/>
          </p:cNvSpPr>
          <p:nvPr/>
        </p:nvSpPr>
        <p:spPr bwMode="auto">
          <a:xfrm>
            <a:off x="128588" y="2997200"/>
            <a:ext cx="9361487" cy="433388"/>
          </a:xfrm>
          <a:prstGeom prst="rect">
            <a:avLst/>
          </a:prstGeom>
          <a:solidFill>
            <a:schemeClr val="accent2">
              <a:alpha val="39999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91" name="Rectangle 211"/>
          <p:cNvSpPr>
            <a:spLocks noChangeArrowheads="1"/>
          </p:cNvSpPr>
          <p:nvPr/>
        </p:nvSpPr>
        <p:spPr bwMode="auto">
          <a:xfrm>
            <a:off x="128588" y="3860800"/>
            <a:ext cx="9361487" cy="433388"/>
          </a:xfrm>
          <a:prstGeom prst="rect">
            <a:avLst/>
          </a:prstGeom>
          <a:solidFill>
            <a:schemeClr val="accent2">
              <a:alpha val="39999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92" name="Rectangle 212"/>
          <p:cNvSpPr>
            <a:spLocks noChangeArrowheads="1"/>
          </p:cNvSpPr>
          <p:nvPr/>
        </p:nvSpPr>
        <p:spPr bwMode="auto">
          <a:xfrm>
            <a:off x="128588" y="4724400"/>
            <a:ext cx="9361487" cy="433388"/>
          </a:xfrm>
          <a:prstGeom prst="rect">
            <a:avLst/>
          </a:prstGeom>
          <a:solidFill>
            <a:schemeClr val="accent2">
              <a:alpha val="39999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93" name="Text Box 213"/>
          <p:cNvSpPr txBox="1">
            <a:spLocks noChangeArrowheads="1"/>
          </p:cNvSpPr>
          <p:nvPr/>
        </p:nvSpPr>
        <p:spPr bwMode="auto">
          <a:xfrm>
            <a:off x="200025" y="2636838"/>
            <a:ext cx="5064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400"/>
              <a:t>Inköp</a:t>
            </a:r>
          </a:p>
        </p:txBody>
      </p:sp>
      <p:sp>
        <p:nvSpPr>
          <p:cNvPr id="225494" name="Text Box 214"/>
          <p:cNvSpPr txBox="1">
            <a:spLocks noChangeArrowheads="1"/>
          </p:cNvSpPr>
          <p:nvPr/>
        </p:nvSpPr>
        <p:spPr bwMode="auto">
          <a:xfrm>
            <a:off x="200025" y="3068638"/>
            <a:ext cx="1009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400"/>
              <a:t>Projektledn.</a:t>
            </a:r>
          </a:p>
        </p:txBody>
      </p:sp>
      <p:sp>
        <p:nvSpPr>
          <p:cNvPr id="225495" name="Text Box 215"/>
          <p:cNvSpPr txBox="1">
            <a:spLocks noChangeArrowheads="1"/>
          </p:cNvSpPr>
          <p:nvPr/>
        </p:nvSpPr>
        <p:spPr bwMode="auto">
          <a:xfrm>
            <a:off x="200025" y="3500438"/>
            <a:ext cx="939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400"/>
              <a:t>Försäljning</a:t>
            </a:r>
          </a:p>
        </p:txBody>
      </p:sp>
      <p:sp>
        <p:nvSpPr>
          <p:cNvPr id="225496" name="Text Box 216"/>
          <p:cNvSpPr txBox="1">
            <a:spLocks noChangeArrowheads="1"/>
          </p:cNvSpPr>
          <p:nvPr/>
        </p:nvSpPr>
        <p:spPr bwMode="auto">
          <a:xfrm>
            <a:off x="200025" y="3933825"/>
            <a:ext cx="6556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400"/>
              <a:t>Kvalitet</a:t>
            </a:r>
          </a:p>
        </p:txBody>
      </p:sp>
      <p:sp>
        <p:nvSpPr>
          <p:cNvPr id="225497" name="Text Box 217"/>
          <p:cNvSpPr txBox="1">
            <a:spLocks noChangeArrowheads="1"/>
          </p:cNvSpPr>
          <p:nvPr/>
        </p:nvSpPr>
        <p:spPr bwMode="auto">
          <a:xfrm>
            <a:off x="200025" y="4365625"/>
            <a:ext cx="105886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400"/>
              <a:t>Konstruktion</a:t>
            </a:r>
          </a:p>
        </p:txBody>
      </p:sp>
      <p:sp>
        <p:nvSpPr>
          <p:cNvPr id="225498" name="Text Box 218"/>
          <p:cNvSpPr txBox="1">
            <a:spLocks noChangeArrowheads="1"/>
          </p:cNvSpPr>
          <p:nvPr/>
        </p:nvSpPr>
        <p:spPr bwMode="auto">
          <a:xfrm>
            <a:off x="200025" y="4797425"/>
            <a:ext cx="7635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400"/>
              <a:t>Ekonomi</a:t>
            </a:r>
          </a:p>
        </p:txBody>
      </p:sp>
      <p:sp>
        <p:nvSpPr>
          <p:cNvPr id="225499" name="Text Box 219"/>
          <p:cNvSpPr txBox="1">
            <a:spLocks noChangeArrowheads="1"/>
          </p:cNvSpPr>
          <p:nvPr/>
        </p:nvSpPr>
        <p:spPr bwMode="auto">
          <a:xfrm>
            <a:off x="1352550" y="5734050"/>
            <a:ext cx="7874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000"/>
              <a:t>A=Ansvarig</a:t>
            </a:r>
          </a:p>
          <a:p>
            <a:pPr algn="l"/>
            <a:r>
              <a:rPr lang="sv-SE" altLang="sv-SE" sz="1000"/>
              <a:t>D=Delaktig</a:t>
            </a:r>
          </a:p>
          <a:p>
            <a:pPr algn="l"/>
            <a:r>
              <a:rPr lang="sv-SE" altLang="sv-SE" sz="1000"/>
              <a:t>I=Informeras</a:t>
            </a:r>
          </a:p>
        </p:txBody>
      </p:sp>
      <p:sp>
        <p:nvSpPr>
          <p:cNvPr id="225501" name="Text Box 221"/>
          <p:cNvSpPr txBox="1">
            <a:spLocks noChangeArrowheads="1"/>
          </p:cNvSpPr>
          <p:nvPr/>
        </p:nvSpPr>
        <p:spPr bwMode="auto">
          <a:xfrm>
            <a:off x="1712913" y="3068638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A</a:t>
            </a:r>
          </a:p>
        </p:txBody>
      </p:sp>
      <p:sp>
        <p:nvSpPr>
          <p:cNvPr id="225502" name="Text Box 222"/>
          <p:cNvSpPr txBox="1">
            <a:spLocks noChangeArrowheads="1"/>
          </p:cNvSpPr>
          <p:nvPr/>
        </p:nvSpPr>
        <p:spPr bwMode="auto">
          <a:xfrm>
            <a:off x="2792413" y="3500438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A</a:t>
            </a:r>
          </a:p>
        </p:txBody>
      </p:sp>
      <p:sp>
        <p:nvSpPr>
          <p:cNvPr id="225503" name="Text Box 223"/>
          <p:cNvSpPr txBox="1">
            <a:spLocks noChangeArrowheads="1"/>
          </p:cNvSpPr>
          <p:nvPr/>
        </p:nvSpPr>
        <p:spPr bwMode="auto">
          <a:xfrm>
            <a:off x="3729038" y="4365625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A</a:t>
            </a:r>
          </a:p>
        </p:txBody>
      </p:sp>
      <p:sp>
        <p:nvSpPr>
          <p:cNvPr id="225504" name="Text Box 224"/>
          <p:cNvSpPr txBox="1">
            <a:spLocks noChangeArrowheads="1"/>
          </p:cNvSpPr>
          <p:nvPr/>
        </p:nvSpPr>
        <p:spPr bwMode="auto">
          <a:xfrm>
            <a:off x="4737100" y="2565400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A</a:t>
            </a:r>
          </a:p>
        </p:txBody>
      </p:sp>
      <p:sp>
        <p:nvSpPr>
          <p:cNvPr id="225505" name="Text Box 225"/>
          <p:cNvSpPr txBox="1">
            <a:spLocks noChangeArrowheads="1"/>
          </p:cNvSpPr>
          <p:nvPr/>
        </p:nvSpPr>
        <p:spPr bwMode="auto">
          <a:xfrm>
            <a:off x="5816600" y="2565400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A</a:t>
            </a:r>
          </a:p>
        </p:txBody>
      </p:sp>
      <p:sp>
        <p:nvSpPr>
          <p:cNvPr id="225506" name="Text Box 226"/>
          <p:cNvSpPr txBox="1">
            <a:spLocks noChangeArrowheads="1"/>
          </p:cNvSpPr>
          <p:nvPr/>
        </p:nvSpPr>
        <p:spPr bwMode="auto">
          <a:xfrm>
            <a:off x="6753225" y="2565400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A</a:t>
            </a:r>
          </a:p>
        </p:txBody>
      </p:sp>
      <p:sp>
        <p:nvSpPr>
          <p:cNvPr id="225507" name="Text Box 227"/>
          <p:cNvSpPr txBox="1">
            <a:spLocks noChangeArrowheads="1"/>
          </p:cNvSpPr>
          <p:nvPr/>
        </p:nvSpPr>
        <p:spPr bwMode="auto">
          <a:xfrm>
            <a:off x="7832725" y="2565400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A</a:t>
            </a:r>
          </a:p>
        </p:txBody>
      </p:sp>
      <p:sp>
        <p:nvSpPr>
          <p:cNvPr id="225508" name="Text Box 228"/>
          <p:cNvSpPr txBox="1">
            <a:spLocks noChangeArrowheads="1"/>
          </p:cNvSpPr>
          <p:nvPr/>
        </p:nvSpPr>
        <p:spPr bwMode="auto">
          <a:xfrm>
            <a:off x="8913813" y="2565400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A</a:t>
            </a:r>
          </a:p>
        </p:txBody>
      </p:sp>
      <p:sp>
        <p:nvSpPr>
          <p:cNvPr id="225510" name="Text Box 230"/>
          <p:cNvSpPr txBox="1">
            <a:spLocks noChangeArrowheads="1"/>
          </p:cNvSpPr>
          <p:nvPr/>
        </p:nvSpPr>
        <p:spPr bwMode="auto">
          <a:xfrm>
            <a:off x="1708150" y="2565400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11" name="Text Box 231"/>
          <p:cNvSpPr txBox="1">
            <a:spLocks noChangeArrowheads="1"/>
          </p:cNvSpPr>
          <p:nvPr/>
        </p:nvSpPr>
        <p:spPr bwMode="auto">
          <a:xfrm>
            <a:off x="1712913" y="4365625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12" name="Text Box 232"/>
          <p:cNvSpPr txBox="1">
            <a:spLocks noChangeArrowheads="1"/>
          </p:cNvSpPr>
          <p:nvPr/>
        </p:nvSpPr>
        <p:spPr bwMode="auto">
          <a:xfrm>
            <a:off x="2792413" y="3068638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13" name="Text Box 233"/>
          <p:cNvSpPr txBox="1">
            <a:spLocks noChangeArrowheads="1"/>
          </p:cNvSpPr>
          <p:nvPr/>
        </p:nvSpPr>
        <p:spPr bwMode="auto">
          <a:xfrm>
            <a:off x="2792413" y="3933825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14" name="Text Box 234"/>
          <p:cNvSpPr txBox="1">
            <a:spLocks noChangeArrowheads="1"/>
          </p:cNvSpPr>
          <p:nvPr/>
        </p:nvSpPr>
        <p:spPr bwMode="auto">
          <a:xfrm>
            <a:off x="2792413" y="4365625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15" name="Text Box 235"/>
          <p:cNvSpPr txBox="1">
            <a:spLocks noChangeArrowheads="1"/>
          </p:cNvSpPr>
          <p:nvPr/>
        </p:nvSpPr>
        <p:spPr bwMode="auto">
          <a:xfrm>
            <a:off x="3729038" y="3068638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16" name="Text Box 236"/>
          <p:cNvSpPr txBox="1">
            <a:spLocks noChangeArrowheads="1"/>
          </p:cNvSpPr>
          <p:nvPr/>
        </p:nvSpPr>
        <p:spPr bwMode="auto">
          <a:xfrm>
            <a:off x="3729038" y="2565400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17" name="Text Box 237"/>
          <p:cNvSpPr txBox="1">
            <a:spLocks noChangeArrowheads="1"/>
          </p:cNvSpPr>
          <p:nvPr/>
        </p:nvSpPr>
        <p:spPr bwMode="auto">
          <a:xfrm>
            <a:off x="4737100" y="3068638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18" name="Text Box 238"/>
          <p:cNvSpPr txBox="1">
            <a:spLocks noChangeArrowheads="1"/>
          </p:cNvSpPr>
          <p:nvPr/>
        </p:nvSpPr>
        <p:spPr bwMode="auto">
          <a:xfrm>
            <a:off x="4737100" y="4365625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19" name="Text Box 239"/>
          <p:cNvSpPr txBox="1">
            <a:spLocks noChangeArrowheads="1"/>
          </p:cNvSpPr>
          <p:nvPr/>
        </p:nvSpPr>
        <p:spPr bwMode="auto">
          <a:xfrm>
            <a:off x="6753225" y="4365625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20" name="Text Box 240"/>
          <p:cNvSpPr txBox="1">
            <a:spLocks noChangeArrowheads="1"/>
          </p:cNvSpPr>
          <p:nvPr/>
        </p:nvSpPr>
        <p:spPr bwMode="auto">
          <a:xfrm>
            <a:off x="6753225" y="4797425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21" name="Text Box 241"/>
          <p:cNvSpPr txBox="1">
            <a:spLocks noChangeArrowheads="1"/>
          </p:cNvSpPr>
          <p:nvPr/>
        </p:nvSpPr>
        <p:spPr bwMode="auto">
          <a:xfrm>
            <a:off x="6753225" y="3933825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22" name="Text Box 242"/>
          <p:cNvSpPr txBox="1">
            <a:spLocks noChangeArrowheads="1"/>
          </p:cNvSpPr>
          <p:nvPr/>
        </p:nvSpPr>
        <p:spPr bwMode="auto">
          <a:xfrm>
            <a:off x="7832725" y="3068638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23" name="Text Box 243"/>
          <p:cNvSpPr txBox="1">
            <a:spLocks noChangeArrowheads="1"/>
          </p:cNvSpPr>
          <p:nvPr/>
        </p:nvSpPr>
        <p:spPr bwMode="auto">
          <a:xfrm>
            <a:off x="8840788" y="4365625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24" name="Text Box 244"/>
          <p:cNvSpPr txBox="1">
            <a:spLocks noChangeArrowheads="1"/>
          </p:cNvSpPr>
          <p:nvPr/>
        </p:nvSpPr>
        <p:spPr bwMode="auto">
          <a:xfrm>
            <a:off x="8913813" y="3068638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D</a:t>
            </a:r>
          </a:p>
        </p:txBody>
      </p:sp>
      <p:sp>
        <p:nvSpPr>
          <p:cNvPr id="225525" name="Text Box 245"/>
          <p:cNvSpPr txBox="1">
            <a:spLocks noChangeArrowheads="1"/>
          </p:cNvSpPr>
          <p:nvPr/>
        </p:nvSpPr>
        <p:spPr bwMode="auto">
          <a:xfrm>
            <a:off x="1752600" y="3500438"/>
            <a:ext cx="1222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26" name="Text Box 246"/>
          <p:cNvSpPr txBox="1">
            <a:spLocks noChangeArrowheads="1"/>
          </p:cNvSpPr>
          <p:nvPr/>
        </p:nvSpPr>
        <p:spPr bwMode="auto">
          <a:xfrm>
            <a:off x="1712913" y="3933825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27" name="Text Box 247"/>
          <p:cNvSpPr txBox="1">
            <a:spLocks noChangeArrowheads="1"/>
          </p:cNvSpPr>
          <p:nvPr/>
        </p:nvSpPr>
        <p:spPr bwMode="auto">
          <a:xfrm>
            <a:off x="2792413" y="2565400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28" name="Text Box 248"/>
          <p:cNvSpPr txBox="1">
            <a:spLocks noChangeArrowheads="1"/>
          </p:cNvSpPr>
          <p:nvPr/>
        </p:nvSpPr>
        <p:spPr bwMode="auto">
          <a:xfrm>
            <a:off x="3800475" y="3500438"/>
            <a:ext cx="1222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29" name="Text Box 249"/>
          <p:cNvSpPr txBox="1">
            <a:spLocks noChangeArrowheads="1"/>
          </p:cNvSpPr>
          <p:nvPr/>
        </p:nvSpPr>
        <p:spPr bwMode="auto">
          <a:xfrm>
            <a:off x="3800475" y="3933825"/>
            <a:ext cx="1222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30" name="Text Box 250"/>
          <p:cNvSpPr txBox="1">
            <a:spLocks noChangeArrowheads="1"/>
          </p:cNvSpPr>
          <p:nvPr/>
        </p:nvSpPr>
        <p:spPr bwMode="auto">
          <a:xfrm>
            <a:off x="4808538" y="3933825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31" name="Text Box 251"/>
          <p:cNvSpPr txBox="1">
            <a:spLocks noChangeArrowheads="1"/>
          </p:cNvSpPr>
          <p:nvPr/>
        </p:nvSpPr>
        <p:spPr bwMode="auto">
          <a:xfrm>
            <a:off x="6824663" y="3068638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32" name="Text Box 252"/>
          <p:cNvSpPr txBox="1">
            <a:spLocks noChangeArrowheads="1"/>
          </p:cNvSpPr>
          <p:nvPr/>
        </p:nvSpPr>
        <p:spPr bwMode="auto">
          <a:xfrm>
            <a:off x="6824663" y="3500438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33" name="Text Box 253"/>
          <p:cNvSpPr txBox="1">
            <a:spLocks noChangeArrowheads="1"/>
          </p:cNvSpPr>
          <p:nvPr/>
        </p:nvSpPr>
        <p:spPr bwMode="auto">
          <a:xfrm>
            <a:off x="8913813" y="3500438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34" name="Text Box 254"/>
          <p:cNvSpPr txBox="1">
            <a:spLocks noChangeArrowheads="1"/>
          </p:cNvSpPr>
          <p:nvPr/>
        </p:nvSpPr>
        <p:spPr bwMode="auto">
          <a:xfrm>
            <a:off x="8913813" y="3933825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  <p:sp>
        <p:nvSpPr>
          <p:cNvPr id="225535" name="Text Box 255"/>
          <p:cNvSpPr txBox="1">
            <a:spLocks noChangeArrowheads="1"/>
          </p:cNvSpPr>
          <p:nvPr/>
        </p:nvSpPr>
        <p:spPr bwMode="auto">
          <a:xfrm>
            <a:off x="8913813" y="4797425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631825" y="990600"/>
            <a:ext cx="8588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1800">
                <a:solidFill>
                  <a:srgbClr val="000000"/>
                </a:solidFill>
              </a:rPr>
              <a:t>RACI-matrisen</a:t>
            </a:r>
            <a:endParaRPr lang="en-GB" altLang="sv-SE" sz="1800">
              <a:solidFill>
                <a:srgbClr val="000000"/>
              </a:solidFill>
            </a:endParaRPr>
          </a:p>
        </p:txBody>
      </p:sp>
      <p:sp>
        <p:nvSpPr>
          <p:cNvPr id="239689" name="Text Box 73"/>
          <p:cNvSpPr txBox="1">
            <a:spLocks noChangeArrowheads="1"/>
          </p:cNvSpPr>
          <p:nvPr/>
        </p:nvSpPr>
        <p:spPr bwMode="auto">
          <a:xfrm>
            <a:off x="889000" y="1754188"/>
            <a:ext cx="5649913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/>
              <a:t>RACI-matrisen innehåller i sitt grundkoncept följande element:</a:t>
            </a:r>
          </a:p>
          <a:p>
            <a:pPr algn="l">
              <a:buFontTx/>
              <a:buChar char="•"/>
            </a:pPr>
            <a:r>
              <a:rPr lang="sv-SE" altLang="sv-SE"/>
              <a:t> </a:t>
            </a:r>
            <a:r>
              <a:rPr lang="sv-SE" altLang="sv-SE" b="1"/>
              <a:t>R</a:t>
            </a:r>
            <a:r>
              <a:rPr lang="sv-SE" altLang="sv-SE"/>
              <a:t>esponsible, dvs Ansvarig</a:t>
            </a:r>
          </a:p>
          <a:p>
            <a:pPr algn="l">
              <a:buFontTx/>
              <a:buChar char="•"/>
            </a:pPr>
            <a:r>
              <a:rPr lang="sv-SE" altLang="sv-SE"/>
              <a:t> </a:t>
            </a:r>
            <a:r>
              <a:rPr lang="sv-SE" altLang="sv-SE" b="1"/>
              <a:t>A</a:t>
            </a:r>
            <a:r>
              <a:rPr lang="sv-SE" altLang="sv-SE"/>
              <a:t>ccountable, dvs Beslutsfattare</a:t>
            </a:r>
          </a:p>
          <a:p>
            <a:pPr algn="l">
              <a:buFontTx/>
              <a:buChar char="•"/>
            </a:pPr>
            <a:r>
              <a:rPr lang="sv-SE" altLang="sv-SE"/>
              <a:t> </a:t>
            </a:r>
            <a:r>
              <a:rPr lang="sv-SE" altLang="sv-SE" b="1"/>
              <a:t>C</a:t>
            </a:r>
            <a:r>
              <a:rPr lang="sv-SE" altLang="sv-SE"/>
              <a:t>onsulted, dvs Konsulteras</a:t>
            </a:r>
          </a:p>
          <a:p>
            <a:pPr algn="l">
              <a:buFontTx/>
              <a:buChar char="•"/>
            </a:pPr>
            <a:r>
              <a:rPr lang="sv-SE" altLang="sv-SE"/>
              <a:t> </a:t>
            </a:r>
            <a:r>
              <a:rPr lang="sv-SE" altLang="sv-SE" b="1"/>
              <a:t>I</a:t>
            </a:r>
            <a:r>
              <a:rPr lang="sv-SE" altLang="sv-SE"/>
              <a:t>nformed, dvs Informeras</a:t>
            </a:r>
          </a:p>
          <a:p>
            <a:pPr algn="l"/>
            <a:r>
              <a:rPr lang="sv-SE" altLang="sv-SE"/>
              <a:t>I vissa RACI-matriser lägger till ett S-element:</a:t>
            </a:r>
          </a:p>
          <a:p>
            <a:pPr algn="l">
              <a:buFontTx/>
              <a:buChar char="•"/>
            </a:pPr>
            <a:r>
              <a:rPr lang="sv-SE" altLang="sv-SE"/>
              <a:t> </a:t>
            </a:r>
            <a:r>
              <a:rPr lang="sv-SE" altLang="sv-SE" b="1"/>
              <a:t>S</a:t>
            </a:r>
            <a:r>
              <a:rPr lang="sv-SE" altLang="sv-SE"/>
              <a:t>upportive, dvs Understödjande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</Words>
  <Application>Microsoft Office PowerPoint</Application>
  <PresentationFormat>A4 (210 x 297 mm)</PresentationFormat>
  <Paragraphs>67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Wingdings</vt:lpstr>
      <vt:lpstr>Times New Roman</vt:lpstr>
      <vt:lpstr>1108 Inköpsmodeller XFb</vt:lpstr>
      <vt:lpstr>EFFSO ppt bkg 070930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Engagemangsmatris / RACI-matris för upphandlingsprocess</dc:title>
  <dc:creator/>
  <cp:lastModifiedBy/>
  <cp:revision>17</cp:revision>
  <dcterms:created xsi:type="dcterms:W3CDTF">2009-08-28T15:39:23Z</dcterms:created>
  <dcterms:modified xsi:type="dcterms:W3CDTF">2021-05-25T21:21:27Z</dcterms:modified>
</cp:coreProperties>
</file>