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0"/>
  </p:notesMasterIdLst>
  <p:sldIdLst>
    <p:sldId id="269" r:id="rId5"/>
    <p:sldId id="270" r:id="rId6"/>
    <p:sldId id="271" r:id="rId7"/>
    <p:sldId id="272" r:id="rId8"/>
    <p:sldId id="273" r:id="rId9"/>
  </p:sldIdLst>
  <p:sldSz cx="9907588" cy="6858000"/>
  <p:notesSz cx="6858000" cy="9144000"/>
  <p:defaultTextStyle>
    <a:defPPr>
      <a:defRPr lang="en-GB"/>
    </a:defPPr>
    <a:lvl1pPr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defTabSz="449263" rtl="0" fontAlgn="base">
      <a:spcBef>
        <a:spcPts val="100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E551"/>
    <a:srgbClr val="37FF37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95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952500" y="685800"/>
            <a:ext cx="4951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altLang="sv-SE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0CA1A960-D11C-4278-AD87-832B6D6AA124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393728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7B617E-8C13-40EE-9E05-6BE8810E0946}" type="slidenum">
              <a:rPr lang="en-US" altLang="sv-SE"/>
              <a:pPr/>
              <a:t>1</a:t>
            </a:fld>
            <a:endParaRPr lang="en-US" altLang="sv-SE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14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A90B85E8-EDD6-4291-98ED-83CF5AE6F004}" type="slidenum">
              <a:rPr lang="en-US" altLang="sv-SE" sz="1200"/>
              <a:pPr algn="r">
                <a:spcBef>
                  <a:spcPct val="0"/>
                </a:spcBef>
              </a:pPr>
              <a:t>1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131034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597A00-8EFD-4116-BD4C-7331E23A286C}" type="slidenum">
              <a:rPr lang="en-US" altLang="sv-SE"/>
              <a:pPr/>
              <a:t>2</a:t>
            </a:fld>
            <a:endParaRPr lang="en-US" altLang="sv-SE"/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216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FB2B4995-F23E-40AE-8674-0601B1B69BDD}" type="slidenum">
              <a:rPr lang="en-US" altLang="sv-SE" sz="1200"/>
              <a:pPr algn="r">
                <a:spcBef>
                  <a:spcPct val="0"/>
                </a:spcBef>
              </a:pPr>
              <a:t>2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4258123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65CD97-25BD-4795-B93A-25A0DD2BC718}" type="slidenum">
              <a:rPr lang="en-US" altLang="sv-SE"/>
              <a:pPr/>
              <a:t>3</a:t>
            </a:fld>
            <a:endParaRPr lang="en-US" altLang="sv-SE"/>
          </a:p>
        </p:txBody>
      </p:sp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421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72D3C606-4D0A-48A5-8355-705D3F617481}" type="slidenum">
              <a:rPr lang="en-US" altLang="sv-SE" sz="1200"/>
              <a:pPr algn="r">
                <a:spcBef>
                  <a:spcPct val="0"/>
                </a:spcBef>
              </a:pPr>
              <a:t>3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24986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8AB2A4-86A9-476A-B120-A5098565E62F}" type="slidenum">
              <a:rPr lang="en-US" altLang="sv-SE"/>
              <a:pPr/>
              <a:t>4</a:t>
            </a:fld>
            <a:endParaRPr lang="en-US" altLang="sv-SE"/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7283" name="Rectangle 3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65C9BA6-58BB-4EAB-AA2B-FF070DBD02F6}" type="slidenum">
              <a:rPr lang="en-US" altLang="sv-SE" sz="1200"/>
              <a:pPr algn="r">
                <a:spcBef>
                  <a:spcPct val="0"/>
                </a:spcBef>
              </a:pPr>
              <a:t>4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328240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86378B-EEA7-4305-A4B4-4BD6B015C381}" type="slidenum">
              <a:rPr lang="en-US" altLang="sv-SE"/>
              <a:pPr/>
              <a:t>5</a:t>
            </a:fld>
            <a:endParaRPr lang="en-US" altLang="sv-SE"/>
          </a:p>
        </p:txBody>
      </p:sp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9331" name="Rectangle 3"/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351AAABC-3DFA-4054-A255-C612BDA8BBC3}" type="slidenum">
              <a:rPr lang="en-US" altLang="sv-SE" sz="1200"/>
              <a:pPr algn="r">
                <a:spcBef>
                  <a:spcPct val="0"/>
                </a:spcBef>
              </a:pPr>
              <a:t>5</a:t>
            </a:fld>
            <a:endParaRPr lang="en-US" altLang="sv-SE" sz="1200"/>
          </a:p>
        </p:txBody>
      </p:sp>
    </p:spTree>
    <p:extLst>
      <p:ext uri="{BB962C8B-B14F-4D97-AF65-F5344CB8AC3E}">
        <p14:creationId xmlns:p14="http://schemas.microsoft.com/office/powerpoint/2010/main" val="127438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3400B4-8B93-4132-84B1-5D14D41C959A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4539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E64F647-B10C-4284-8A79-BE87CD8EB90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12995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655130C-3CE7-49CD-AF6F-A8C640640875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47837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60869AB-B52F-4DD4-BDE4-B29A3A13451F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62368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5CE824-FFC2-4BF1-B2E3-CAEC6AAF0961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867594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31DE79-550A-4034-A05E-CFD82ADB939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544919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1B9F1D-E017-451C-922A-535D030504F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88375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4CAE69-59A4-46DD-A8FE-69D09BA45C3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48580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428A740-17E1-4A3F-BA96-8D2BC38A508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844960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1C6389-B81A-45D9-8B63-F61AA62F404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528046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1DEFA5-14F7-4174-8143-54618BD3DB6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05027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76DD92-8992-45FE-BD1C-2FE338CA1098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4190792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E2E7A8F-D4DA-4B5F-92CA-C2D454D76B79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562673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E55D2F-0316-4AA3-A203-F8E3323F0616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421178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4FC4FFC-6F80-4CDA-9BFA-0B7CD955D03C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954582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602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868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638922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6790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40809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71591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99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FBC3EC-DF16-4F86-B64C-000D49D215E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17665296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06083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91868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18822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955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21301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1925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925033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0315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6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300" y="1905000"/>
            <a:ext cx="4221163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95863" y="1905000"/>
            <a:ext cx="4222750" cy="441801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0A09E62-81C7-4914-96A7-B86F57C7383F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4833233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8892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408670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662136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0818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70725" y="990600"/>
            <a:ext cx="2147888" cy="53324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2300" y="990600"/>
            <a:ext cx="6296025" cy="53324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315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FF939B8-CF9D-471B-A9DF-117964DF9300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7735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825315-F1E7-4A8E-809B-EC4EF8350ABA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32415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725E141-BAB9-4ECD-818D-021BC1F5650F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36856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4A7C71-B077-4B02-8BC7-09F4CD9C4263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256079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E64F9A-5828-4F41-8260-3B2AD9CCB76A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54272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685800" y="914400"/>
            <a:ext cx="853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82550"/>
            <a:ext cx="21431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368675" y="6581775"/>
            <a:ext cx="3135313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97688" y="6581775"/>
            <a:ext cx="2309812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F7C789E-EDC6-4C04-8931-6983EC716940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22300" y="6583363"/>
            <a:ext cx="23098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solidFill>
                  <a:srgbClr val="00000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2009-09-25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303713" y="6742113"/>
            <a:ext cx="13017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>
                <a:srgbClr val="384330"/>
              </a:buClr>
            </a:pPr>
            <a:r>
              <a:rPr lang="en-US" altLang="sv-SE" sz="600" b="1">
                <a:solidFill>
                  <a:srgbClr val="384330"/>
                </a:solidFill>
              </a:rPr>
              <a:t>Effective Sourcing </a:t>
            </a:r>
            <a:r>
              <a:rPr lang="en-US" altLang="sv-SE" sz="600" b="1">
                <a:solidFill>
                  <a:srgbClr val="384330"/>
                </a:solidFill>
                <a:cs typeface="Arial" panose="020B0604020202020204" pitchFamily="34" charset="0"/>
              </a:rPr>
              <a:t>•</a:t>
            </a:r>
            <a:r>
              <a:rPr lang="en-US" altLang="sv-SE" sz="600" b="1">
                <a:solidFill>
                  <a:srgbClr val="384330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15553"/>
          <a:stretch>
            <a:fillRect/>
          </a:stretch>
        </p:blipFill>
        <p:spPr bwMode="auto">
          <a:xfrm>
            <a:off x="0" y="0"/>
            <a:ext cx="9906000" cy="686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3548" t="1555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85800" y="914400"/>
            <a:ext cx="853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025" y="82550"/>
            <a:ext cx="21431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368675" y="6581775"/>
            <a:ext cx="3135313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Change this in 'View' - 'Header and Footer'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897688" y="6581775"/>
            <a:ext cx="2309812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3A184879-F65A-4614-ADFF-D718B6FB0DDD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622300" y="6583363"/>
            <a:ext cx="230981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sv-SE" altLang="sv-SE"/>
              <a:t>2009-09-25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03713" y="6742113"/>
            <a:ext cx="13017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Clr>
                <a:srgbClr val="384330"/>
              </a:buClr>
            </a:pPr>
            <a:r>
              <a:rPr lang="en-US" altLang="sv-SE" sz="600" b="1">
                <a:solidFill>
                  <a:srgbClr val="384330"/>
                </a:solidFill>
              </a:rPr>
              <a:t>Effective Sourcing </a:t>
            </a:r>
            <a:r>
              <a:rPr lang="en-US" altLang="sv-SE" sz="600" b="1">
                <a:solidFill>
                  <a:srgbClr val="384330"/>
                </a:solidFill>
                <a:cs typeface="Arial" panose="020B0604020202020204" pitchFamily="34" charset="0"/>
              </a:rPr>
              <a:t>•</a:t>
            </a:r>
            <a:r>
              <a:rPr lang="en-US" altLang="sv-SE" sz="600" b="1">
                <a:solidFill>
                  <a:srgbClr val="384330"/>
                </a:solidFill>
              </a:rPr>
              <a:t> www.effso.com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908050"/>
            <a:ext cx="5510212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3243263" y="6348413"/>
            <a:ext cx="3422650" cy="150812"/>
            <a:chOff x="2043" y="3999"/>
            <a:chExt cx="2156" cy="95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3" y="3999"/>
              <a:ext cx="600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999"/>
              <a:ext cx="582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8" y="3999"/>
              <a:ext cx="582" cy="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48" t="15553"/>
          <a:stretch>
            <a:fillRect/>
          </a:stretch>
        </p:blipFill>
        <p:spPr bwMode="auto">
          <a:xfrm>
            <a:off x="0" y="0"/>
            <a:ext cx="9906000" cy="686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3548" t="1555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6308725"/>
            <a:ext cx="54197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5100"/>
            <a:ext cx="9906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88" y="908050"/>
            <a:ext cx="5510212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990600"/>
            <a:ext cx="858678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rubriktextens format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905000"/>
            <a:ext cx="8596313" cy="441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Klicka för att redigera dispositionstextens format</a:t>
            </a:r>
          </a:p>
          <a:p>
            <a:pPr lvl="1"/>
            <a:r>
              <a:rPr lang="en-GB" altLang="sv-SE" smtClean="0"/>
              <a:t>Andra dispositionsnivån</a:t>
            </a:r>
          </a:p>
          <a:p>
            <a:pPr lvl="2"/>
            <a:r>
              <a:rPr lang="en-GB" altLang="sv-SE" smtClean="0"/>
              <a:t>Tredje dispositionsnivån</a:t>
            </a:r>
          </a:p>
          <a:p>
            <a:pPr lvl="3"/>
            <a:r>
              <a:rPr lang="en-GB" altLang="sv-SE" smtClean="0"/>
              <a:t>Fjärde dispositionsnivån</a:t>
            </a:r>
          </a:p>
          <a:p>
            <a:pPr lvl="4"/>
            <a:r>
              <a:rPr lang="en-GB" altLang="sv-SE" smtClean="0"/>
              <a:t>Femte dispositionsnivån</a:t>
            </a:r>
          </a:p>
          <a:p>
            <a:pPr lvl="4"/>
            <a:r>
              <a:rPr lang="en-GB" altLang="sv-SE" smtClean="0"/>
              <a:t>Sjätte dispositionsnivån</a:t>
            </a:r>
          </a:p>
          <a:p>
            <a:pPr lvl="4"/>
            <a:r>
              <a:rPr lang="en-GB" altLang="sv-SE" smtClean="0"/>
              <a:t>Sjunde dispositionsnivån</a:t>
            </a:r>
          </a:p>
          <a:p>
            <a:pPr lvl="4"/>
            <a:r>
              <a:rPr lang="en-GB" altLang="sv-SE" smtClean="0"/>
              <a:t>Åttonde dispositionsnivån</a:t>
            </a:r>
          </a:p>
          <a:p>
            <a:pPr lvl="4"/>
            <a:r>
              <a:rPr lang="en-GB" altLang="sv-SE" smtClean="0"/>
              <a:t>Nionde dispositionsnivån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b="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1pPr>
      <a:lvl2pPr marL="266700" indent="-266700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Wingdings" panose="05000000000000000000" pitchFamily="2" charset="2"/>
        <a:buChar char=""/>
        <a:defRPr sz="1600" kern="1200">
          <a:solidFill>
            <a:srgbClr val="000000"/>
          </a:solidFill>
          <a:latin typeface="+mn-lt"/>
          <a:ea typeface="+mn-ea"/>
          <a:cs typeface="+mn-cs"/>
        </a:defRPr>
      </a:lvl2pPr>
      <a:lvl3pPr marL="531813" indent="-261938" algn="l" defTabSz="449263" rtl="0" eaLnBrk="0" fontAlgn="base" hangingPunct="0">
        <a:spcBef>
          <a:spcPts val="600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804863" indent="-269875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Times New Roman" panose="02020603050405020304" pitchFamily="18" charset="0"/>
        <a:buChar char="»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035050" indent="-228600" algn="l" defTabSz="449263" rtl="0" eaLnBrk="0" fontAlgn="base" hangingPunct="0">
        <a:spcBef>
          <a:spcPts val="525"/>
        </a:spcBef>
        <a:spcAft>
          <a:spcPct val="0"/>
        </a:spcAft>
        <a:buClr>
          <a:srgbClr val="006F3A"/>
        </a:buClr>
        <a:buSzPct val="100000"/>
        <a:buFont typeface="Arial" panose="020B0604020202020204" pitchFamily="34" charset="0"/>
        <a:buChar char="−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Inköpsmodeller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9B533AB-7368-41BE-A994-5D4DF2E09BED}" type="slidenum">
              <a:rPr lang="en-US" altLang="sv-SE" sz="1000"/>
              <a:pPr algn="r">
                <a:spcBef>
                  <a:spcPct val="0"/>
                </a:spcBef>
              </a:pPr>
              <a:t>1</a:t>
            </a:fld>
            <a:endParaRPr lang="en-US" altLang="sv-SE" sz="10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2012-02-11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PESTLE-analys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692275" y="1484313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P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1692275" y="2205038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E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692275" y="2925763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S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1692275" y="3646488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T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1692275" y="4367213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L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1692275" y="5087938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419475" y="1484313"/>
            <a:ext cx="3960813" cy="576262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2400" b="1"/>
              <a:t>	Politisk miljö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419475" y="2205038"/>
            <a:ext cx="3960813" cy="576262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2400" b="1"/>
              <a:t>	Ekonomisk miljö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419475" y="2924175"/>
            <a:ext cx="3960813" cy="576263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2400" b="1"/>
              <a:t>	Social &amp; kulturell miljö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419475" y="3716338"/>
            <a:ext cx="3960813" cy="576262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2400" b="1"/>
              <a:t>	Teknisk miljö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3419475" y="4437063"/>
            <a:ext cx="3960813" cy="576262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2400" b="1"/>
              <a:t>	Lagstiftande/Legal miljö</a:t>
            </a: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3419475" y="5157788"/>
            <a:ext cx="3960813" cy="576262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  <a:tab pos="10326688" algn="l"/>
                <a:tab pos="10775950" algn="l"/>
                <a:tab pos="1077912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sv-SE" altLang="sv-SE" sz="2400" b="1"/>
              <a:t>	Ekologisk miljö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2484438" y="1773238"/>
            <a:ext cx="865187" cy="1587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2484438" y="2492375"/>
            <a:ext cx="865187" cy="1588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2484438" y="3211513"/>
            <a:ext cx="865187" cy="1587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484438" y="3930650"/>
            <a:ext cx="865187" cy="1588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484438" y="4649788"/>
            <a:ext cx="865187" cy="1587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2484438" y="5368925"/>
            <a:ext cx="865187" cy="1588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70" name="Rectangle 34"/>
          <p:cNvSpPr>
            <a:spLocks noChangeArrowheads="1"/>
          </p:cNvSpPr>
          <p:nvPr/>
        </p:nvSpPr>
        <p:spPr bwMode="auto">
          <a:xfrm>
            <a:off x="561975" y="1557338"/>
            <a:ext cx="8928100" cy="4751387"/>
          </a:xfrm>
          <a:prstGeom prst="rect">
            <a:avLst/>
          </a:prstGeom>
          <a:solidFill>
            <a:srgbClr val="0080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PESTLE-analys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F4C4FA45-E80D-44B3-B567-4968246C5CAB}" type="slidenum">
              <a:rPr lang="en-US" altLang="sv-SE" sz="1000"/>
              <a:pPr algn="r">
                <a:spcBef>
                  <a:spcPct val="0"/>
                </a:spcBef>
              </a:pPr>
              <a:t>2</a:t>
            </a:fld>
            <a:endParaRPr lang="en-US" altLang="sv-SE" sz="1000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2012-02-11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PESTLE-analys</a:t>
            </a:r>
          </a:p>
        </p:txBody>
      </p:sp>
      <p:sp>
        <p:nvSpPr>
          <p:cNvPr id="91160" name="Rectangle 24"/>
          <p:cNvSpPr>
            <a:spLocks noChangeArrowheads="1"/>
          </p:cNvSpPr>
          <p:nvPr/>
        </p:nvSpPr>
        <p:spPr bwMode="auto">
          <a:xfrm>
            <a:off x="635000" y="1628775"/>
            <a:ext cx="2879725" cy="23050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9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635000" y="4005263"/>
            <a:ext cx="2879725" cy="2232025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9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</p:txBody>
      </p:sp>
      <p:sp>
        <p:nvSpPr>
          <p:cNvPr id="91166" name="Rectangle 30"/>
          <p:cNvSpPr>
            <a:spLocks noChangeArrowheads="1"/>
          </p:cNvSpPr>
          <p:nvPr/>
        </p:nvSpPr>
        <p:spPr bwMode="auto">
          <a:xfrm>
            <a:off x="3586163" y="1628775"/>
            <a:ext cx="2879725" cy="23050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9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91167" name="Rectangle 31"/>
          <p:cNvSpPr>
            <a:spLocks noChangeArrowheads="1"/>
          </p:cNvSpPr>
          <p:nvPr/>
        </p:nvSpPr>
        <p:spPr bwMode="auto">
          <a:xfrm>
            <a:off x="3586163" y="4005263"/>
            <a:ext cx="2879725" cy="2232025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9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</a:p>
        </p:txBody>
      </p:sp>
      <p:sp>
        <p:nvSpPr>
          <p:cNvPr id="91168" name="Rectangle 32"/>
          <p:cNvSpPr>
            <a:spLocks noChangeArrowheads="1"/>
          </p:cNvSpPr>
          <p:nvPr/>
        </p:nvSpPr>
        <p:spPr bwMode="auto">
          <a:xfrm>
            <a:off x="6537325" y="1628775"/>
            <a:ext cx="2879725" cy="23050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9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</a:p>
        </p:txBody>
      </p:sp>
      <p:sp>
        <p:nvSpPr>
          <p:cNvPr id="91169" name="Rectangle 33"/>
          <p:cNvSpPr>
            <a:spLocks noChangeArrowheads="1"/>
          </p:cNvSpPr>
          <p:nvPr/>
        </p:nvSpPr>
        <p:spPr bwMode="auto">
          <a:xfrm>
            <a:off x="6537325" y="4005263"/>
            <a:ext cx="2879725" cy="2232025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9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91172" name="Text Box 36"/>
          <p:cNvSpPr txBox="1">
            <a:spLocks noChangeArrowheads="1"/>
          </p:cNvSpPr>
          <p:nvPr/>
        </p:nvSpPr>
        <p:spPr bwMode="auto">
          <a:xfrm>
            <a:off x="1581150" y="33924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b="1">
                <a:solidFill>
                  <a:srgbClr val="DDDDDD"/>
                </a:solidFill>
              </a:rPr>
              <a:t>Politik</a:t>
            </a:r>
          </a:p>
        </p:txBody>
      </p:sp>
      <p:sp>
        <p:nvSpPr>
          <p:cNvPr id="91174" name="Text Box 38"/>
          <p:cNvSpPr txBox="1">
            <a:spLocks noChangeArrowheads="1"/>
          </p:cNvSpPr>
          <p:nvPr/>
        </p:nvSpPr>
        <p:spPr bwMode="auto">
          <a:xfrm>
            <a:off x="7472363" y="573405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b="1">
                <a:solidFill>
                  <a:srgbClr val="DDDDDD"/>
                </a:solidFill>
              </a:rPr>
              <a:t>Ekologi</a:t>
            </a:r>
          </a:p>
        </p:txBody>
      </p:sp>
      <p:sp>
        <p:nvSpPr>
          <p:cNvPr id="91175" name="Text Box 39"/>
          <p:cNvSpPr txBox="1">
            <a:spLocks noChangeArrowheads="1"/>
          </p:cNvSpPr>
          <p:nvPr/>
        </p:nvSpPr>
        <p:spPr bwMode="auto">
          <a:xfrm>
            <a:off x="4600575" y="57340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b="1">
                <a:solidFill>
                  <a:srgbClr val="DDDDDD"/>
                </a:solidFill>
              </a:rPr>
              <a:t>Legalt</a:t>
            </a:r>
          </a:p>
        </p:txBody>
      </p:sp>
      <p:sp>
        <p:nvSpPr>
          <p:cNvPr id="91176" name="Text Box 40"/>
          <p:cNvSpPr txBox="1">
            <a:spLocks noChangeArrowheads="1"/>
          </p:cNvSpPr>
          <p:nvPr/>
        </p:nvSpPr>
        <p:spPr bwMode="auto">
          <a:xfrm>
            <a:off x="1563688" y="573405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b="1">
                <a:solidFill>
                  <a:srgbClr val="DDDDDD"/>
                </a:solidFill>
              </a:rPr>
              <a:t>Teknik</a:t>
            </a:r>
          </a:p>
        </p:txBody>
      </p:sp>
      <p:sp>
        <p:nvSpPr>
          <p:cNvPr id="91177" name="Text Box 41"/>
          <p:cNvSpPr txBox="1">
            <a:spLocks noChangeArrowheads="1"/>
          </p:cNvSpPr>
          <p:nvPr/>
        </p:nvSpPr>
        <p:spPr bwMode="auto">
          <a:xfrm>
            <a:off x="4454525" y="3392488"/>
            <a:ext cx="1149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b="1">
                <a:solidFill>
                  <a:srgbClr val="DDDDDD"/>
                </a:solidFill>
              </a:rPr>
              <a:t>Ekonomi</a:t>
            </a:r>
          </a:p>
        </p:txBody>
      </p:sp>
      <p:sp>
        <p:nvSpPr>
          <p:cNvPr id="91178" name="Text Box 42"/>
          <p:cNvSpPr txBox="1">
            <a:spLocks noChangeArrowheads="1"/>
          </p:cNvSpPr>
          <p:nvPr/>
        </p:nvSpPr>
        <p:spPr bwMode="auto">
          <a:xfrm>
            <a:off x="6875463" y="3392488"/>
            <a:ext cx="220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800" b="1">
                <a:solidFill>
                  <a:srgbClr val="DDDDDD"/>
                </a:solidFill>
              </a:rPr>
              <a:t>Socialt &amp; samhälle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561975" y="1557338"/>
            <a:ext cx="8928100" cy="4751387"/>
          </a:xfrm>
          <a:prstGeom prst="rect">
            <a:avLst/>
          </a:prstGeom>
          <a:gradFill rotWithShape="1">
            <a:gsLst>
              <a:gs pos="0">
                <a:srgbClr val="008000">
                  <a:alpha val="20000"/>
                </a:srgbClr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PESTLE-analys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7374E8A3-00F2-4BCD-8763-D1479AB152F9}" type="slidenum">
              <a:rPr lang="en-US" altLang="sv-SE" sz="1000"/>
              <a:pPr algn="r">
                <a:spcBef>
                  <a:spcPct val="0"/>
                </a:spcBef>
              </a:pPr>
              <a:t>3</a:t>
            </a:fld>
            <a:endParaRPr lang="en-US" altLang="sv-SE" sz="100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2012-02-11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PESTLE-analys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635000" y="1628775"/>
            <a:ext cx="2879725" cy="2305050"/>
          </a:xfrm>
          <a:prstGeom prst="rect">
            <a:avLst/>
          </a:prstGeom>
          <a:gradFill rotWithShape="1">
            <a:gsLst>
              <a:gs pos="0">
                <a:srgbClr val="55E551"/>
              </a:gs>
              <a:gs pos="100000">
                <a:srgbClr val="55E551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635000" y="4005263"/>
            <a:ext cx="2879725" cy="2232025"/>
          </a:xfrm>
          <a:prstGeom prst="rect">
            <a:avLst/>
          </a:prstGeom>
          <a:gradFill rotWithShape="1">
            <a:gsLst>
              <a:gs pos="0">
                <a:srgbClr val="55E551"/>
              </a:gs>
              <a:gs pos="100000">
                <a:srgbClr val="55E551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3586163" y="1628775"/>
            <a:ext cx="2879725" cy="2305050"/>
          </a:xfrm>
          <a:prstGeom prst="rect">
            <a:avLst/>
          </a:prstGeom>
          <a:gradFill rotWithShape="1">
            <a:gsLst>
              <a:gs pos="0">
                <a:srgbClr val="55E551"/>
              </a:gs>
              <a:gs pos="100000">
                <a:srgbClr val="55E551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3586163" y="4005263"/>
            <a:ext cx="2879725" cy="2232025"/>
          </a:xfrm>
          <a:prstGeom prst="rect">
            <a:avLst/>
          </a:prstGeom>
          <a:gradFill rotWithShape="1">
            <a:gsLst>
              <a:gs pos="0">
                <a:srgbClr val="55E551"/>
              </a:gs>
              <a:gs pos="100000">
                <a:srgbClr val="55E551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6537325" y="1628775"/>
            <a:ext cx="2879725" cy="2305050"/>
          </a:xfrm>
          <a:prstGeom prst="rect">
            <a:avLst/>
          </a:prstGeom>
          <a:gradFill rotWithShape="1">
            <a:gsLst>
              <a:gs pos="0">
                <a:srgbClr val="55E551"/>
              </a:gs>
              <a:gs pos="100000">
                <a:srgbClr val="55E551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3196" name="Rectangle 12"/>
          <p:cNvSpPr>
            <a:spLocks noChangeArrowheads="1"/>
          </p:cNvSpPr>
          <p:nvPr/>
        </p:nvSpPr>
        <p:spPr bwMode="auto">
          <a:xfrm>
            <a:off x="6537325" y="4005263"/>
            <a:ext cx="2879725" cy="2232025"/>
          </a:xfrm>
          <a:prstGeom prst="rect">
            <a:avLst/>
          </a:prstGeom>
          <a:gradFill rotWithShape="1">
            <a:gsLst>
              <a:gs pos="0">
                <a:srgbClr val="55E551"/>
              </a:gs>
              <a:gs pos="100000">
                <a:srgbClr val="55E551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709613" y="1730375"/>
            <a:ext cx="25050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u="sng"/>
              <a:t>Politiska faktorer</a:t>
            </a:r>
          </a:p>
          <a:p>
            <a:pPr>
              <a:spcBef>
                <a:spcPct val="0"/>
              </a:spcBef>
            </a:pPr>
            <a:r>
              <a:rPr lang="sv-SE" altLang="sv-SE"/>
              <a:t>Politiskt system</a:t>
            </a:r>
          </a:p>
          <a:p>
            <a:pPr>
              <a:spcBef>
                <a:spcPct val="0"/>
              </a:spcBef>
            </a:pPr>
            <a:r>
              <a:rPr lang="sv-SE" altLang="sv-SE"/>
              <a:t>Skatteregler</a:t>
            </a:r>
          </a:p>
          <a:p>
            <a:pPr>
              <a:spcBef>
                <a:spcPct val="0"/>
              </a:spcBef>
            </a:pPr>
            <a:r>
              <a:rPr lang="sv-SE" altLang="sv-SE"/>
              <a:t>Politisk stabilitet</a:t>
            </a:r>
          </a:p>
          <a:p>
            <a:pPr>
              <a:spcBef>
                <a:spcPct val="0"/>
              </a:spcBef>
            </a:pPr>
            <a:r>
              <a:rPr lang="sv-SE" altLang="sv-SE"/>
              <a:t>Vilighet att harmonisera</a:t>
            </a:r>
          </a:p>
          <a:p>
            <a:pPr>
              <a:spcBef>
                <a:spcPct val="0"/>
              </a:spcBef>
            </a:pPr>
            <a:r>
              <a:rPr lang="sv-SE" altLang="sv-SE"/>
              <a:t>Krav på lokal tillverkning/lokalt köp</a:t>
            </a:r>
          </a:p>
          <a:p>
            <a:pPr>
              <a:spcBef>
                <a:spcPct val="0"/>
              </a:spcBef>
            </a:pPr>
            <a:r>
              <a:rPr lang="sv-SE" altLang="sv-SE"/>
              <a:t>Krav på lokalt ägande</a:t>
            </a:r>
          </a:p>
          <a:p>
            <a:pPr>
              <a:spcBef>
                <a:spcPct val="0"/>
              </a:spcBef>
            </a:pPr>
            <a:r>
              <a:rPr lang="sv-SE" altLang="sv-SE"/>
              <a:t>Myndighetsinterventioner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3741738" y="1730375"/>
            <a:ext cx="23876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u="sng"/>
              <a:t>Ekonomiska faktorer</a:t>
            </a:r>
          </a:p>
          <a:p>
            <a:pPr>
              <a:spcBef>
                <a:spcPct val="0"/>
              </a:spcBef>
            </a:pPr>
            <a:r>
              <a:rPr lang="sv-SE" altLang="sv-SE"/>
              <a:t>Inflation</a:t>
            </a:r>
          </a:p>
          <a:p>
            <a:pPr>
              <a:spcBef>
                <a:spcPct val="0"/>
              </a:spcBef>
            </a:pPr>
            <a:r>
              <a:rPr lang="sv-SE" altLang="sv-SE"/>
              <a:t>BNP</a:t>
            </a:r>
          </a:p>
          <a:p>
            <a:pPr>
              <a:spcBef>
                <a:spcPct val="0"/>
              </a:spcBef>
            </a:pPr>
            <a:r>
              <a:rPr lang="sv-SE" altLang="sv-SE"/>
              <a:t>Lönekostnader</a:t>
            </a:r>
          </a:p>
          <a:p>
            <a:pPr>
              <a:spcBef>
                <a:spcPct val="0"/>
              </a:spcBef>
            </a:pPr>
            <a:r>
              <a:rPr lang="sv-SE" altLang="sv-SE"/>
              <a:t>Banksystem</a:t>
            </a:r>
          </a:p>
          <a:p>
            <a:pPr>
              <a:spcBef>
                <a:spcPct val="0"/>
              </a:spcBef>
            </a:pPr>
            <a:r>
              <a:rPr lang="sv-SE" altLang="sv-SE"/>
              <a:t>Inflation</a:t>
            </a:r>
          </a:p>
          <a:p>
            <a:pPr>
              <a:spcBef>
                <a:spcPct val="0"/>
              </a:spcBef>
            </a:pPr>
            <a:r>
              <a:rPr lang="sv-SE" altLang="sv-SE"/>
              <a:t>Räntenivå, räntevariationer</a:t>
            </a:r>
          </a:p>
          <a:p>
            <a:pPr>
              <a:spcBef>
                <a:spcPct val="0"/>
              </a:spcBef>
            </a:pPr>
            <a:r>
              <a:rPr lang="sv-SE" altLang="sv-SE"/>
              <a:t>Valutakurs, valutakursvariationer</a:t>
            </a:r>
          </a:p>
          <a:p>
            <a:pPr>
              <a:spcBef>
                <a:spcPct val="0"/>
              </a:spcBef>
            </a:pPr>
            <a:r>
              <a:rPr lang="sv-SE" altLang="sv-SE"/>
              <a:t>Penningtransferabilitet</a:t>
            </a:r>
          </a:p>
          <a:p>
            <a:pPr>
              <a:spcBef>
                <a:spcPct val="0"/>
              </a:spcBef>
            </a:pPr>
            <a:r>
              <a:rPr lang="sv-SE" altLang="sv-SE"/>
              <a:t>Betalningsstörningar</a:t>
            </a:r>
          </a:p>
          <a:p>
            <a:pPr>
              <a:spcBef>
                <a:spcPct val="0"/>
              </a:spcBef>
            </a:pPr>
            <a:r>
              <a:rPr lang="sv-SE" altLang="sv-SE"/>
              <a:t>Konkursrisk</a:t>
            </a: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6578600" y="1730375"/>
            <a:ext cx="2746375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u="sng"/>
              <a:t>Sociala och kulturella</a:t>
            </a:r>
          </a:p>
          <a:p>
            <a:pPr>
              <a:spcBef>
                <a:spcPct val="0"/>
              </a:spcBef>
            </a:pPr>
            <a:r>
              <a:rPr lang="sv-SE" altLang="sv-SE"/>
              <a:t>Demografi</a:t>
            </a:r>
          </a:p>
          <a:p>
            <a:pPr>
              <a:spcBef>
                <a:spcPct val="0"/>
              </a:spcBef>
            </a:pPr>
            <a:r>
              <a:rPr lang="sv-SE" altLang="sv-SE"/>
              <a:t>Byråkrati</a:t>
            </a:r>
          </a:p>
          <a:p>
            <a:pPr>
              <a:spcBef>
                <a:spcPct val="0"/>
              </a:spcBef>
            </a:pPr>
            <a:r>
              <a:rPr lang="sv-SE" altLang="sv-SE"/>
              <a:t>	Beslutsprocess, beslutsfaktorer</a:t>
            </a:r>
          </a:p>
          <a:p>
            <a:pPr>
              <a:spcBef>
                <a:spcPct val="0"/>
              </a:spcBef>
            </a:pPr>
            <a:r>
              <a:rPr lang="sv-SE" altLang="sv-SE"/>
              <a:t>Affärsetik</a:t>
            </a:r>
          </a:p>
          <a:p>
            <a:pPr>
              <a:spcBef>
                <a:spcPct val="0"/>
              </a:spcBef>
            </a:pPr>
            <a:r>
              <a:rPr lang="sv-SE" altLang="sv-SE"/>
              <a:t>Attityd till arbete</a:t>
            </a:r>
          </a:p>
          <a:p>
            <a:pPr>
              <a:spcBef>
                <a:spcPct val="0"/>
              </a:spcBef>
            </a:pPr>
            <a:r>
              <a:rPr lang="sv-SE" altLang="sv-SE"/>
              <a:t>Ansvarstagande</a:t>
            </a:r>
          </a:p>
          <a:p>
            <a:pPr>
              <a:spcBef>
                <a:spcPct val="0"/>
              </a:spcBef>
            </a:pPr>
            <a:r>
              <a:rPr lang="sv-SE" altLang="sv-SE"/>
              <a:t>Kontraktshantering</a:t>
            </a:r>
          </a:p>
          <a:p>
            <a:pPr>
              <a:spcBef>
                <a:spcPct val="0"/>
              </a:spcBef>
            </a:pPr>
            <a:r>
              <a:rPr lang="sv-SE" altLang="sv-SE"/>
              <a:t>Förändringsvilja</a:t>
            </a:r>
          </a:p>
          <a:p>
            <a:pPr>
              <a:spcBef>
                <a:spcPct val="0"/>
              </a:spcBef>
            </a:pPr>
            <a:endParaRPr lang="sv-SE" altLang="sv-SE"/>
          </a:p>
          <a:p>
            <a:pPr>
              <a:spcBef>
                <a:spcPct val="0"/>
              </a:spcBef>
            </a:pPr>
            <a:endParaRPr lang="sv-SE" altLang="sv-SE"/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36588" y="4156075"/>
            <a:ext cx="2760662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u="sng"/>
              <a:t>Tekniska faktorer</a:t>
            </a:r>
          </a:p>
          <a:p>
            <a:pPr>
              <a:spcBef>
                <a:spcPct val="0"/>
              </a:spcBef>
            </a:pPr>
            <a:r>
              <a:rPr lang="sv-SE" altLang="sv-SE"/>
              <a:t>Tekniska gränssnitt / Leveransgränser</a:t>
            </a:r>
          </a:p>
          <a:p>
            <a:pPr>
              <a:spcBef>
                <a:spcPct val="0"/>
              </a:spcBef>
            </a:pPr>
            <a:r>
              <a:rPr lang="sv-SE" altLang="sv-SE"/>
              <a:t>Tekniköverföringshastighet</a:t>
            </a:r>
          </a:p>
          <a:p>
            <a:pPr>
              <a:spcBef>
                <a:spcPct val="0"/>
              </a:spcBef>
            </a:pPr>
            <a:r>
              <a:rPr lang="sv-SE" altLang="sv-SE"/>
              <a:t>Patentskydd</a:t>
            </a:r>
          </a:p>
          <a:p>
            <a:pPr>
              <a:spcBef>
                <a:spcPct val="0"/>
              </a:spcBef>
            </a:pPr>
            <a:r>
              <a:rPr lang="sv-SE" altLang="sv-SE"/>
              <a:t>Obsolescens / inkurans- hastighet</a:t>
            </a:r>
          </a:p>
          <a:p>
            <a:pPr>
              <a:spcBef>
                <a:spcPct val="0"/>
              </a:spcBef>
            </a:pPr>
            <a:r>
              <a:rPr lang="sv-SE" altLang="sv-SE"/>
              <a:t>Korrosion</a:t>
            </a:r>
          </a:p>
          <a:p>
            <a:pPr>
              <a:spcBef>
                <a:spcPct val="0"/>
              </a:spcBef>
            </a:pPr>
            <a:r>
              <a:rPr lang="sv-SE" altLang="sv-SE"/>
              <a:t>Reservdelsförsörjning</a:t>
            </a:r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4013200" y="4156075"/>
            <a:ext cx="20161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u="sng"/>
              <a:t>Legala faktorer</a:t>
            </a:r>
          </a:p>
          <a:p>
            <a:pPr>
              <a:spcBef>
                <a:spcPct val="0"/>
              </a:spcBef>
            </a:pPr>
            <a:r>
              <a:rPr lang="sv-SE" altLang="sv-SE"/>
              <a:t>Arbetsmarknadslagstiftning</a:t>
            </a:r>
          </a:p>
          <a:p>
            <a:pPr>
              <a:spcBef>
                <a:spcPct val="0"/>
              </a:spcBef>
            </a:pPr>
            <a:r>
              <a:rPr lang="sv-SE" altLang="sv-SE"/>
              <a:t>Lagar för hälsa och miljö</a:t>
            </a:r>
          </a:p>
          <a:p>
            <a:pPr>
              <a:spcBef>
                <a:spcPct val="0"/>
              </a:spcBef>
            </a:pPr>
            <a:r>
              <a:rPr lang="sv-SE" altLang="sv-SE"/>
              <a:t>Tullagstiftning</a:t>
            </a:r>
          </a:p>
          <a:p>
            <a:pPr>
              <a:spcBef>
                <a:spcPct val="0"/>
              </a:spcBef>
            </a:pPr>
            <a:r>
              <a:rPr lang="sv-SE" altLang="sv-SE"/>
              <a:t>Avtalsvillkor</a:t>
            </a:r>
          </a:p>
          <a:p>
            <a:pPr>
              <a:spcBef>
                <a:spcPct val="0"/>
              </a:spcBef>
            </a:pPr>
            <a:endParaRPr lang="sv-SE" altLang="sv-SE"/>
          </a:p>
          <a:p>
            <a:pPr>
              <a:spcBef>
                <a:spcPct val="0"/>
              </a:spcBef>
            </a:pPr>
            <a:endParaRPr lang="sv-SE" altLang="sv-SE"/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6913563" y="4105275"/>
            <a:ext cx="20542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v-SE" altLang="sv-SE" u="sng"/>
              <a:t>Ekologiska faktorer</a:t>
            </a:r>
          </a:p>
          <a:p>
            <a:pPr>
              <a:spcBef>
                <a:spcPct val="0"/>
              </a:spcBef>
            </a:pPr>
            <a:r>
              <a:rPr lang="sv-SE" altLang="sv-SE"/>
              <a:t>Energiförbrukning</a:t>
            </a:r>
          </a:p>
          <a:p>
            <a:pPr>
              <a:spcBef>
                <a:spcPct val="0"/>
              </a:spcBef>
            </a:pPr>
            <a:r>
              <a:rPr lang="sv-SE" altLang="sv-SE"/>
              <a:t>CO2-footprint</a:t>
            </a:r>
          </a:p>
          <a:p>
            <a:pPr>
              <a:spcBef>
                <a:spcPct val="0"/>
              </a:spcBef>
            </a:pPr>
            <a:r>
              <a:rPr lang="sv-SE" altLang="sv-SE"/>
              <a:t>Utsläpp till mark, luft, vatten</a:t>
            </a:r>
          </a:p>
          <a:p>
            <a:pPr>
              <a:spcBef>
                <a:spcPct val="0"/>
              </a:spcBef>
            </a:pPr>
            <a:r>
              <a:rPr lang="sv-SE" altLang="sv-SE"/>
              <a:t>Buller</a:t>
            </a:r>
          </a:p>
          <a:p>
            <a:pPr>
              <a:spcBef>
                <a:spcPct val="0"/>
              </a:spcBef>
            </a:pPr>
            <a:r>
              <a:rPr lang="sv-SE" altLang="sv-SE"/>
              <a:t>Vattenförbrukning</a:t>
            </a:r>
          </a:p>
          <a:p>
            <a:pPr>
              <a:spcBef>
                <a:spcPct val="0"/>
              </a:spcBef>
            </a:pPr>
            <a:endParaRPr lang="sv-SE" altLang="sv-SE"/>
          </a:p>
          <a:p>
            <a:pPr>
              <a:spcBef>
                <a:spcPct val="0"/>
              </a:spcBef>
            </a:pPr>
            <a:endParaRPr lang="sv-SE" altLang="sv-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PESTLE-analys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A80A8E1E-28F4-4B17-A00F-898E9A7D5B5A}" type="slidenum">
              <a:rPr lang="en-US" altLang="sv-SE" sz="1000"/>
              <a:pPr algn="r">
                <a:spcBef>
                  <a:spcPct val="0"/>
                </a:spcBef>
              </a:pPr>
              <a:t>4</a:t>
            </a:fld>
            <a:endParaRPr lang="en-US" altLang="sv-SE" sz="1000"/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2012-02-11</a:t>
            </a: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PESTLE kombineras ofta med SWOT</a:t>
            </a:r>
          </a:p>
        </p:txBody>
      </p:sp>
      <p:sp>
        <p:nvSpPr>
          <p:cNvPr id="96280" name="Rectangle 24"/>
          <p:cNvSpPr>
            <a:spLocks noChangeArrowheads="1"/>
          </p:cNvSpPr>
          <p:nvPr/>
        </p:nvSpPr>
        <p:spPr bwMode="auto">
          <a:xfrm>
            <a:off x="4068763" y="2568575"/>
            <a:ext cx="1889125" cy="11747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 sz="9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81" name="Rectangle 25"/>
          <p:cNvSpPr>
            <a:spLocks noChangeArrowheads="1"/>
          </p:cNvSpPr>
          <p:nvPr/>
        </p:nvSpPr>
        <p:spPr bwMode="auto">
          <a:xfrm>
            <a:off x="4068763" y="3816350"/>
            <a:ext cx="1889125" cy="1138238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 sz="9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82" name="Rectangle 26"/>
          <p:cNvSpPr>
            <a:spLocks noChangeArrowheads="1"/>
          </p:cNvSpPr>
          <p:nvPr/>
        </p:nvSpPr>
        <p:spPr bwMode="auto">
          <a:xfrm>
            <a:off x="6080125" y="2555875"/>
            <a:ext cx="1889125" cy="11747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 sz="9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83" name="Rectangle 27"/>
          <p:cNvSpPr>
            <a:spLocks noChangeArrowheads="1"/>
          </p:cNvSpPr>
          <p:nvPr/>
        </p:nvSpPr>
        <p:spPr bwMode="auto">
          <a:xfrm>
            <a:off x="6080125" y="3816350"/>
            <a:ext cx="1889125" cy="1138238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sv-SE" sz="96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89" name="Text Box 33"/>
          <p:cNvSpPr txBox="1">
            <a:spLocks noChangeArrowheads="1"/>
          </p:cNvSpPr>
          <p:nvPr/>
        </p:nvSpPr>
        <p:spPr bwMode="auto">
          <a:xfrm>
            <a:off x="4565650" y="2168525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Styrkor</a:t>
            </a:r>
          </a:p>
        </p:txBody>
      </p:sp>
      <p:sp>
        <p:nvSpPr>
          <p:cNvPr id="96290" name="Text Box 34"/>
          <p:cNvSpPr txBox="1">
            <a:spLocks noChangeArrowheads="1"/>
          </p:cNvSpPr>
          <p:nvPr/>
        </p:nvSpPr>
        <p:spPr bwMode="auto">
          <a:xfrm>
            <a:off x="6442075" y="2168525"/>
            <a:ext cx="116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Svagheter</a:t>
            </a:r>
          </a:p>
        </p:txBody>
      </p:sp>
      <p:sp>
        <p:nvSpPr>
          <p:cNvPr id="96291" name="Text Box 35"/>
          <p:cNvSpPr txBox="1">
            <a:spLocks noChangeArrowheads="1"/>
          </p:cNvSpPr>
          <p:nvPr/>
        </p:nvSpPr>
        <p:spPr bwMode="auto">
          <a:xfrm>
            <a:off x="3411538" y="4238625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Hot</a:t>
            </a:r>
          </a:p>
        </p:txBody>
      </p:sp>
      <p:sp>
        <p:nvSpPr>
          <p:cNvPr id="96292" name="Text Box 36"/>
          <p:cNvSpPr txBox="1">
            <a:spLocks noChangeArrowheads="1"/>
          </p:cNvSpPr>
          <p:nvPr/>
        </p:nvSpPr>
        <p:spPr bwMode="auto">
          <a:xfrm>
            <a:off x="2663825" y="3019425"/>
            <a:ext cx="127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Möjligheter</a:t>
            </a:r>
          </a:p>
        </p:txBody>
      </p:sp>
      <p:sp>
        <p:nvSpPr>
          <p:cNvPr id="96294" name="Line 38"/>
          <p:cNvSpPr>
            <a:spLocks noChangeShapeType="1"/>
          </p:cNvSpPr>
          <p:nvPr/>
        </p:nvSpPr>
        <p:spPr bwMode="auto">
          <a:xfrm>
            <a:off x="2184400" y="1854200"/>
            <a:ext cx="2552700" cy="1206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6262" name="Oval 6"/>
          <p:cNvSpPr>
            <a:spLocks noChangeArrowheads="1"/>
          </p:cNvSpPr>
          <p:nvPr/>
        </p:nvSpPr>
        <p:spPr bwMode="auto">
          <a:xfrm>
            <a:off x="1692275" y="1484313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P</a:t>
            </a:r>
          </a:p>
        </p:txBody>
      </p:sp>
      <p:sp>
        <p:nvSpPr>
          <p:cNvPr id="96295" name="Line 39"/>
          <p:cNvSpPr>
            <a:spLocks noChangeShapeType="1"/>
          </p:cNvSpPr>
          <p:nvPr/>
        </p:nvSpPr>
        <p:spPr bwMode="auto">
          <a:xfrm>
            <a:off x="2082800" y="2679700"/>
            <a:ext cx="420370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6296" name="Line 40"/>
          <p:cNvSpPr>
            <a:spLocks noChangeShapeType="1"/>
          </p:cNvSpPr>
          <p:nvPr/>
        </p:nvSpPr>
        <p:spPr bwMode="auto">
          <a:xfrm>
            <a:off x="2171700" y="3225800"/>
            <a:ext cx="2679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6297" name="Line 41"/>
          <p:cNvSpPr>
            <a:spLocks noChangeShapeType="1"/>
          </p:cNvSpPr>
          <p:nvPr/>
        </p:nvSpPr>
        <p:spPr bwMode="auto">
          <a:xfrm>
            <a:off x="2120900" y="3898900"/>
            <a:ext cx="44958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6298" name="Line 42"/>
          <p:cNvSpPr>
            <a:spLocks noChangeShapeType="1"/>
          </p:cNvSpPr>
          <p:nvPr/>
        </p:nvSpPr>
        <p:spPr bwMode="auto">
          <a:xfrm flipV="1">
            <a:off x="2247900" y="3009900"/>
            <a:ext cx="4914900" cy="154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6299" name="Line 43"/>
          <p:cNvSpPr>
            <a:spLocks noChangeShapeType="1"/>
          </p:cNvSpPr>
          <p:nvPr/>
        </p:nvSpPr>
        <p:spPr bwMode="auto">
          <a:xfrm flipV="1">
            <a:off x="2133600" y="4305300"/>
            <a:ext cx="5461000" cy="1130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6263" name="Oval 7"/>
          <p:cNvSpPr>
            <a:spLocks noChangeArrowheads="1"/>
          </p:cNvSpPr>
          <p:nvPr/>
        </p:nvSpPr>
        <p:spPr bwMode="auto">
          <a:xfrm>
            <a:off x="1692275" y="2205038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E</a:t>
            </a:r>
          </a:p>
        </p:txBody>
      </p:sp>
      <p:sp>
        <p:nvSpPr>
          <p:cNvPr id="96264" name="Oval 8"/>
          <p:cNvSpPr>
            <a:spLocks noChangeArrowheads="1"/>
          </p:cNvSpPr>
          <p:nvPr/>
        </p:nvSpPr>
        <p:spPr bwMode="auto">
          <a:xfrm>
            <a:off x="1692275" y="2925763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S</a:t>
            </a:r>
          </a:p>
        </p:txBody>
      </p:sp>
      <p:sp>
        <p:nvSpPr>
          <p:cNvPr id="96265" name="Oval 9"/>
          <p:cNvSpPr>
            <a:spLocks noChangeArrowheads="1"/>
          </p:cNvSpPr>
          <p:nvPr/>
        </p:nvSpPr>
        <p:spPr bwMode="auto">
          <a:xfrm>
            <a:off x="1692275" y="3646488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T</a:t>
            </a:r>
          </a:p>
        </p:txBody>
      </p:sp>
      <p:sp>
        <p:nvSpPr>
          <p:cNvPr id="96266" name="Oval 10"/>
          <p:cNvSpPr>
            <a:spLocks noChangeArrowheads="1"/>
          </p:cNvSpPr>
          <p:nvPr/>
        </p:nvSpPr>
        <p:spPr bwMode="auto">
          <a:xfrm>
            <a:off x="1692275" y="4367213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L</a:t>
            </a:r>
          </a:p>
        </p:txBody>
      </p:sp>
      <p:sp>
        <p:nvSpPr>
          <p:cNvPr id="96267" name="Oval 11"/>
          <p:cNvSpPr>
            <a:spLocks noChangeArrowheads="1"/>
          </p:cNvSpPr>
          <p:nvPr/>
        </p:nvSpPr>
        <p:spPr bwMode="auto">
          <a:xfrm>
            <a:off x="1692275" y="5087938"/>
            <a:ext cx="647700" cy="649287"/>
          </a:xfrm>
          <a:prstGeom prst="ellipse">
            <a:avLst/>
          </a:prstGeom>
          <a:solidFill>
            <a:srgbClr val="FFFFF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168275" indent="-168275"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168275" algn="l"/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sv-SE" altLang="sv-SE" sz="2800" b="1"/>
              <a:t>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3368675" y="6581775"/>
            <a:ext cx="31369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sv-SE" sz="1000"/>
              <a:t>PESTLE-analys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6897688" y="6581775"/>
            <a:ext cx="23114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284EF83-D6F1-4B5C-95BA-986D3E6ECE11}" type="slidenum">
              <a:rPr lang="en-US" altLang="sv-SE" sz="1000"/>
              <a:pPr algn="r">
                <a:spcBef>
                  <a:spcPct val="0"/>
                </a:spcBef>
              </a:pPr>
              <a:t>5</a:t>
            </a:fld>
            <a:endParaRPr lang="en-US" altLang="sv-SE" sz="100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22300" y="6583363"/>
            <a:ext cx="23114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000"/>
              <a:t>2012-02-11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31825" y="990600"/>
            <a:ext cx="85883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algn="ctr" defTabSz="449263" fontAlgn="base"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sv-SE" altLang="sv-SE" sz="1800" b="1"/>
              <a:t>Översätt PESTLE-SWOT-analysen till en handlingsplan</a:t>
            </a: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4362450" y="1368425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Styrkor</a:t>
            </a: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7026275" y="1343025"/>
            <a:ext cx="116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Svagheter</a:t>
            </a: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2332038" y="5089525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Hot</a:t>
            </a:r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1673225" y="2740025"/>
            <a:ext cx="127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sv-SE" sz="1600" b="1"/>
              <a:t>Möjligheter</a:t>
            </a:r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3306763" y="1755775"/>
            <a:ext cx="2879725" cy="23050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1600" b="1"/>
              <a:t>Hur använder jag styrkorna </a:t>
            </a:r>
          </a:p>
          <a:p>
            <a:r>
              <a:rPr lang="sv-SE" altLang="sv-SE" sz="1600" b="1"/>
              <a:t>för att ta till vara </a:t>
            </a:r>
          </a:p>
          <a:p>
            <a:r>
              <a:rPr lang="sv-SE" altLang="sv-SE" sz="1600" b="1"/>
              <a:t>möjligheterna?</a:t>
            </a:r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3306763" y="4132263"/>
            <a:ext cx="2879725" cy="2232025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1600" b="1"/>
              <a:t>Hur använder jag mina</a:t>
            </a:r>
          </a:p>
          <a:p>
            <a:r>
              <a:rPr lang="sv-SE" altLang="sv-SE" sz="1600" b="1"/>
              <a:t>styrkor för att minimera</a:t>
            </a:r>
          </a:p>
          <a:p>
            <a:r>
              <a:rPr lang="sv-SE" altLang="sv-SE" sz="1600" b="1"/>
              <a:t>sannolikhet och konsekvens</a:t>
            </a:r>
          </a:p>
          <a:p>
            <a:r>
              <a:rPr lang="sv-SE" altLang="sv-SE" sz="1600" b="1"/>
              <a:t>av dessa hot?</a:t>
            </a:r>
          </a:p>
        </p:txBody>
      </p: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6257925" y="1755775"/>
            <a:ext cx="2879725" cy="2305050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1600" b="1"/>
              <a:t>Hur tar jag hand om </a:t>
            </a:r>
          </a:p>
          <a:p>
            <a:r>
              <a:rPr lang="sv-SE" altLang="sv-SE" sz="1600" b="1"/>
              <a:t>svagheterna så att jag kan </a:t>
            </a:r>
          </a:p>
          <a:p>
            <a:r>
              <a:rPr lang="sv-SE" altLang="sv-SE" sz="1600" b="1"/>
              <a:t>dra fördel av möjligheterna?</a:t>
            </a:r>
          </a:p>
        </p:txBody>
      </p:sp>
      <p:sp>
        <p:nvSpPr>
          <p:cNvPr id="98333" name="Rectangle 29"/>
          <p:cNvSpPr>
            <a:spLocks noChangeArrowheads="1"/>
          </p:cNvSpPr>
          <p:nvPr/>
        </p:nvSpPr>
        <p:spPr bwMode="auto">
          <a:xfrm>
            <a:off x="6257925" y="4132263"/>
            <a:ext cx="2879725" cy="2232025"/>
          </a:xfrm>
          <a:prstGeom prst="rect">
            <a:avLst/>
          </a:prstGeom>
          <a:solidFill>
            <a:srgbClr val="008000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sv-SE" sz="1600" b="1"/>
              <a:t>Hur undanröjer jag de</a:t>
            </a:r>
          </a:p>
          <a:p>
            <a:r>
              <a:rPr lang="sv-SE" altLang="sv-SE" sz="1600" b="1"/>
              <a:t>svagheter som gör dessa</a:t>
            </a:r>
          </a:p>
          <a:p>
            <a:r>
              <a:rPr lang="sv-SE" altLang="sv-SE" sz="1600" b="1"/>
              <a:t>hot till en realitet?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tabLst/>
          <a:defRPr kumimoji="0" lang="en-GB" altLang="sv-S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204</Words>
  <Application>Microsoft Office PowerPoint</Application>
  <PresentationFormat>Anpassad</PresentationFormat>
  <Paragraphs>127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5</vt:i4>
      </vt:variant>
    </vt:vector>
  </HeadingPairs>
  <TitlesOfParts>
    <vt:vector size="13" baseType="lpstr">
      <vt:lpstr>Arial</vt:lpstr>
      <vt:lpstr>Wingdings</vt:lpstr>
      <vt:lpstr>Times New Roman</vt:lpstr>
      <vt:lpstr>Lucida Sans Unicode</vt:lpstr>
      <vt:lpstr>Standardformgivning</vt:lpstr>
      <vt:lpstr>Standardformgivning</vt:lpstr>
      <vt:lpstr>Standardformgivning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 / PESTLE - analys</dc:title>
  <dc:creator>Michèle Sandstedt</dc:creator>
  <cp:lastModifiedBy>Michèle Sandstedt</cp:lastModifiedBy>
  <cp:revision>10</cp:revision>
  <dcterms:modified xsi:type="dcterms:W3CDTF">2021-05-24T20:45:47Z</dcterms:modified>
</cp:coreProperties>
</file>