
<file path=[Content_Types].xml><?xml version="1.0" encoding="utf-8"?>
<Types xmlns="http://schemas.openxmlformats.org/package/2006/content-types">
  <Default Extension="bin" ContentType="application/vnd.openxmlformats-officedocument.oleObject"/>
  <Default Extension="png" ContentType="image/png"/>
  <Default Extension="pdf" ContentType="application/pd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8"/>
  </p:notesMasterIdLst>
  <p:handoutMasterIdLst>
    <p:handoutMasterId r:id="rId9"/>
  </p:handoutMasterIdLst>
  <p:sldIdLst>
    <p:sldId id="311" r:id="rId2"/>
    <p:sldId id="316" r:id="rId3"/>
    <p:sldId id="315" r:id="rId4"/>
    <p:sldId id="314" r:id="rId5"/>
    <p:sldId id="312" r:id="rId6"/>
    <p:sldId id="313" r:id="rId7"/>
  </p:sldIdLst>
  <p:sldSz cx="9906000" cy="6858000" type="A4"/>
  <p:notesSz cx="6858000" cy="9144000"/>
  <p:custDataLst>
    <p:tags r:id="rId10"/>
  </p:custDataLst>
  <p:defaultTextStyle>
    <a:defPPr>
      <a:defRPr lang="en-US"/>
    </a:defPPr>
    <a:lvl1pPr algn="ctr" rtl="0" fontAlgn="base">
      <a:spcBef>
        <a:spcPct val="50000"/>
      </a:spcBef>
      <a:spcAft>
        <a:spcPct val="0"/>
      </a:spcAft>
      <a:defRPr sz="1400" b="1" kern="1200">
        <a:solidFill>
          <a:schemeClr val="tx1"/>
        </a:solidFill>
        <a:latin typeface="Arial" charset="0"/>
        <a:ea typeface="+mn-ea"/>
        <a:cs typeface="+mn-cs"/>
      </a:defRPr>
    </a:lvl1pPr>
    <a:lvl2pPr marL="457200" algn="ctr" rtl="0" fontAlgn="base">
      <a:spcBef>
        <a:spcPct val="50000"/>
      </a:spcBef>
      <a:spcAft>
        <a:spcPct val="0"/>
      </a:spcAft>
      <a:defRPr sz="1400" b="1" kern="1200">
        <a:solidFill>
          <a:schemeClr val="tx1"/>
        </a:solidFill>
        <a:latin typeface="Arial" charset="0"/>
        <a:ea typeface="+mn-ea"/>
        <a:cs typeface="+mn-cs"/>
      </a:defRPr>
    </a:lvl2pPr>
    <a:lvl3pPr marL="914400" algn="ctr" rtl="0" fontAlgn="base">
      <a:spcBef>
        <a:spcPct val="50000"/>
      </a:spcBef>
      <a:spcAft>
        <a:spcPct val="0"/>
      </a:spcAft>
      <a:defRPr sz="1400" b="1" kern="1200">
        <a:solidFill>
          <a:schemeClr val="tx1"/>
        </a:solidFill>
        <a:latin typeface="Arial" charset="0"/>
        <a:ea typeface="+mn-ea"/>
        <a:cs typeface="+mn-cs"/>
      </a:defRPr>
    </a:lvl3pPr>
    <a:lvl4pPr marL="1371600" algn="ctr" rtl="0" fontAlgn="base">
      <a:spcBef>
        <a:spcPct val="50000"/>
      </a:spcBef>
      <a:spcAft>
        <a:spcPct val="0"/>
      </a:spcAft>
      <a:defRPr sz="1400" b="1" kern="1200">
        <a:solidFill>
          <a:schemeClr val="tx1"/>
        </a:solidFill>
        <a:latin typeface="Arial" charset="0"/>
        <a:ea typeface="+mn-ea"/>
        <a:cs typeface="+mn-cs"/>
      </a:defRPr>
    </a:lvl4pPr>
    <a:lvl5pPr marL="1828800" algn="ctr" rtl="0" fontAlgn="base">
      <a:spcBef>
        <a:spcPct val="5000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48">
          <p15:clr>
            <a:srgbClr val="A4A3A4"/>
          </p15:clr>
        </p15:guide>
        <p15:guide id="2" orient="horz" pos="4138">
          <p15:clr>
            <a:srgbClr val="A4A3A4"/>
          </p15:clr>
        </p15:guide>
        <p15:guide id="3" pos="12">
          <p15:clr>
            <a:srgbClr val="A4A3A4"/>
          </p15:clr>
        </p15:guide>
        <p15:guide id="4" pos="59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642"/>
    <a:srgbClr val="2E7C42"/>
    <a:srgbClr val="2E7F42"/>
    <a:srgbClr val="2E9242"/>
    <a:srgbClr val="2E8642"/>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0" autoAdjust="0"/>
  </p:normalViewPr>
  <p:slideViewPr>
    <p:cSldViewPr snapToGrid="0">
      <p:cViewPr varScale="1">
        <p:scale>
          <a:sx n="70" d="100"/>
          <a:sy n="70" d="100"/>
        </p:scale>
        <p:origin x="1036" y="60"/>
      </p:cViewPr>
      <p:guideLst>
        <p:guide orient="horz" pos="648"/>
        <p:guide orient="horz" pos="4138"/>
        <p:guide pos="12"/>
        <p:guide pos="59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howGuides="1">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26A6B0-F2E4-7040-BB4B-9D5510E76F25}" type="datetimeFigureOut">
              <a:rPr lang="sv-SE" smtClean="0"/>
              <a:pPr/>
              <a:t>2021-02-24</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3F81FC-12C4-184E-BB96-36DEF0D92B03}" type="slidenum">
              <a:rPr lang="sv-SE" smtClean="0"/>
              <a:pPr/>
              <a:t>‹#›</a:t>
            </a:fld>
            <a:endParaRPr lang="sv-SE"/>
          </a:p>
        </p:txBody>
      </p:sp>
    </p:spTree>
    <p:extLst>
      <p:ext uri="{BB962C8B-B14F-4D97-AF65-F5344CB8AC3E}">
        <p14:creationId xmlns:p14="http://schemas.microsoft.com/office/powerpoint/2010/main" val="96098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200" b="0"/>
            </a:lvl1pPr>
          </a:lstStyle>
          <a:p>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vl1pPr>
          </a:lstStyle>
          <a:p>
            <a:endParaRPr lang="en-US"/>
          </a:p>
        </p:txBody>
      </p:sp>
      <p:sp>
        <p:nvSpPr>
          <p:cNvPr id="31748"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defRPr sz="1200" b="0"/>
            </a:lvl1pPr>
          </a:lstStyle>
          <a:p>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vl1pPr>
          </a:lstStyle>
          <a:p>
            <a:fld id="{0DEEF8FD-3196-400F-9E2E-A149F74B849A}" type="slidenum">
              <a:rPr lang="en-US"/>
              <a:pPr/>
              <a:t>‹#›</a:t>
            </a:fld>
            <a:endParaRPr lang="en-US"/>
          </a:p>
        </p:txBody>
      </p:sp>
    </p:spTree>
    <p:extLst>
      <p:ext uri="{BB962C8B-B14F-4D97-AF65-F5344CB8AC3E}">
        <p14:creationId xmlns:p14="http://schemas.microsoft.com/office/powerpoint/2010/main" val="38409377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d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Page">
    <p:spTree>
      <p:nvGrpSpPr>
        <p:cNvPr id="1" name=""/>
        <p:cNvGrpSpPr/>
        <p:nvPr/>
      </p:nvGrpSpPr>
      <p:grpSpPr>
        <a:xfrm>
          <a:off x="0" y="0"/>
          <a:ext cx="0" cy="0"/>
          <a:chOff x="0" y="0"/>
          <a:chExt cx="0" cy="0"/>
        </a:xfrm>
      </p:grpSpPr>
      <p:sp>
        <p:nvSpPr>
          <p:cNvPr id="6" name="Rektangel 5"/>
          <p:cNvSpPr/>
          <p:nvPr userDrawn="1"/>
        </p:nvSpPr>
        <p:spPr bwMode="auto">
          <a:xfrm>
            <a:off x="19050" y="85725"/>
            <a:ext cx="3834000" cy="6685200"/>
          </a:xfrm>
          <a:prstGeom prst="rect">
            <a:avLst/>
          </a:prstGeom>
          <a:solidFill>
            <a:srgbClr val="007E2B"/>
          </a:solidFill>
          <a:ln w="12700" cap="flat" cmpd="sng" algn="ctr">
            <a:noFill/>
            <a:prstDash val="solid"/>
            <a:round/>
            <a:headEnd type="none" w="med" len="med"/>
            <a:tailEnd type="none" w="med" len="med"/>
          </a:ln>
          <a:effectLst/>
        </p:spPr>
        <p:txBody>
          <a:bodyPr vert="horz" wrap="square" lIns="72000" tIns="72000" rIns="72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sv-SE" sz="1400" b="1" i="0" u="none" strike="noStrike" cap="none" normalizeH="0" baseline="0">
              <a:ln>
                <a:noFill/>
              </a:ln>
              <a:solidFill>
                <a:schemeClr val="tx1"/>
              </a:solidFill>
              <a:effectLst/>
              <a:latin typeface="Arial" charset="0"/>
            </a:endParaRPr>
          </a:p>
        </p:txBody>
      </p:sp>
      <p:sp>
        <p:nvSpPr>
          <p:cNvPr id="2" name="Rubrik 1"/>
          <p:cNvSpPr>
            <a:spLocks noGrp="1"/>
          </p:cNvSpPr>
          <p:nvPr>
            <p:ph type="title"/>
          </p:nvPr>
        </p:nvSpPr>
        <p:spPr>
          <a:xfrm>
            <a:off x="4343400" y="2362200"/>
            <a:ext cx="4953000" cy="1143000"/>
          </a:xfrm>
          <a:prstGeom prst="rect">
            <a:avLst/>
          </a:prstGeom>
        </p:spPr>
        <p:txBody>
          <a:bodyPr vert="horz"/>
          <a:lstStyle/>
          <a:p>
            <a:r>
              <a:rPr lang="en-US"/>
              <a:t>Click to edit Master title style</a:t>
            </a:r>
            <a:endParaRPr lang="sv-SE" dirty="0"/>
          </a:p>
        </p:txBody>
      </p:sp>
      <p:sp>
        <p:nvSpPr>
          <p:cNvPr id="4" name="Rektangel 3"/>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Rektangel 4"/>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0" name="Platshållare för text 9"/>
          <p:cNvSpPr>
            <a:spLocks noGrp="1"/>
          </p:cNvSpPr>
          <p:nvPr>
            <p:ph type="body" sz="quarter" idx="10"/>
          </p:nvPr>
        </p:nvSpPr>
        <p:spPr>
          <a:xfrm>
            <a:off x="4343400" y="3671887"/>
            <a:ext cx="4953000" cy="1676400"/>
          </a:xfrm>
          <a:prstGeom prst="rect">
            <a:avLst/>
          </a:prstGeom>
        </p:spPr>
        <p:txBody>
          <a:bodyPr vert="horz"/>
          <a:lstStyle/>
          <a:p>
            <a:pPr lvl="0"/>
            <a:r>
              <a:rPr lang="en-US"/>
              <a:t>Edit Master text styles</a:t>
            </a:r>
          </a:p>
        </p:txBody>
      </p:sp>
      <p:sp>
        <p:nvSpPr>
          <p:cNvPr id="3" name="Slide Number Placeholder 2"/>
          <p:cNvSpPr>
            <a:spLocks noGrp="1"/>
          </p:cNvSpPr>
          <p:nvPr>
            <p:ph type="sldNum" sz="quarter" idx="11"/>
          </p:nvPr>
        </p:nvSpPr>
        <p:spPr/>
        <p:txBody>
          <a:bodyPr/>
          <a:lstStyle>
            <a:lvl1pPr>
              <a:defRPr>
                <a:solidFill>
                  <a:schemeClr val="tx1"/>
                </a:solidFill>
              </a:defRPr>
            </a:lvl1pPr>
          </a:lstStyle>
          <a:p>
            <a:fld id="{B29E93F9-CAD0-364F-9CE6-4C9802C8F249}" type="slidenum">
              <a:rPr lang="sv-SE" smtClean="0"/>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Page">
    <p:spTree>
      <p:nvGrpSpPr>
        <p:cNvPr id="1" name=""/>
        <p:cNvGrpSpPr/>
        <p:nvPr/>
      </p:nvGrpSpPr>
      <p:grpSpPr>
        <a:xfrm>
          <a:off x="0" y="0"/>
          <a:ext cx="0" cy="0"/>
          <a:chOff x="0" y="0"/>
          <a:chExt cx="0" cy="0"/>
        </a:xfrm>
      </p:grpSpPr>
      <p:sp>
        <p:nvSpPr>
          <p:cNvPr id="5" name="Platshållare för bildnummer 5"/>
          <p:cNvSpPr>
            <a:spLocks noGrp="1"/>
          </p:cNvSpPr>
          <p:nvPr>
            <p:ph type="sldNum" sz="quarter" idx="4"/>
          </p:nvPr>
        </p:nvSpPr>
        <p:spPr>
          <a:xfrm>
            <a:off x="9500246" y="6653108"/>
            <a:ext cx="329554" cy="125517"/>
          </a:xfrm>
          <a:prstGeom prst="rect">
            <a:avLst/>
          </a:prstGeom>
        </p:spPr>
        <p:txBody>
          <a:bodyPr vert="horz" lIns="0" tIns="0" rIns="0" bIns="0" rtlCol="0" anchor="ctr"/>
          <a:lstStyle>
            <a:lvl1pPr algn="r">
              <a:defRPr sz="1000">
                <a:solidFill>
                  <a:schemeClr val="tx1"/>
                </a:solidFill>
              </a:defRPr>
            </a:lvl1pPr>
          </a:lstStyle>
          <a:p>
            <a:fld id="{B29E93F9-CAD0-364F-9CE6-4C9802C8F249}" type="slidenum">
              <a:rPr lang="sv-SE" smtClean="0"/>
              <a:pPr/>
              <a:t>‹#›</a:t>
            </a:fld>
            <a:endParaRPr lang="sv-SE" dirty="0"/>
          </a:p>
        </p:txBody>
      </p:sp>
      <p:sp>
        <p:nvSpPr>
          <p:cNvPr id="17" name="Title 16"/>
          <p:cNvSpPr>
            <a:spLocks noGrp="1"/>
          </p:cNvSpPr>
          <p:nvPr>
            <p:ph type="title"/>
          </p:nvPr>
        </p:nvSpPr>
        <p:spPr/>
        <p:txBody>
          <a:bodyPr/>
          <a:lstStyle/>
          <a:p>
            <a:r>
              <a:rPr lang="en-US"/>
              <a:t>Click to edit Master title style</a:t>
            </a:r>
            <a:endParaRPr lang="sv-SE" dirty="0"/>
          </a:p>
        </p:txBody>
      </p:sp>
      <p:sp>
        <p:nvSpPr>
          <p:cNvPr id="21" name="Content Placeholder 20"/>
          <p:cNvSpPr>
            <a:spLocks noGrp="1"/>
          </p:cNvSpPr>
          <p:nvPr>
            <p:ph sz="quarter" idx="10"/>
          </p:nvPr>
        </p:nvSpPr>
        <p:spPr>
          <a:xfrm>
            <a:off x="128587" y="1060174"/>
            <a:ext cx="9648826" cy="55129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pic>
        <p:nvPicPr>
          <p:cNvPr id="6" name="Bildobjekt 2" descr="effso-textlogo-green.png"/>
          <p:cNvPicPr>
            <a:picLocks noChangeAspect="1"/>
          </p:cNvPicPr>
          <p:nvPr userDrawn="1"/>
        </p:nvPicPr>
        <p:blipFill>
          <a:blip r:embed="rId2"/>
          <a:stretch>
            <a:fillRect/>
          </a:stretch>
        </p:blipFill>
        <p:spPr>
          <a:xfrm>
            <a:off x="8813664" y="6634163"/>
            <a:ext cx="762291" cy="14088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lt_FirstPage">
    <p:spTree>
      <p:nvGrpSpPr>
        <p:cNvPr id="1" name=""/>
        <p:cNvGrpSpPr/>
        <p:nvPr/>
      </p:nvGrpSpPr>
      <p:grpSpPr>
        <a:xfrm>
          <a:off x="0" y="0"/>
          <a:ext cx="0" cy="0"/>
          <a:chOff x="0" y="0"/>
          <a:chExt cx="0" cy="0"/>
        </a:xfrm>
      </p:grpSpPr>
      <p:sp>
        <p:nvSpPr>
          <p:cNvPr id="20" name="Platshållare för datum 3"/>
          <p:cNvSpPr>
            <a:spLocks noGrp="1"/>
          </p:cNvSpPr>
          <p:nvPr>
            <p:ph type="dt" sz="half" idx="10"/>
          </p:nvPr>
        </p:nvSpPr>
        <p:spPr>
          <a:xfrm>
            <a:off x="838200" y="6203950"/>
            <a:ext cx="2133600" cy="365125"/>
          </a:xfrm>
          <a:prstGeom prst="rect">
            <a:avLst/>
          </a:prstGeom>
        </p:spPr>
        <p:txBody>
          <a:bodyPr/>
          <a:lstStyle>
            <a:lvl1pPr algn="l">
              <a:defRPr/>
            </a:lvl1pPr>
          </a:lstStyle>
          <a:p>
            <a:endParaRPr lang="sv-SE" dirty="0"/>
          </a:p>
        </p:txBody>
      </p:sp>
      <p:sp>
        <p:nvSpPr>
          <p:cNvPr id="21" name="Platshållare för sidfot 4"/>
          <p:cNvSpPr>
            <a:spLocks noGrp="1"/>
          </p:cNvSpPr>
          <p:nvPr>
            <p:ph type="ftr" sz="quarter" idx="11"/>
          </p:nvPr>
        </p:nvSpPr>
        <p:spPr>
          <a:xfrm>
            <a:off x="3505200" y="6203950"/>
            <a:ext cx="2895600" cy="365125"/>
          </a:xfrm>
          <a:prstGeom prst="rect">
            <a:avLst/>
          </a:prstGeom>
        </p:spPr>
        <p:txBody>
          <a:bodyPr/>
          <a:lstStyle>
            <a:lvl1pPr algn="l">
              <a:defRPr/>
            </a:lvl1pPr>
          </a:lstStyle>
          <a:p>
            <a:endParaRPr lang="sv-SE"/>
          </a:p>
        </p:txBody>
      </p:sp>
      <p:sp>
        <p:nvSpPr>
          <p:cNvPr id="22" name="Platshållare för bildnummer 5"/>
          <p:cNvSpPr>
            <a:spLocks noGrp="1"/>
          </p:cNvSpPr>
          <p:nvPr>
            <p:ph type="sldNum" sz="quarter" idx="12"/>
          </p:nvPr>
        </p:nvSpPr>
        <p:spPr>
          <a:xfrm>
            <a:off x="9491663" y="6515100"/>
            <a:ext cx="331200" cy="126000"/>
          </a:xfrm>
          <a:prstGeom prst="rect">
            <a:avLst/>
          </a:prstGeom>
        </p:spPr>
        <p:txBody>
          <a:bodyPr/>
          <a:lstStyle/>
          <a:p>
            <a:fld id="{D80EB123-634B-FD4E-B438-5C0C355DF98B}" type="slidenum">
              <a:rPr lang="sv-SE" smtClean="0"/>
              <a:pPr/>
              <a:t>‹#›</a:t>
            </a:fld>
            <a:endParaRPr lang="sv-SE" dirty="0"/>
          </a:p>
        </p:txBody>
      </p:sp>
      <p:sp>
        <p:nvSpPr>
          <p:cNvPr id="53" name="Platshållare för text 52"/>
          <p:cNvSpPr>
            <a:spLocks noGrp="1"/>
          </p:cNvSpPr>
          <p:nvPr>
            <p:ph type="body" sz="quarter" idx="13"/>
          </p:nvPr>
        </p:nvSpPr>
        <p:spPr>
          <a:xfrm>
            <a:off x="762000" y="2362200"/>
            <a:ext cx="4876800" cy="2590800"/>
          </a:xfrm>
          <a:prstGeom prst="rect">
            <a:avLst/>
          </a:prstGeom>
        </p:spPr>
        <p:txBody>
          <a:bodyPr vert="horz"/>
          <a:lstStyle/>
          <a:p>
            <a:pPr lvl="0"/>
            <a:r>
              <a:rPr lang="en-US"/>
              <a:t>Edit Master text styles</a:t>
            </a:r>
          </a:p>
        </p:txBody>
      </p:sp>
      <p:sp>
        <p:nvSpPr>
          <p:cNvPr id="6" name="Rektangel 5"/>
          <p:cNvSpPr/>
          <p:nvPr userDrawn="1"/>
        </p:nvSpPr>
        <p:spPr>
          <a:xfrm flipH="1" flipV="1">
            <a:off x="19050" y="88900"/>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7" name="Rektangel 6"/>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8" name="Rektangel 7"/>
          <p:cNvSpPr/>
          <p:nvPr userDrawn="1"/>
        </p:nvSpPr>
        <p:spPr>
          <a:xfrm flipH="1" flipV="1">
            <a:off x="19050" y="225425"/>
            <a:ext cx="9867600" cy="127158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9" name="Rektangel 8"/>
          <p:cNvSpPr/>
          <p:nvPr userDrawn="1"/>
        </p:nvSpPr>
        <p:spPr>
          <a:xfrm flipH="1" flipV="1">
            <a:off x="19050" y="157691"/>
            <a:ext cx="9867600"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0" name="Rektangel 9"/>
          <p:cNvSpPr/>
          <p:nvPr userDrawn="1"/>
        </p:nvSpPr>
        <p:spPr>
          <a:xfrm rot="10800000" flipH="1" flipV="1">
            <a:off x="19050" y="6723591"/>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1" name="Rektangel 10"/>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2" name="Rektangel 11"/>
          <p:cNvSpPr/>
          <p:nvPr userDrawn="1"/>
        </p:nvSpPr>
        <p:spPr>
          <a:xfrm rot="10800000" flipH="1" flipV="1">
            <a:off x="19050" y="6654800"/>
            <a:ext cx="9867600"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Tree>
    <p:extLst>
      <p:ext uri="{BB962C8B-B14F-4D97-AF65-F5344CB8AC3E}">
        <p14:creationId xmlns:p14="http://schemas.microsoft.com/office/powerpoint/2010/main" val="285996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stPage">
    <p:spTree>
      <p:nvGrpSpPr>
        <p:cNvPr id="1" name=""/>
        <p:cNvGrpSpPr/>
        <p:nvPr/>
      </p:nvGrpSpPr>
      <p:grpSpPr>
        <a:xfrm>
          <a:off x="0" y="0"/>
          <a:ext cx="0" cy="0"/>
          <a:chOff x="0" y="0"/>
          <a:chExt cx="0" cy="0"/>
        </a:xfrm>
      </p:grpSpPr>
      <p:sp>
        <p:nvSpPr>
          <p:cNvPr id="4" name="Rektangel 3"/>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Rektangel 4"/>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3" name="Slide Number Placeholder 2"/>
          <p:cNvSpPr>
            <a:spLocks noGrp="1"/>
          </p:cNvSpPr>
          <p:nvPr>
            <p:ph type="sldNum" sz="quarter" idx="11"/>
          </p:nvPr>
        </p:nvSpPr>
        <p:spPr/>
        <p:txBody>
          <a:bodyPr/>
          <a:lstStyle>
            <a:lvl1pPr>
              <a:defRPr>
                <a:solidFill>
                  <a:schemeClr val="tx1"/>
                </a:solidFill>
              </a:defRPr>
            </a:lvl1pPr>
          </a:lstStyle>
          <a:p>
            <a:fld id="{B29E93F9-CAD0-364F-9CE6-4C9802C8F249}" type="slidenum">
              <a:rPr lang="sv-SE" smtClean="0"/>
              <a:pPr/>
              <a:t>‹#›</a:t>
            </a:fld>
            <a:endParaRPr lang="sv-SE" dirty="0"/>
          </a:p>
        </p:txBody>
      </p:sp>
      <p:pic>
        <p:nvPicPr>
          <p:cNvPr id="8" name="Bildobjekt 10" descr="EFFSO_logo-green-RGB.eps"/>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2961731" y="2773339"/>
            <a:ext cx="3982538" cy="1311323"/>
          </a:xfrm>
          <a:prstGeom prst="rect">
            <a:avLst/>
          </a:prstGeom>
        </p:spPr>
      </p:pic>
    </p:spTree>
    <p:extLst>
      <p:ext uri="{BB962C8B-B14F-4D97-AF65-F5344CB8AC3E}">
        <p14:creationId xmlns:p14="http://schemas.microsoft.com/office/powerpoint/2010/main" val="30639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7"/>
            </p:custDataLst>
            <p:extLst>
              <p:ext uri="{D42A27DB-BD31-4B8C-83A1-F6EECF244321}">
                <p14:modId xmlns:p14="http://schemas.microsoft.com/office/powerpoint/2010/main" val="38455510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05"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Rektangel 9"/>
          <p:cNvSpPr/>
          <p:nvPr/>
        </p:nvSpPr>
        <p:spPr>
          <a:xfrm flipH="1" flipV="1">
            <a:off x="19050" y="20109"/>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Platshållare för bildnummer 5"/>
          <p:cNvSpPr>
            <a:spLocks noGrp="1"/>
          </p:cNvSpPr>
          <p:nvPr>
            <p:ph type="sldNum" sz="quarter" idx="4"/>
          </p:nvPr>
        </p:nvSpPr>
        <p:spPr>
          <a:xfrm>
            <a:off x="9500246" y="6653108"/>
            <a:ext cx="329554" cy="125517"/>
          </a:xfrm>
          <a:prstGeom prst="rect">
            <a:avLst/>
          </a:prstGeom>
        </p:spPr>
        <p:txBody>
          <a:bodyPr vert="horz" lIns="0" tIns="0" rIns="0" bIns="0" rtlCol="0" anchor="ctr"/>
          <a:lstStyle>
            <a:lvl1pPr algn="r">
              <a:defRPr sz="1000" b="0">
                <a:solidFill>
                  <a:schemeClr val="tx1"/>
                </a:solidFill>
              </a:defRPr>
            </a:lvl1pPr>
          </a:lstStyle>
          <a:p>
            <a:fld id="{B29E93F9-CAD0-364F-9CE6-4C9802C8F249}" type="slidenum">
              <a:rPr lang="sv-SE" smtClean="0"/>
              <a:pPr/>
              <a:t>‹#›</a:t>
            </a:fld>
            <a:endParaRPr lang="sv-SE" dirty="0"/>
          </a:p>
        </p:txBody>
      </p:sp>
      <p:sp>
        <p:nvSpPr>
          <p:cNvPr id="7" name="Rektangel 10"/>
          <p:cNvSpPr/>
          <p:nvPr/>
        </p:nvSpPr>
        <p:spPr>
          <a:xfrm rot="10800000" flipH="1" flipV="1">
            <a:off x="19050" y="6792382"/>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3" name="Title Placeholder 12"/>
          <p:cNvSpPr>
            <a:spLocks noGrp="1"/>
          </p:cNvSpPr>
          <p:nvPr>
            <p:ph type="title"/>
          </p:nvPr>
        </p:nvSpPr>
        <p:spPr>
          <a:xfrm>
            <a:off x="128587" y="188640"/>
            <a:ext cx="9648826" cy="801960"/>
          </a:xfrm>
          <a:prstGeom prst="rect">
            <a:avLst/>
          </a:prstGeom>
        </p:spPr>
        <p:txBody>
          <a:bodyPr vert="horz" lIns="54000" tIns="36000" rIns="54000" bIns="36000" rtlCol="0" anchor="t" anchorCtr="0">
            <a:noAutofit/>
          </a:bodyPr>
          <a:lstStyle/>
          <a:p>
            <a:r>
              <a:rPr lang="en-US"/>
              <a:t>Click to edit Master title style</a:t>
            </a:r>
            <a:endParaRPr lang="sv-SE" dirty="0"/>
          </a:p>
        </p:txBody>
      </p:sp>
      <p:sp>
        <p:nvSpPr>
          <p:cNvPr id="15" name="Text Placeholder 14"/>
          <p:cNvSpPr>
            <a:spLocks noGrp="1"/>
          </p:cNvSpPr>
          <p:nvPr>
            <p:ph type="body" idx="1"/>
          </p:nvPr>
        </p:nvSpPr>
        <p:spPr>
          <a:xfrm>
            <a:off x="128587" y="1124744"/>
            <a:ext cx="4457550" cy="1149921"/>
          </a:xfrm>
          <a:prstGeom prst="rect">
            <a:avLst/>
          </a:prstGeom>
        </p:spPr>
        <p:txBody>
          <a:bodyPr vert="horz" lIns="54000" tIns="36000" rIns="54000" bIns="3600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0" r:id="rId3"/>
    <p:sldLayoutId id="2147483654" r:id="rId4"/>
  </p:sldLayoutIdLst>
  <p:hf sldNum="0" hdr="0" ftr="0" dt="0"/>
  <p:txStyles>
    <p:titleStyle>
      <a:lvl1pPr algn="l" rtl="0" eaLnBrk="1" fontAlgn="base" hangingPunct="1">
        <a:spcBef>
          <a:spcPct val="0"/>
        </a:spcBef>
        <a:spcAft>
          <a:spcPct val="0"/>
        </a:spcAft>
        <a:defRPr sz="2200" b="1">
          <a:solidFill>
            <a:schemeClr val="accent3"/>
          </a:solidFill>
          <a:latin typeface="+mj-lt"/>
          <a:ea typeface="+mj-ea"/>
          <a:cs typeface="+mj-cs"/>
        </a:defRPr>
      </a:lvl1pPr>
      <a:lvl2pPr algn="l" rtl="0" eaLnBrk="1" fontAlgn="base" hangingPunct="1">
        <a:spcBef>
          <a:spcPct val="0"/>
        </a:spcBef>
        <a:spcAft>
          <a:spcPct val="0"/>
        </a:spcAft>
        <a:defRPr sz="2200" b="1">
          <a:solidFill>
            <a:schemeClr val="tx2"/>
          </a:solidFill>
          <a:latin typeface="Arial" charset="0"/>
        </a:defRPr>
      </a:lvl2pPr>
      <a:lvl3pPr algn="l" rtl="0" eaLnBrk="1" fontAlgn="base" hangingPunct="1">
        <a:spcBef>
          <a:spcPct val="0"/>
        </a:spcBef>
        <a:spcAft>
          <a:spcPct val="0"/>
        </a:spcAft>
        <a:defRPr sz="2200" b="1">
          <a:solidFill>
            <a:schemeClr val="tx2"/>
          </a:solidFill>
          <a:latin typeface="Arial" charset="0"/>
        </a:defRPr>
      </a:lvl3pPr>
      <a:lvl4pPr algn="l" rtl="0" eaLnBrk="1" fontAlgn="base" hangingPunct="1">
        <a:spcBef>
          <a:spcPct val="0"/>
        </a:spcBef>
        <a:spcAft>
          <a:spcPct val="0"/>
        </a:spcAft>
        <a:defRPr sz="2200" b="1">
          <a:solidFill>
            <a:schemeClr val="tx2"/>
          </a:solidFill>
          <a:latin typeface="Arial" charset="0"/>
        </a:defRPr>
      </a:lvl4pPr>
      <a:lvl5pPr algn="l" rtl="0" eaLnBrk="1" fontAlgn="base" hangingPunct="1">
        <a:spcBef>
          <a:spcPct val="0"/>
        </a:spcBef>
        <a:spcAft>
          <a:spcPct val="0"/>
        </a:spcAft>
        <a:defRPr sz="2200" b="1">
          <a:solidFill>
            <a:schemeClr val="tx2"/>
          </a:solidFill>
          <a:latin typeface="Arial" charset="0"/>
        </a:defRPr>
      </a:lvl5pPr>
      <a:lvl6pPr marL="457200" algn="l" rtl="0" eaLnBrk="1" fontAlgn="base" hangingPunct="1">
        <a:spcBef>
          <a:spcPct val="0"/>
        </a:spcBef>
        <a:spcAft>
          <a:spcPct val="0"/>
        </a:spcAft>
        <a:defRPr sz="2200" b="1">
          <a:solidFill>
            <a:schemeClr val="tx2"/>
          </a:solidFill>
          <a:latin typeface="Arial" charset="0"/>
        </a:defRPr>
      </a:lvl6pPr>
      <a:lvl7pPr marL="914400" algn="l" rtl="0" eaLnBrk="1" fontAlgn="base" hangingPunct="1">
        <a:spcBef>
          <a:spcPct val="0"/>
        </a:spcBef>
        <a:spcAft>
          <a:spcPct val="0"/>
        </a:spcAft>
        <a:defRPr sz="2200" b="1">
          <a:solidFill>
            <a:schemeClr val="tx2"/>
          </a:solidFill>
          <a:latin typeface="Arial" charset="0"/>
        </a:defRPr>
      </a:lvl7pPr>
      <a:lvl8pPr marL="1371600" algn="l" rtl="0" eaLnBrk="1" fontAlgn="base" hangingPunct="1">
        <a:spcBef>
          <a:spcPct val="0"/>
        </a:spcBef>
        <a:spcAft>
          <a:spcPct val="0"/>
        </a:spcAft>
        <a:defRPr sz="2200" b="1">
          <a:solidFill>
            <a:schemeClr val="tx2"/>
          </a:solidFill>
          <a:latin typeface="Arial" charset="0"/>
        </a:defRPr>
      </a:lvl8pPr>
      <a:lvl9pPr marL="1828800" algn="l" rtl="0" eaLnBrk="1" fontAlgn="base" hangingPunct="1">
        <a:spcBef>
          <a:spcPct val="0"/>
        </a:spcBef>
        <a:spcAft>
          <a:spcPct val="0"/>
        </a:spcAft>
        <a:defRPr sz="2200" b="1">
          <a:solidFill>
            <a:schemeClr val="tx2"/>
          </a:solidFill>
          <a:latin typeface="Arial" charset="0"/>
        </a:defRPr>
      </a:lvl9pPr>
    </p:titleStyle>
    <p:bodyStyle>
      <a:lvl1pPr marL="3175" indent="-3175" algn="l" rtl="0" eaLnBrk="1" fontAlgn="base" hangingPunct="1">
        <a:lnSpc>
          <a:spcPct val="100000"/>
        </a:lnSpc>
        <a:spcBef>
          <a:spcPct val="30000"/>
        </a:spcBef>
        <a:spcAft>
          <a:spcPct val="0"/>
        </a:spcAft>
        <a:buClr>
          <a:schemeClr val="accent4"/>
        </a:buClr>
        <a:buFont typeface="Arial" pitchFamily="34" charset="0"/>
        <a:buNone/>
        <a:defRPr sz="1400">
          <a:solidFill>
            <a:schemeClr val="tx1"/>
          </a:solidFill>
          <a:latin typeface="+mn-lt"/>
          <a:ea typeface="+mn-ea"/>
          <a:cs typeface="+mn-cs"/>
        </a:defRPr>
      </a:lvl1pPr>
      <a:lvl2pPr marL="180000" indent="-180000" algn="l" rtl="0" eaLnBrk="1" fontAlgn="base" hangingPunct="1">
        <a:lnSpc>
          <a:spcPct val="100000"/>
        </a:lnSpc>
        <a:spcBef>
          <a:spcPts val="0"/>
        </a:spcBef>
        <a:spcAft>
          <a:spcPct val="0"/>
        </a:spcAft>
        <a:buClr>
          <a:schemeClr val="accent4"/>
        </a:buClr>
        <a:buSzPct val="120000"/>
        <a:buFont typeface="Arial" pitchFamily="34" charset="0"/>
        <a:buChar char="▪"/>
        <a:defRPr sz="1400">
          <a:solidFill>
            <a:schemeClr val="tx1"/>
          </a:solidFill>
          <a:latin typeface="+mn-lt"/>
        </a:defRPr>
      </a:lvl2pPr>
      <a:lvl3pPr marL="355600" indent="-180000" algn="l" rtl="0" eaLnBrk="1" fontAlgn="base" hangingPunct="1">
        <a:lnSpc>
          <a:spcPct val="100000"/>
        </a:lnSpc>
        <a:spcBef>
          <a:spcPts val="0"/>
        </a:spcBef>
        <a:spcAft>
          <a:spcPct val="0"/>
        </a:spcAft>
        <a:buClr>
          <a:schemeClr val="accent4"/>
        </a:buClr>
        <a:buFont typeface="Arial" charset="0"/>
        <a:buChar char="–"/>
        <a:defRPr sz="1400">
          <a:solidFill>
            <a:schemeClr val="tx1"/>
          </a:solidFill>
          <a:latin typeface="+mn-lt"/>
        </a:defRPr>
      </a:lvl3pPr>
      <a:lvl4pPr marL="541338" indent="-179388" algn="l" rtl="0" eaLnBrk="1" fontAlgn="base" hangingPunct="1">
        <a:lnSpc>
          <a:spcPct val="100000"/>
        </a:lnSpc>
        <a:spcBef>
          <a:spcPts val="0"/>
        </a:spcBef>
        <a:spcAft>
          <a:spcPct val="0"/>
        </a:spcAft>
        <a:buClr>
          <a:schemeClr val="accent4"/>
        </a:buClr>
        <a:buSzPct val="120000"/>
        <a:buFont typeface="Times New Roman" pitchFamily="18" charset="0"/>
        <a:buChar char="▫"/>
        <a:defRPr sz="1400">
          <a:solidFill>
            <a:schemeClr val="tx1"/>
          </a:solidFill>
          <a:latin typeface="+mn-lt"/>
        </a:defRPr>
      </a:lvl4pPr>
      <a:lvl5pPr marL="715963" indent="-179388" algn="l" rtl="0" eaLnBrk="1" fontAlgn="base" hangingPunct="1">
        <a:lnSpc>
          <a:spcPct val="100000"/>
        </a:lnSpc>
        <a:spcBef>
          <a:spcPts val="0"/>
        </a:spcBef>
        <a:spcAft>
          <a:spcPct val="0"/>
        </a:spcAft>
        <a:buClr>
          <a:schemeClr val="accent4"/>
        </a:buClr>
        <a:buFont typeface="Arial" pitchFamily="34" charset="0"/>
        <a:buChar char="-"/>
        <a:defRPr sz="1400">
          <a:solidFill>
            <a:schemeClr val="tx1"/>
          </a:solidFill>
          <a:latin typeface="+mn-lt"/>
        </a:defRPr>
      </a:lvl5pPr>
      <a:lvl6pPr marL="14938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6pPr>
      <a:lvl7pPr marL="19510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7pPr>
      <a:lvl8pPr marL="24082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8pPr>
      <a:lvl9pPr marL="28654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Så här sätter du upp ditt </a:t>
            </a:r>
            <a:r>
              <a:rPr lang="sv-SE" dirty="0" smtClean="0"/>
              <a:t>inköpsintranät – del I</a:t>
            </a:r>
            <a:endParaRPr lang="sv-SE" dirty="0"/>
          </a:p>
        </p:txBody>
      </p:sp>
      <p:sp>
        <p:nvSpPr>
          <p:cNvPr id="3" name="Platshållare för innehåll 2"/>
          <p:cNvSpPr>
            <a:spLocks noGrp="1"/>
          </p:cNvSpPr>
          <p:nvPr>
            <p:ph sz="quarter" idx="10"/>
          </p:nvPr>
        </p:nvSpPr>
        <p:spPr>
          <a:xfrm>
            <a:off x="257174" y="746665"/>
            <a:ext cx="8625569" cy="5286438"/>
          </a:xfrm>
        </p:spPr>
        <p:txBody>
          <a:bodyPr/>
          <a:lstStyle/>
          <a:p>
            <a:r>
              <a:rPr lang="sv-SE" dirty="0"/>
              <a:t>Vilken inköpsorganisation har </a:t>
            </a:r>
            <a:r>
              <a:rPr lang="sv-SE" u="sng" dirty="0"/>
              <a:t>inte</a:t>
            </a:r>
            <a:r>
              <a:rPr lang="sv-SE" dirty="0"/>
              <a:t> ett intranät i dag? Nog ingen som sträcker upp handen. Men kvaliteten varierar och tyvärr läggs för lite tid på detta så viktiga område. Men hur ska man gå till väga?</a:t>
            </a:r>
          </a:p>
          <a:p>
            <a:r>
              <a:rPr lang="sv-SE" dirty="0"/>
              <a:t>Nyligen var jag på ett seminarium om </a:t>
            </a:r>
            <a:r>
              <a:rPr lang="sv-SE" dirty="0" smtClean="0"/>
              <a:t>webbsidor</a:t>
            </a:r>
            <a:r>
              <a:rPr lang="sv-SE" dirty="0"/>
              <a:t>. Det talades om puffar och pushar. Hur man ska sköta systemintegration, masterdata mm. Det blev en riktig lektion i fikonspråk. Men inte ett ord om innehållet. Konstigt, va? Man glömmer det viktigaste och ägnar sig åt teknikaliteter. I stället vill jag ställa mig frågor som: </a:t>
            </a:r>
          </a:p>
          <a:p>
            <a:pPr marL="462575" lvl="1" indent="-285750">
              <a:buFont typeface="Arial" panose="020B0604020202020204" pitchFamily="34" charset="0"/>
              <a:buChar char="•"/>
            </a:pPr>
            <a:r>
              <a:rPr lang="sv-SE" dirty="0"/>
              <a:t>Vilka budskap ska finnas? </a:t>
            </a:r>
          </a:p>
          <a:p>
            <a:pPr marL="462575" lvl="1" indent="-285750">
              <a:buFont typeface="Arial" panose="020B0604020202020204" pitchFamily="34" charset="0"/>
              <a:buChar char="•"/>
            </a:pPr>
            <a:r>
              <a:rPr lang="sv-SE" dirty="0"/>
              <a:t>Vilka är läsarna? </a:t>
            </a:r>
          </a:p>
          <a:p>
            <a:pPr marL="462575" lvl="1" indent="-285750">
              <a:buFont typeface="Arial" panose="020B0604020202020204" pitchFamily="34" charset="0"/>
              <a:buChar char="•"/>
            </a:pPr>
            <a:r>
              <a:rPr lang="sv-SE" dirty="0"/>
              <a:t>Vad letar läsarna efter? </a:t>
            </a:r>
          </a:p>
          <a:p>
            <a:pPr marL="462575" lvl="1" indent="-285750">
              <a:buFont typeface="Arial" panose="020B0604020202020204" pitchFamily="34" charset="0"/>
              <a:buChar char="•"/>
            </a:pPr>
            <a:r>
              <a:rPr lang="sv-SE" dirty="0"/>
              <a:t>Vad kan de ha nytta av? </a:t>
            </a:r>
          </a:p>
          <a:p>
            <a:pPr marL="462575" lvl="1" indent="-285750">
              <a:buFont typeface="Arial" panose="020B0604020202020204" pitchFamily="34" charset="0"/>
              <a:buChar char="•"/>
            </a:pPr>
            <a:r>
              <a:rPr lang="sv-SE" dirty="0"/>
              <a:t>Hur ska jag strukturera innehållet? </a:t>
            </a:r>
          </a:p>
          <a:p>
            <a:r>
              <a:rPr lang="sv-SE" dirty="0"/>
              <a:t>Låt oss titta in i </a:t>
            </a:r>
            <a:r>
              <a:rPr lang="sv-SE" dirty="0" smtClean="0"/>
              <a:t>webbmakarens </a:t>
            </a:r>
            <a:r>
              <a:rPr lang="sv-SE" dirty="0"/>
              <a:t>verktygslåda. En tränad webmakare brukar börja med ett budskapsträd. Det är en hierarkisk nedbrytning av ett budskap. Ofta innehåller den följande steg: </a:t>
            </a:r>
          </a:p>
          <a:p>
            <a:pPr marL="462575" lvl="1" indent="-285750">
              <a:buFont typeface="Arial" panose="020B0604020202020204" pitchFamily="34" charset="0"/>
              <a:buChar char="•"/>
            </a:pPr>
            <a:r>
              <a:rPr lang="sv-SE" dirty="0"/>
              <a:t>Huvudbudskap</a:t>
            </a:r>
          </a:p>
          <a:p>
            <a:pPr marL="462575" lvl="1" indent="-285750">
              <a:buFont typeface="Arial" panose="020B0604020202020204" pitchFamily="34" charset="0"/>
              <a:buChar char="•"/>
            </a:pPr>
            <a:r>
              <a:rPr lang="sv-SE" dirty="0"/>
              <a:t>Mottagare</a:t>
            </a:r>
          </a:p>
          <a:p>
            <a:pPr marL="462575" lvl="1" indent="-285750">
              <a:buFont typeface="Arial" panose="020B0604020202020204" pitchFamily="34" charset="0"/>
              <a:buChar char="•"/>
            </a:pPr>
            <a:r>
              <a:rPr lang="sv-SE" dirty="0"/>
              <a:t>Riktat budskap</a:t>
            </a:r>
          </a:p>
          <a:p>
            <a:pPr marL="462575" lvl="1" indent="-285750">
              <a:buFont typeface="Arial" panose="020B0604020202020204" pitchFamily="34" charset="0"/>
              <a:buChar char="•"/>
            </a:pPr>
            <a:r>
              <a:rPr lang="sv-SE" dirty="0"/>
              <a:t>Argument (dvs. …eftersom…)</a:t>
            </a:r>
          </a:p>
          <a:p>
            <a:r>
              <a:rPr lang="sv-SE" dirty="0"/>
              <a:t>Finessen med det här är att man skapar differentierade budskap, eftersom olika målgrupper är intresserade av olika saker. Just att differentiera gör sajten mer intressant. Den här strukturen kan också bilda embryo till sajtens innehållsstruktur, där olika delar av sajten kommer att vända sig till olika användare. I förlängningen måste man förstås bygga vidare. En sajt är inte bara argumentation, utan även innehåll. Man måste börja producera texter, bilder, symboler etc. Ett mangrant jobb som måste värka fram. Successivt växer en innehållsstruktur fram. Till varje sida kan man koppla riktade budskap och argument</a:t>
            </a:r>
            <a:r>
              <a:rPr lang="sv-SE" dirty="0" smtClean="0"/>
              <a:t>.</a:t>
            </a:r>
            <a:endParaRPr lang="sv-SE" dirty="0"/>
          </a:p>
        </p:txBody>
      </p:sp>
    </p:spTree>
    <p:extLst>
      <p:ext uri="{BB962C8B-B14F-4D97-AF65-F5344CB8AC3E}">
        <p14:creationId xmlns:p14="http://schemas.microsoft.com/office/powerpoint/2010/main" val="1444214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Så här sätter du upp ditt </a:t>
            </a:r>
            <a:r>
              <a:rPr lang="sv-SE" dirty="0" smtClean="0"/>
              <a:t>inköpsintranät – del II</a:t>
            </a:r>
            <a:endParaRPr lang="sv-SE" dirty="0"/>
          </a:p>
        </p:txBody>
      </p:sp>
      <p:sp>
        <p:nvSpPr>
          <p:cNvPr id="3" name="Platshållare för innehåll 2"/>
          <p:cNvSpPr>
            <a:spLocks noGrp="1"/>
          </p:cNvSpPr>
          <p:nvPr>
            <p:ph sz="quarter" idx="10"/>
          </p:nvPr>
        </p:nvSpPr>
        <p:spPr>
          <a:xfrm>
            <a:off x="257174" y="746665"/>
            <a:ext cx="8625569" cy="3562889"/>
          </a:xfrm>
        </p:spPr>
        <p:txBody>
          <a:bodyPr/>
          <a:lstStyle/>
          <a:p>
            <a:r>
              <a:rPr lang="sv-SE" dirty="0" smtClean="0"/>
              <a:t>Innan </a:t>
            </a:r>
            <a:r>
              <a:rPr lang="sv-SE" dirty="0"/>
              <a:t>man börjar arbeta i ett publiceringsverktyg för hemsidor kan det vara bra att lägga in sitt arbete i en s.k. </a:t>
            </a:r>
            <a:r>
              <a:rPr lang="sv-SE" dirty="0" err="1"/>
              <a:t>outliner</a:t>
            </a:r>
            <a:r>
              <a:rPr lang="sv-SE" dirty="0"/>
              <a:t>. Det är en särskild typ av mjukvara som hjälper till att strukturera material. I detta verktyg kan man lägga in </a:t>
            </a:r>
            <a:r>
              <a:rPr lang="sv-SE" dirty="0" smtClean="0"/>
              <a:t>sin </a:t>
            </a:r>
            <a:r>
              <a:rPr lang="sv-SE" dirty="0"/>
              <a:t>innehållsstruktur och underliggande texter. I en </a:t>
            </a:r>
            <a:r>
              <a:rPr lang="sv-SE" dirty="0" err="1"/>
              <a:t>outliner</a:t>
            </a:r>
            <a:r>
              <a:rPr lang="sv-SE" dirty="0"/>
              <a:t> kan man enkelt strukturera om. I dag finns många </a:t>
            </a:r>
            <a:r>
              <a:rPr lang="sv-SE" dirty="0" err="1"/>
              <a:t>outliner</a:t>
            </a:r>
            <a:r>
              <a:rPr lang="sv-SE" dirty="0"/>
              <a:t> som </a:t>
            </a:r>
            <a:r>
              <a:rPr lang="sv-SE" dirty="0" smtClean="0"/>
              <a:t>är gratis </a:t>
            </a:r>
            <a:r>
              <a:rPr lang="sv-SE" dirty="0"/>
              <a:t>eller billiga </a:t>
            </a:r>
            <a:r>
              <a:rPr lang="sv-SE" dirty="0" err="1"/>
              <a:t>freeware</a:t>
            </a:r>
            <a:r>
              <a:rPr lang="sv-SE" dirty="0"/>
              <a:t> och </a:t>
            </a:r>
            <a:r>
              <a:rPr lang="sv-SE" dirty="0" err="1"/>
              <a:t>share</a:t>
            </a:r>
            <a:r>
              <a:rPr lang="sv-SE" dirty="0"/>
              <a:t> </a:t>
            </a:r>
            <a:r>
              <a:rPr lang="sv-SE" dirty="0" err="1"/>
              <a:t>ware</a:t>
            </a:r>
            <a:r>
              <a:rPr lang="sv-SE" dirty="0"/>
              <a:t>.</a:t>
            </a:r>
          </a:p>
          <a:p>
            <a:r>
              <a:rPr lang="sv-SE" dirty="0"/>
              <a:t>Vad gäller faktiska texter så måste man tidigt bestämma sig för tilltal. Vanligt är att man väljer ganska opersonliga tilltal, dvs. personer benämns med befattningar, ”man” eller meningsbyggnad med passiv form. Tyvärr blir sådana texter tråkiga. Det är betydligt mer medryckande att skriva vi, du och jag i texterna.</a:t>
            </a:r>
          </a:p>
          <a:p>
            <a:r>
              <a:rPr lang="sv-SE" dirty="0"/>
              <a:t>En websida som ska vara påverkande måste ha genomtänkta språkhandlingar. Dessa beskriver avsändarens och mottagarens roll, samt relationen dem emellan. De visar vilka attityder som finns i synen på världen. Man brukar tala om två huvudtyper: givande och krävande. De givande kan delas upp i påståenden och erbjudanden, medan de krävande delas upp i frågor och uppmaningar. En </a:t>
            </a:r>
            <a:r>
              <a:rPr lang="sv-SE" dirty="0" smtClean="0"/>
              <a:t>webbsida </a:t>
            </a:r>
            <a:r>
              <a:rPr lang="sv-SE" dirty="0"/>
              <a:t>som ska verka påverkande bör innehålla alla språkhandlingarna. En </a:t>
            </a:r>
            <a:r>
              <a:rPr lang="sv-SE" dirty="0" smtClean="0"/>
              <a:t>webbsida </a:t>
            </a:r>
            <a:r>
              <a:rPr lang="sv-SE" dirty="0"/>
              <a:t>som ensidigt bara använder en kategori blir stereotyp och inte speciellt tilltalande.</a:t>
            </a:r>
          </a:p>
          <a:p>
            <a:r>
              <a:rPr lang="sv-SE" dirty="0"/>
              <a:t>I bifogad fil har jag illustrerat ett budskapsträd för en fiktiv inköpsorganisation.</a:t>
            </a:r>
          </a:p>
          <a:p>
            <a:r>
              <a:rPr lang="sv-SE" dirty="0"/>
              <a:t>Slutligen kan man frossa i publiceringsverktygets pushar och puffar, men det får ett annat inlägg handla om.</a:t>
            </a:r>
          </a:p>
        </p:txBody>
      </p:sp>
    </p:spTree>
    <p:extLst>
      <p:ext uri="{BB962C8B-B14F-4D97-AF65-F5344CB8AC3E}">
        <p14:creationId xmlns:p14="http://schemas.microsoft.com/office/powerpoint/2010/main" val="1063796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Exempel på målgrupper för ett inköpsintranät</a:t>
            </a:r>
            <a:endParaRPr lang="sv-SE" dirty="0"/>
          </a:p>
        </p:txBody>
      </p:sp>
      <p:sp>
        <p:nvSpPr>
          <p:cNvPr id="3" name="Platshållare för innehåll 2"/>
          <p:cNvSpPr>
            <a:spLocks noGrp="1"/>
          </p:cNvSpPr>
          <p:nvPr>
            <p:ph sz="quarter" idx="10"/>
          </p:nvPr>
        </p:nvSpPr>
        <p:spPr>
          <a:xfrm>
            <a:off x="128587" y="1060174"/>
            <a:ext cx="9648826" cy="1688530"/>
          </a:xfrm>
        </p:spPr>
        <p:txBody>
          <a:bodyPr/>
          <a:lstStyle/>
          <a:p>
            <a:pPr marL="342900" indent="-342900">
              <a:buFont typeface="+mj-lt"/>
              <a:buAutoNum type="arabicPeriod"/>
            </a:pPr>
            <a:r>
              <a:rPr lang="sv-SE" dirty="0" smtClean="0"/>
              <a:t>brukare av </a:t>
            </a:r>
            <a:r>
              <a:rPr lang="sv-SE" dirty="0"/>
              <a:t>det som köpts </a:t>
            </a:r>
            <a:r>
              <a:rPr lang="sv-SE" dirty="0" smtClean="0"/>
              <a:t>in</a:t>
            </a:r>
            <a:endParaRPr lang="sv-SE" dirty="0"/>
          </a:p>
          <a:p>
            <a:pPr marL="342900" indent="-342900">
              <a:buFont typeface="+mj-lt"/>
              <a:buAutoNum type="arabicPeriod"/>
            </a:pPr>
            <a:r>
              <a:rPr lang="sv-SE" dirty="0" smtClean="0"/>
              <a:t>användargrupper; </a:t>
            </a:r>
            <a:r>
              <a:rPr lang="sv-SE" dirty="0"/>
              <a:t>t.ex. fokusgrupper och </a:t>
            </a:r>
            <a:r>
              <a:rPr lang="sv-SE" dirty="0" smtClean="0"/>
              <a:t>referensgrupper</a:t>
            </a:r>
            <a:endParaRPr lang="sv-SE" dirty="0"/>
          </a:p>
          <a:p>
            <a:pPr marL="342900" indent="-342900">
              <a:buFont typeface="+mj-lt"/>
              <a:buAutoNum type="arabicPeriod"/>
            </a:pPr>
            <a:r>
              <a:rPr lang="sv-SE" dirty="0" smtClean="0"/>
              <a:t>medarbetare </a:t>
            </a:r>
            <a:r>
              <a:rPr lang="sv-SE" dirty="0"/>
              <a:t>som har behov av att anskaffa </a:t>
            </a:r>
            <a:r>
              <a:rPr lang="sv-SE" dirty="0" smtClean="0"/>
              <a:t>en vara eller tjänst</a:t>
            </a:r>
            <a:endParaRPr lang="sv-SE" dirty="0"/>
          </a:p>
          <a:p>
            <a:pPr marL="342900" indent="-342900">
              <a:buFont typeface="+mj-lt"/>
              <a:buAutoNum type="arabicPeriod"/>
            </a:pPr>
            <a:r>
              <a:rPr lang="sv-SE" dirty="0" smtClean="0"/>
              <a:t>projekt-</a:t>
            </a:r>
            <a:r>
              <a:rPr lang="sv-SE" dirty="0"/>
              <a:t>/</a:t>
            </a:r>
            <a:r>
              <a:rPr lang="sv-SE" dirty="0" err="1" smtClean="0"/>
              <a:t>budgetägare</a:t>
            </a:r>
            <a:endParaRPr lang="sv-SE" dirty="0"/>
          </a:p>
          <a:p>
            <a:pPr marL="342900" indent="-342900">
              <a:buFont typeface="+mj-lt"/>
              <a:buAutoNum type="arabicPeriod"/>
            </a:pPr>
            <a:r>
              <a:rPr lang="sv-SE" dirty="0" smtClean="0"/>
              <a:t>beslutsfattare </a:t>
            </a:r>
            <a:r>
              <a:rPr lang="sv-SE" dirty="0"/>
              <a:t>som fattar strategiska eller ekonomiska beslut av väsentlig </a:t>
            </a:r>
            <a:r>
              <a:rPr lang="sv-SE" dirty="0" smtClean="0"/>
              <a:t>karaktär.</a:t>
            </a:r>
            <a:endParaRPr lang="sv-SE" dirty="0"/>
          </a:p>
          <a:p>
            <a:endParaRPr lang="sv-SE" dirty="0"/>
          </a:p>
        </p:txBody>
      </p:sp>
    </p:spTree>
    <p:extLst>
      <p:ext uri="{BB962C8B-B14F-4D97-AF65-F5344CB8AC3E}">
        <p14:creationId xmlns:p14="http://schemas.microsoft.com/office/powerpoint/2010/main" val="1242941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Exempel på inköpsvision som kan användas som huvudbudskap</a:t>
            </a:r>
            <a:endParaRPr lang="sv-SE" dirty="0"/>
          </a:p>
        </p:txBody>
      </p:sp>
      <p:sp>
        <p:nvSpPr>
          <p:cNvPr id="3" name="Platshållare för innehåll 2"/>
          <p:cNvSpPr>
            <a:spLocks noGrp="1"/>
          </p:cNvSpPr>
          <p:nvPr>
            <p:ph sz="quarter" idx="10"/>
          </p:nvPr>
        </p:nvSpPr>
        <p:spPr>
          <a:xfrm>
            <a:off x="405314" y="990600"/>
            <a:ext cx="8185234" cy="1562710"/>
          </a:xfrm>
        </p:spPr>
        <p:txBody>
          <a:bodyPr/>
          <a:lstStyle/>
          <a:p>
            <a:r>
              <a:rPr lang="sv-SE" dirty="0" smtClean="0"/>
              <a:t>Inköpsorganisationen ska vara en professionell och värdeskapande organisation med hög tillgänglighet för våra interna kunder. Vår kategoristyrning ska ligga i frontlinjen för vår bransch och respektive kategoristrategi ska ge vårt företag konkurrensfördelar. Fördelarna kan bestå i bättre effektivitet, låga totalkostnader, värden för kunden och att vi bidrar till ett hållbart samhälle.</a:t>
            </a:r>
            <a:endParaRPr lang="sv-SE" dirty="0"/>
          </a:p>
        </p:txBody>
      </p:sp>
    </p:spTree>
    <p:extLst>
      <p:ext uri="{BB962C8B-B14F-4D97-AF65-F5344CB8AC3E}">
        <p14:creationId xmlns:p14="http://schemas.microsoft.com/office/powerpoint/2010/main" val="630486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Budskapsträd för ett inköpsintranät</a:t>
            </a:r>
            <a:endParaRPr lang="sv-SE" dirty="0"/>
          </a:p>
        </p:txBody>
      </p:sp>
      <p:sp>
        <p:nvSpPr>
          <p:cNvPr id="5" name="Rektangel med rundade hörn 4"/>
          <p:cNvSpPr/>
          <p:nvPr/>
        </p:nvSpPr>
        <p:spPr bwMode="auto">
          <a:xfrm>
            <a:off x="1251018" y="796834"/>
            <a:ext cx="8090989" cy="666206"/>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72000" tIns="72000" rIns="72000" bIns="36000" numCol="1" rtlCol="0" anchor="ctr" anchorCtr="0" compatLnSpc="1">
            <a:prstTxWarp prst="textNoShape">
              <a:avLst/>
            </a:prstTxWarp>
          </a:bodyPr>
          <a:lstStyle/>
          <a:p>
            <a:r>
              <a:rPr lang="sv-SE" sz="1000" b="0" dirty="0"/>
              <a:t>Inköpsorganisationen ska vara en professionell och värdeskapande organisation med </a:t>
            </a:r>
            <a:r>
              <a:rPr lang="sv-SE" sz="1000" dirty="0"/>
              <a:t>hög tillgänglighet</a:t>
            </a:r>
            <a:r>
              <a:rPr lang="sv-SE" sz="1000" b="0" dirty="0"/>
              <a:t> för våra interna kunder. Vår kategoristyrning ska ligga i frontlinjen för vår bransch och respektive kategoristrategi ska ge vårt företag </a:t>
            </a:r>
            <a:r>
              <a:rPr lang="sv-SE" sz="1000" dirty="0"/>
              <a:t>konkurrensfördelar</a:t>
            </a:r>
            <a:r>
              <a:rPr lang="sv-SE" sz="1000" b="0" dirty="0"/>
              <a:t>. Fördelarna kan bestå i bättre effektivitet, </a:t>
            </a:r>
            <a:r>
              <a:rPr lang="sv-SE" sz="1000" dirty="0" smtClean="0"/>
              <a:t>låga </a:t>
            </a:r>
            <a:r>
              <a:rPr lang="sv-SE" sz="1000" dirty="0"/>
              <a:t>totalkostnader</a:t>
            </a:r>
            <a:r>
              <a:rPr lang="sv-SE" sz="1000" b="0" dirty="0"/>
              <a:t>, </a:t>
            </a:r>
            <a:r>
              <a:rPr lang="sv-SE" sz="1000" dirty="0"/>
              <a:t>värden för kunden</a:t>
            </a:r>
            <a:r>
              <a:rPr lang="sv-SE" sz="1000" b="0" dirty="0"/>
              <a:t> och att vi bidrar till ett </a:t>
            </a:r>
            <a:r>
              <a:rPr lang="sv-SE" sz="1000" dirty="0"/>
              <a:t>hållbart samhälle</a:t>
            </a:r>
            <a:r>
              <a:rPr lang="sv-SE" sz="1000" b="0" dirty="0" smtClean="0"/>
              <a:t>.</a:t>
            </a:r>
            <a:endParaRPr kumimoji="0" lang="sv-SE" sz="1000" b="0" i="0" u="none" strike="noStrike" cap="none" normalizeH="0" baseline="0" dirty="0" smtClean="0">
              <a:ln>
                <a:noFill/>
              </a:ln>
              <a:solidFill>
                <a:schemeClr val="tx1"/>
              </a:solidFill>
              <a:effectLst/>
              <a:latin typeface="Arial" charset="0"/>
            </a:endParaRPr>
          </a:p>
        </p:txBody>
      </p:sp>
      <p:sp>
        <p:nvSpPr>
          <p:cNvPr id="6" name="textruta 5"/>
          <p:cNvSpPr txBox="1"/>
          <p:nvPr/>
        </p:nvSpPr>
        <p:spPr>
          <a:xfrm>
            <a:off x="154211" y="886824"/>
            <a:ext cx="926857" cy="523220"/>
          </a:xfrm>
          <a:prstGeom prst="rect">
            <a:avLst/>
          </a:prstGeom>
        </p:spPr>
        <p:txBody>
          <a:bodyPr vert="horz" wrap="none" lIns="91440" tIns="45720" rIns="91440" bIns="45720" rtlCol="0">
            <a:spAutoFit/>
          </a:bodyPr>
          <a:lstStyle>
            <a:defPPr>
              <a:defRPr lang="en-US"/>
            </a:defPPr>
            <a:lvl1pPr algn="r">
              <a:spcBef>
                <a:spcPts val="0"/>
              </a:spcBef>
            </a:lvl1pPr>
          </a:lstStyle>
          <a:p>
            <a:r>
              <a:rPr lang="sv-SE" dirty="0"/>
              <a:t>Huvud-</a:t>
            </a:r>
          </a:p>
          <a:p>
            <a:r>
              <a:rPr lang="sv-SE" dirty="0"/>
              <a:t>budskap</a:t>
            </a:r>
          </a:p>
        </p:txBody>
      </p:sp>
      <p:sp>
        <p:nvSpPr>
          <p:cNvPr id="7" name="textruta 6"/>
          <p:cNvSpPr txBox="1"/>
          <p:nvPr/>
        </p:nvSpPr>
        <p:spPr>
          <a:xfrm>
            <a:off x="-26126" y="2031274"/>
            <a:ext cx="1159292" cy="307777"/>
          </a:xfrm>
          <a:prstGeom prst="rect">
            <a:avLst/>
          </a:prstGeom>
        </p:spPr>
        <p:txBody>
          <a:bodyPr vert="horz" wrap="none" lIns="91440" tIns="45720" rIns="91440" bIns="45720" rtlCol="0">
            <a:spAutoFit/>
          </a:bodyPr>
          <a:lstStyle>
            <a:defPPr>
              <a:defRPr lang="en-US"/>
            </a:defPPr>
            <a:lvl1pPr algn="r">
              <a:spcBef>
                <a:spcPts val="0"/>
              </a:spcBef>
            </a:lvl1pPr>
          </a:lstStyle>
          <a:p>
            <a:r>
              <a:rPr lang="sv-SE" dirty="0"/>
              <a:t>Målgrupper</a:t>
            </a:r>
          </a:p>
        </p:txBody>
      </p:sp>
      <p:sp>
        <p:nvSpPr>
          <p:cNvPr id="8" name="Rektangel med rundade hörn 7"/>
          <p:cNvSpPr/>
          <p:nvPr/>
        </p:nvSpPr>
        <p:spPr bwMode="auto">
          <a:xfrm>
            <a:off x="1251018" y="1893797"/>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a:t>1. Brukare</a:t>
            </a:r>
          </a:p>
        </p:txBody>
      </p:sp>
      <p:sp>
        <p:nvSpPr>
          <p:cNvPr id="9" name="Rektangel med rundade hörn 8"/>
          <p:cNvSpPr/>
          <p:nvPr/>
        </p:nvSpPr>
        <p:spPr bwMode="auto">
          <a:xfrm>
            <a:off x="2956493" y="1893797"/>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a:t>2. </a:t>
            </a:r>
            <a:r>
              <a:rPr lang="sv-SE" sz="1000" dirty="0" smtClean="0"/>
              <a:t>Användar-grupper</a:t>
            </a:r>
            <a:endParaRPr lang="sv-SE" sz="1000" dirty="0"/>
          </a:p>
        </p:txBody>
      </p:sp>
      <p:sp>
        <p:nvSpPr>
          <p:cNvPr id="10" name="Rektangel med rundade hörn 9"/>
          <p:cNvSpPr/>
          <p:nvPr/>
        </p:nvSpPr>
        <p:spPr bwMode="auto">
          <a:xfrm>
            <a:off x="4668500" y="1893797"/>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sv-SE" sz="1000" b="1" i="0" u="none" strike="noStrike" cap="none" normalizeH="0" baseline="0" dirty="0" smtClean="0">
                <a:ln>
                  <a:noFill/>
                </a:ln>
                <a:solidFill>
                  <a:schemeClr val="tx1"/>
                </a:solidFill>
                <a:effectLst/>
                <a:latin typeface="Arial" charset="0"/>
              </a:rPr>
              <a:t>3. Medarbetare</a:t>
            </a:r>
            <a:r>
              <a:rPr kumimoji="0" lang="sv-SE" sz="1000" b="1" i="0" u="none" strike="noStrike" cap="none" normalizeH="0" dirty="0" smtClean="0">
                <a:ln>
                  <a:noFill/>
                </a:ln>
                <a:solidFill>
                  <a:schemeClr val="tx1"/>
                </a:solidFill>
                <a:effectLst/>
                <a:latin typeface="Arial" charset="0"/>
              </a:rPr>
              <a:t> med inköpsbehov</a:t>
            </a:r>
            <a:endParaRPr kumimoji="0" lang="sv-SE" sz="1000" b="1" i="0" u="none" strike="noStrike" cap="none" normalizeH="0" baseline="0" dirty="0" smtClean="0">
              <a:ln>
                <a:noFill/>
              </a:ln>
              <a:solidFill>
                <a:schemeClr val="tx1"/>
              </a:solidFill>
              <a:effectLst/>
              <a:latin typeface="Arial" charset="0"/>
            </a:endParaRPr>
          </a:p>
        </p:txBody>
      </p:sp>
      <p:sp>
        <p:nvSpPr>
          <p:cNvPr id="11" name="Rektangel med rundade hörn 10"/>
          <p:cNvSpPr/>
          <p:nvPr/>
        </p:nvSpPr>
        <p:spPr bwMode="auto">
          <a:xfrm>
            <a:off x="6380507" y="1893797"/>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a:t>4. </a:t>
            </a:r>
            <a:r>
              <a:rPr lang="sv-SE" sz="1000" dirty="0" smtClean="0"/>
              <a:t>Projekt- </a:t>
            </a:r>
            <a:r>
              <a:rPr lang="sv-SE" sz="1000" dirty="0"/>
              <a:t>och </a:t>
            </a:r>
            <a:r>
              <a:rPr lang="sv-SE" sz="1000" dirty="0" err="1" smtClean="0"/>
              <a:t>budgetägare</a:t>
            </a:r>
            <a:endParaRPr lang="sv-SE" sz="1000" dirty="0"/>
          </a:p>
        </p:txBody>
      </p:sp>
      <p:sp>
        <p:nvSpPr>
          <p:cNvPr id="12" name="Rektangel med rundade hörn 11"/>
          <p:cNvSpPr/>
          <p:nvPr/>
        </p:nvSpPr>
        <p:spPr bwMode="auto">
          <a:xfrm>
            <a:off x="8092514" y="1893797"/>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5. Beslutsfattare</a:t>
            </a:r>
            <a:endParaRPr lang="sv-SE" sz="1000" dirty="0"/>
          </a:p>
        </p:txBody>
      </p:sp>
      <p:cxnSp>
        <p:nvCxnSpPr>
          <p:cNvPr id="14" name="Vinklad koppling 13"/>
          <p:cNvCxnSpPr>
            <a:stCxn id="5" idx="2"/>
            <a:endCxn id="8" idx="0"/>
          </p:cNvCxnSpPr>
          <p:nvPr/>
        </p:nvCxnSpPr>
        <p:spPr bwMode="auto">
          <a:xfrm rot="5400000">
            <a:off x="3370761" y="-31956"/>
            <a:ext cx="430757" cy="3420748"/>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16" name="Vinklad koppling 15"/>
          <p:cNvCxnSpPr>
            <a:stCxn id="5" idx="2"/>
            <a:endCxn id="10" idx="0"/>
          </p:cNvCxnSpPr>
          <p:nvPr/>
        </p:nvCxnSpPr>
        <p:spPr bwMode="auto">
          <a:xfrm rot="5400000">
            <a:off x="5079502" y="1676785"/>
            <a:ext cx="430757" cy="3266"/>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18" name="Vinklad koppling 17"/>
          <p:cNvCxnSpPr>
            <a:stCxn id="9" idx="0"/>
            <a:endCxn id="5" idx="2"/>
          </p:cNvCxnSpPr>
          <p:nvPr/>
        </p:nvCxnSpPr>
        <p:spPr bwMode="auto">
          <a:xfrm rot="5400000" flipH="1" flipV="1">
            <a:off x="4223498" y="820783"/>
            <a:ext cx="430757" cy="1715273"/>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20" name="Vinklad koppling 19"/>
          <p:cNvCxnSpPr>
            <a:stCxn id="11" idx="0"/>
            <a:endCxn id="5" idx="2"/>
          </p:cNvCxnSpPr>
          <p:nvPr/>
        </p:nvCxnSpPr>
        <p:spPr bwMode="auto">
          <a:xfrm rot="16200000" flipV="1">
            <a:off x="5935506" y="824048"/>
            <a:ext cx="430757" cy="1708741"/>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22" name="Vinklad koppling 21"/>
          <p:cNvCxnSpPr>
            <a:stCxn id="12" idx="0"/>
          </p:cNvCxnSpPr>
          <p:nvPr/>
        </p:nvCxnSpPr>
        <p:spPr bwMode="auto">
          <a:xfrm rot="16200000" flipV="1">
            <a:off x="7740893" y="917428"/>
            <a:ext cx="215379" cy="1737359"/>
          </a:xfrm>
          <a:prstGeom prst="bentConnector2">
            <a:avLst/>
          </a:prstGeom>
          <a:solidFill>
            <a:schemeClr val="accent1"/>
          </a:solidFill>
          <a:ln w="12700" cap="flat" cmpd="sng" algn="ctr">
            <a:solidFill>
              <a:schemeClr val="tx1"/>
            </a:solidFill>
            <a:prstDash val="solid"/>
            <a:round/>
            <a:headEnd type="none" w="med" len="med"/>
            <a:tailEnd type="none" w="lg" len="lg"/>
          </a:ln>
          <a:effectLst/>
        </p:spPr>
      </p:cxnSp>
      <p:sp>
        <p:nvSpPr>
          <p:cNvPr id="25" name="textruta 24"/>
          <p:cNvSpPr txBox="1"/>
          <p:nvPr/>
        </p:nvSpPr>
        <p:spPr>
          <a:xfrm>
            <a:off x="214325" y="2654719"/>
            <a:ext cx="918841" cy="523220"/>
          </a:xfrm>
          <a:prstGeom prst="rect">
            <a:avLst/>
          </a:prstGeom>
        </p:spPr>
        <p:txBody>
          <a:bodyPr vert="horz" wrap="none" lIns="91440" tIns="45720" rIns="91440" bIns="45720" rtlCol="0">
            <a:spAutoFit/>
          </a:bodyPr>
          <a:lstStyle/>
          <a:p>
            <a:pPr algn="r">
              <a:spcBef>
                <a:spcPts val="0"/>
              </a:spcBef>
            </a:pPr>
            <a:r>
              <a:rPr lang="sv-SE" dirty="0" smtClean="0"/>
              <a:t>Riktade</a:t>
            </a:r>
          </a:p>
          <a:p>
            <a:pPr algn="r">
              <a:spcBef>
                <a:spcPts val="0"/>
              </a:spcBef>
            </a:pPr>
            <a:r>
              <a:rPr lang="sv-SE" dirty="0"/>
              <a:t>b</a:t>
            </a:r>
            <a:r>
              <a:rPr lang="sv-SE" dirty="0" smtClean="0"/>
              <a:t>udskap</a:t>
            </a:r>
          </a:p>
        </p:txBody>
      </p:sp>
      <p:sp>
        <p:nvSpPr>
          <p:cNvPr id="24" name="Rektangel med rundade hörn 23"/>
          <p:cNvSpPr/>
          <p:nvPr/>
        </p:nvSpPr>
        <p:spPr bwMode="auto">
          <a:xfrm>
            <a:off x="1252048" y="2626434"/>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none" lIns="36000" tIns="36000" rIns="0" bIns="36000" numCol="1" spcCol="0" rtlCol="0" fromWordArt="0" anchor="ctr" anchorCtr="0" forceAA="0" compatLnSpc="1">
            <a:prstTxWarp prst="textNoShape">
              <a:avLst/>
            </a:prstTxWarp>
            <a:noAutofit/>
          </a:bodyPr>
          <a:lstStyle/>
          <a:p>
            <a:pPr>
              <a:spcBef>
                <a:spcPts val="0"/>
              </a:spcBef>
            </a:pPr>
            <a:r>
              <a:rPr lang="sv-SE" sz="1000" dirty="0" smtClean="0"/>
              <a:t>Vi skapar värde </a:t>
            </a:r>
          </a:p>
          <a:p>
            <a:pPr>
              <a:spcBef>
                <a:spcPts val="0"/>
              </a:spcBef>
            </a:pPr>
            <a:r>
              <a:rPr lang="sv-SE" sz="1000" dirty="0" smtClean="0"/>
              <a:t>för kunden</a:t>
            </a:r>
          </a:p>
        </p:txBody>
      </p:sp>
      <p:sp>
        <p:nvSpPr>
          <p:cNvPr id="26" name="Rektangel med rundade hörn 25"/>
          <p:cNvSpPr/>
          <p:nvPr/>
        </p:nvSpPr>
        <p:spPr bwMode="auto">
          <a:xfrm>
            <a:off x="2957523" y="2626434"/>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none" lIns="36000" tIns="36000" rIns="0" bIns="36000" numCol="1" spcCol="0" rtlCol="0" fromWordArt="0" anchor="ctr" anchorCtr="0" forceAA="0" compatLnSpc="1">
            <a:prstTxWarp prst="textNoShape">
              <a:avLst/>
            </a:prstTxWarp>
            <a:noAutofit/>
          </a:bodyPr>
          <a:lstStyle/>
          <a:p>
            <a:pPr>
              <a:spcBef>
                <a:spcPts val="0"/>
              </a:spcBef>
            </a:pPr>
            <a:r>
              <a:rPr lang="sv-SE" sz="1000" dirty="0"/>
              <a:t>Vi bidrar till ett </a:t>
            </a:r>
          </a:p>
          <a:p>
            <a:pPr>
              <a:spcBef>
                <a:spcPts val="0"/>
              </a:spcBef>
            </a:pPr>
            <a:r>
              <a:rPr lang="sv-SE" sz="1000" dirty="0"/>
              <a:t>hållbart samhälle</a:t>
            </a:r>
          </a:p>
        </p:txBody>
      </p:sp>
      <p:sp>
        <p:nvSpPr>
          <p:cNvPr id="27" name="Rektangel med rundade hörn 26"/>
          <p:cNvSpPr/>
          <p:nvPr/>
        </p:nvSpPr>
        <p:spPr bwMode="auto">
          <a:xfrm>
            <a:off x="4669530" y="2626434"/>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none" lIns="36000" tIns="36000" rIns="0" bIns="36000" numCol="1" spcCol="0" rtlCol="0" fromWordArt="0" anchor="ctr" anchorCtr="0" forceAA="0" compatLnSpc="1">
            <a:prstTxWarp prst="textNoShape">
              <a:avLst/>
            </a:prstTxWarp>
            <a:noAutofit/>
          </a:bodyPr>
          <a:lstStyle/>
          <a:p>
            <a:pPr>
              <a:spcBef>
                <a:spcPts val="0"/>
              </a:spcBef>
            </a:pPr>
            <a:r>
              <a:rPr lang="sv-SE" sz="1000" dirty="0"/>
              <a:t>Vi är väldigt </a:t>
            </a:r>
          </a:p>
          <a:p>
            <a:pPr>
              <a:spcBef>
                <a:spcPts val="0"/>
              </a:spcBef>
            </a:pPr>
            <a:r>
              <a:rPr lang="sv-SE" sz="1000" dirty="0"/>
              <a:t>tillgängliga</a:t>
            </a:r>
          </a:p>
        </p:txBody>
      </p:sp>
      <p:sp>
        <p:nvSpPr>
          <p:cNvPr id="28" name="Rektangel med rundade hörn 27"/>
          <p:cNvSpPr/>
          <p:nvPr/>
        </p:nvSpPr>
        <p:spPr bwMode="auto">
          <a:xfrm>
            <a:off x="6381537" y="2626434"/>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none" lIns="36000" tIns="36000" rIns="0" bIns="36000" numCol="1" spcCol="0" rtlCol="0" fromWordArt="0" anchor="ctr" anchorCtr="0" forceAA="0" compatLnSpc="1">
            <a:prstTxWarp prst="textNoShape">
              <a:avLst/>
            </a:prstTxWarp>
            <a:noAutofit/>
          </a:bodyPr>
          <a:lstStyle/>
          <a:p>
            <a:pPr>
              <a:spcBef>
                <a:spcPts val="0"/>
              </a:spcBef>
            </a:pPr>
            <a:r>
              <a:rPr lang="sv-SE" sz="1000" dirty="0"/>
              <a:t>Vi gör inköp till </a:t>
            </a:r>
          </a:p>
          <a:p>
            <a:pPr>
              <a:spcBef>
                <a:spcPts val="0"/>
              </a:spcBef>
            </a:pPr>
            <a:r>
              <a:rPr lang="sv-SE" sz="1000" dirty="0"/>
              <a:t>lägsta total-</a:t>
            </a:r>
          </a:p>
          <a:p>
            <a:pPr>
              <a:spcBef>
                <a:spcPts val="0"/>
              </a:spcBef>
            </a:pPr>
            <a:r>
              <a:rPr lang="sv-SE" sz="1000" dirty="0"/>
              <a:t>kostnad</a:t>
            </a:r>
          </a:p>
        </p:txBody>
      </p:sp>
      <p:sp>
        <p:nvSpPr>
          <p:cNvPr id="29" name="Rektangel med rundade hörn 28"/>
          <p:cNvSpPr/>
          <p:nvPr/>
        </p:nvSpPr>
        <p:spPr bwMode="auto">
          <a:xfrm>
            <a:off x="8093544" y="2626434"/>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none" lIns="36000" tIns="36000" rIns="0" bIns="36000" numCol="1" spcCol="0" rtlCol="0" fromWordArt="0" anchor="ctr" anchorCtr="0" forceAA="0" compatLnSpc="1">
            <a:prstTxWarp prst="textNoShape">
              <a:avLst/>
            </a:prstTxWarp>
            <a:noAutofit/>
          </a:bodyPr>
          <a:lstStyle/>
          <a:p>
            <a:pPr>
              <a:spcBef>
                <a:spcPts val="0"/>
              </a:spcBef>
            </a:pPr>
            <a:r>
              <a:rPr lang="sv-SE" sz="1000" dirty="0"/>
              <a:t>Vi skapar kon-</a:t>
            </a:r>
          </a:p>
          <a:p>
            <a:pPr>
              <a:spcBef>
                <a:spcPts val="0"/>
              </a:spcBef>
            </a:pPr>
            <a:r>
              <a:rPr lang="sv-SE" sz="1000" dirty="0" err="1"/>
              <a:t>kurrensföderlar</a:t>
            </a:r>
            <a:r>
              <a:rPr lang="sv-SE" sz="1000" dirty="0"/>
              <a:t> för</a:t>
            </a:r>
          </a:p>
          <a:p>
            <a:pPr>
              <a:spcBef>
                <a:spcPts val="0"/>
              </a:spcBef>
            </a:pPr>
            <a:r>
              <a:rPr lang="sv-SE" sz="1000" dirty="0"/>
              <a:t>vårt företag</a:t>
            </a:r>
          </a:p>
        </p:txBody>
      </p:sp>
      <p:sp>
        <p:nvSpPr>
          <p:cNvPr id="30" name="Rektangel med rundade hörn 29"/>
          <p:cNvSpPr/>
          <p:nvPr/>
        </p:nvSpPr>
        <p:spPr bwMode="auto">
          <a:xfrm>
            <a:off x="1397915" y="3415732"/>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kvalitetssäkrar alla inköp.</a:t>
            </a:r>
            <a:endParaRPr lang="sv-SE" sz="1000" dirty="0"/>
          </a:p>
        </p:txBody>
      </p:sp>
      <p:cxnSp>
        <p:nvCxnSpPr>
          <p:cNvPr id="32" name="Vinklad koppling 31"/>
          <p:cNvCxnSpPr>
            <a:stCxn id="8" idx="2"/>
            <a:endCxn id="24" idx="0"/>
          </p:cNvCxnSpPr>
          <p:nvPr/>
        </p:nvCxnSpPr>
        <p:spPr bwMode="auto">
          <a:xfrm rot="16200000" flipH="1">
            <a:off x="1811841" y="2561479"/>
            <a:ext cx="128879" cy="1030"/>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34" name="Vinklad koppling 33"/>
          <p:cNvCxnSpPr>
            <a:stCxn id="9" idx="2"/>
            <a:endCxn id="26" idx="0"/>
          </p:cNvCxnSpPr>
          <p:nvPr/>
        </p:nvCxnSpPr>
        <p:spPr bwMode="auto">
          <a:xfrm rot="16200000" flipH="1">
            <a:off x="3517316" y="2561479"/>
            <a:ext cx="128879" cy="1030"/>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36" name="Vinklad koppling 35"/>
          <p:cNvCxnSpPr>
            <a:stCxn id="10" idx="2"/>
            <a:endCxn id="27" idx="0"/>
          </p:cNvCxnSpPr>
          <p:nvPr/>
        </p:nvCxnSpPr>
        <p:spPr bwMode="auto">
          <a:xfrm rot="16200000" flipH="1">
            <a:off x="5229323" y="2561479"/>
            <a:ext cx="128879" cy="1030"/>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38" name="Vinklad koppling 37"/>
          <p:cNvCxnSpPr>
            <a:stCxn id="11" idx="2"/>
            <a:endCxn id="28" idx="0"/>
          </p:cNvCxnSpPr>
          <p:nvPr/>
        </p:nvCxnSpPr>
        <p:spPr bwMode="auto">
          <a:xfrm rot="16200000" flipH="1">
            <a:off x="6941330" y="2561479"/>
            <a:ext cx="128879" cy="1030"/>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cxnSp>
        <p:nvCxnSpPr>
          <p:cNvPr id="40" name="Vinklad koppling 39"/>
          <p:cNvCxnSpPr>
            <a:stCxn id="12" idx="2"/>
            <a:endCxn id="29" idx="0"/>
          </p:cNvCxnSpPr>
          <p:nvPr/>
        </p:nvCxnSpPr>
        <p:spPr bwMode="auto">
          <a:xfrm rot="16200000" flipH="1">
            <a:off x="8653337" y="2561479"/>
            <a:ext cx="128879" cy="1030"/>
          </a:xfrm>
          <a:prstGeom prst="bentConnector3">
            <a:avLst/>
          </a:prstGeom>
          <a:solidFill>
            <a:schemeClr val="accent1"/>
          </a:solidFill>
          <a:ln w="12700" cap="flat" cmpd="sng" algn="ctr">
            <a:solidFill>
              <a:schemeClr val="tx1"/>
            </a:solidFill>
            <a:prstDash val="solid"/>
            <a:round/>
            <a:headEnd type="none" w="med" len="med"/>
            <a:tailEnd type="none" w="lg" len="lg"/>
          </a:ln>
          <a:effectLst/>
        </p:spPr>
      </p:cxnSp>
      <p:sp>
        <p:nvSpPr>
          <p:cNvPr id="47" name="Rektangel med rundade hörn 46"/>
          <p:cNvSpPr/>
          <p:nvPr/>
        </p:nvSpPr>
        <p:spPr bwMode="auto">
          <a:xfrm>
            <a:off x="1397914" y="4199409"/>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Valda produkter utvärderas efter sitt </a:t>
            </a:r>
            <a:r>
              <a:rPr lang="sv-SE" sz="1000" dirty="0" err="1" smtClean="0"/>
              <a:t>nyttovärde</a:t>
            </a:r>
            <a:r>
              <a:rPr lang="sv-SE" sz="1000" dirty="0" smtClean="0"/>
              <a:t>.</a:t>
            </a:r>
            <a:endParaRPr lang="sv-SE" sz="1000" dirty="0"/>
          </a:p>
        </p:txBody>
      </p:sp>
      <p:sp>
        <p:nvSpPr>
          <p:cNvPr id="48" name="Rektangel med rundade hörn 47"/>
          <p:cNvSpPr/>
          <p:nvPr/>
        </p:nvSpPr>
        <p:spPr bwMode="auto">
          <a:xfrm>
            <a:off x="1397913" y="4983086"/>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följer upp alla reklamationer.</a:t>
            </a:r>
            <a:endParaRPr lang="sv-SE" sz="1000" dirty="0"/>
          </a:p>
        </p:txBody>
      </p:sp>
      <p:cxnSp>
        <p:nvCxnSpPr>
          <p:cNvPr id="50" name="Vinklad koppling 49"/>
          <p:cNvCxnSpPr>
            <a:stCxn id="24" idx="2"/>
            <a:endCxn id="30" idx="1"/>
          </p:cNvCxnSpPr>
          <p:nvPr/>
        </p:nvCxnSpPr>
        <p:spPr bwMode="auto">
          <a:xfrm rot="5400000">
            <a:off x="1393646" y="3234461"/>
            <a:ext cx="487419" cy="478880"/>
          </a:xfrm>
          <a:prstGeom prst="bentConnector4">
            <a:avLst>
              <a:gd name="adj1" fmla="val 19033"/>
              <a:gd name="adj2" fmla="val 147736"/>
            </a:avLst>
          </a:prstGeom>
          <a:solidFill>
            <a:schemeClr val="accent1"/>
          </a:solidFill>
          <a:ln w="12700" cap="flat" cmpd="sng" algn="ctr">
            <a:solidFill>
              <a:schemeClr val="tx1"/>
            </a:solidFill>
            <a:prstDash val="solid"/>
            <a:round/>
            <a:headEnd type="none" w="med" len="med"/>
            <a:tailEnd type="none" w="lg" len="lg"/>
          </a:ln>
          <a:effectLst/>
        </p:spPr>
      </p:cxnSp>
      <p:cxnSp>
        <p:nvCxnSpPr>
          <p:cNvPr id="54" name="Vinklad koppling 53"/>
          <p:cNvCxnSpPr>
            <a:stCxn id="30" idx="1"/>
            <a:endCxn id="47" idx="1"/>
          </p:cNvCxnSpPr>
          <p:nvPr/>
        </p:nvCxnSpPr>
        <p:spPr bwMode="auto">
          <a:xfrm rot="10800000" flipV="1">
            <a:off x="1397915" y="3717610"/>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cxnSp>
        <p:nvCxnSpPr>
          <p:cNvPr id="56" name="Vinklad koppling 55"/>
          <p:cNvCxnSpPr>
            <a:stCxn id="47" idx="1"/>
            <a:endCxn id="48" idx="1"/>
          </p:cNvCxnSpPr>
          <p:nvPr/>
        </p:nvCxnSpPr>
        <p:spPr bwMode="auto">
          <a:xfrm rot="10800000" flipV="1">
            <a:off x="1397914" y="4501287"/>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sp>
        <p:nvSpPr>
          <p:cNvPr id="57" name="Rektangel med rundade hörn 56"/>
          <p:cNvSpPr/>
          <p:nvPr/>
        </p:nvSpPr>
        <p:spPr bwMode="auto">
          <a:xfrm>
            <a:off x="3110930" y="3415732"/>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väger in hållbarhet vid alla leverantörsval</a:t>
            </a:r>
            <a:endParaRPr lang="sv-SE" sz="1000" dirty="0"/>
          </a:p>
        </p:txBody>
      </p:sp>
      <p:sp>
        <p:nvSpPr>
          <p:cNvPr id="58" name="Rektangel med rundade hörn 57"/>
          <p:cNvSpPr/>
          <p:nvPr/>
        </p:nvSpPr>
        <p:spPr bwMode="auto">
          <a:xfrm>
            <a:off x="3110929" y="4199409"/>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reviderar flera led av förädlingskedjan</a:t>
            </a:r>
            <a:endParaRPr lang="sv-SE" sz="1000" dirty="0"/>
          </a:p>
        </p:txBody>
      </p:sp>
      <p:sp>
        <p:nvSpPr>
          <p:cNvPr id="59" name="Rektangel med rundade hörn 58"/>
          <p:cNvSpPr/>
          <p:nvPr/>
        </p:nvSpPr>
        <p:spPr bwMode="auto">
          <a:xfrm>
            <a:off x="3110928" y="4983086"/>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Miljövänliga produkter väljs i första hand.</a:t>
            </a:r>
            <a:endParaRPr lang="sv-SE" sz="1000" dirty="0"/>
          </a:p>
        </p:txBody>
      </p:sp>
      <p:cxnSp>
        <p:nvCxnSpPr>
          <p:cNvPr id="61" name="Vinklad koppling 60"/>
          <p:cNvCxnSpPr>
            <a:stCxn id="26" idx="2"/>
            <a:endCxn id="57" idx="1"/>
          </p:cNvCxnSpPr>
          <p:nvPr/>
        </p:nvCxnSpPr>
        <p:spPr bwMode="auto">
          <a:xfrm rot="5400000">
            <a:off x="3102891" y="3238231"/>
            <a:ext cx="487419" cy="471340"/>
          </a:xfrm>
          <a:prstGeom prst="bentConnector4">
            <a:avLst>
              <a:gd name="adj1" fmla="val 19033"/>
              <a:gd name="adj2" fmla="val 148500"/>
            </a:avLst>
          </a:prstGeom>
          <a:solidFill>
            <a:schemeClr val="accent1"/>
          </a:solidFill>
          <a:ln w="12700" cap="flat" cmpd="sng" algn="ctr">
            <a:solidFill>
              <a:schemeClr val="tx1"/>
            </a:solidFill>
            <a:prstDash val="solid"/>
            <a:round/>
            <a:headEnd type="none" w="med" len="med"/>
            <a:tailEnd type="none" w="lg" len="lg"/>
          </a:ln>
          <a:effectLst/>
        </p:spPr>
      </p:cxnSp>
      <p:cxnSp>
        <p:nvCxnSpPr>
          <p:cNvPr id="65" name="Vinklad koppling 64"/>
          <p:cNvCxnSpPr>
            <a:stCxn id="57" idx="1"/>
            <a:endCxn id="58" idx="1"/>
          </p:cNvCxnSpPr>
          <p:nvPr/>
        </p:nvCxnSpPr>
        <p:spPr bwMode="auto">
          <a:xfrm rot="10800000" flipV="1">
            <a:off x="3110930" y="3717610"/>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cxnSp>
        <p:nvCxnSpPr>
          <p:cNvPr id="69" name="Vinklad koppling 68"/>
          <p:cNvCxnSpPr>
            <a:stCxn id="58" idx="1"/>
            <a:endCxn id="59" idx="1"/>
          </p:cNvCxnSpPr>
          <p:nvPr/>
        </p:nvCxnSpPr>
        <p:spPr bwMode="auto">
          <a:xfrm rot="10800000" flipV="1">
            <a:off x="3110929" y="4501287"/>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sp>
        <p:nvSpPr>
          <p:cNvPr id="73" name="Rektangel med rundade hörn 72"/>
          <p:cNvSpPr/>
          <p:nvPr/>
        </p:nvSpPr>
        <p:spPr bwMode="auto">
          <a:xfrm>
            <a:off x="4823944" y="3415731"/>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svarar alltid snabbt på mejl.</a:t>
            </a:r>
            <a:endParaRPr lang="sv-SE" sz="1000" dirty="0"/>
          </a:p>
        </p:txBody>
      </p:sp>
      <p:sp>
        <p:nvSpPr>
          <p:cNvPr id="74" name="Rektangel med rundade hörn 73"/>
          <p:cNvSpPr/>
          <p:nvPr/>
        </p:nvSpPr>
        <p:spPr bwMode="auto">
          <a:xfrm>
            <a:off x="4823943" y="4199408"/>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har ett välfungerande ärendesystem.</a:t>
            </a:r>
            <a:endParaRPr lang="sv-SE" sz="1000" dirty="0"/>
          </a:p>
        </p:txBody>
      </p:sp>
      <p:sp>
        <p:nvSpPr>
          <p:cNvPr id="75" name="Rektangel med rundade hörn 74"/>
          <p:cNvSpPr/>
          <p:nvPr/>
        </p:nvSpPr>
        <p:spPr bwMode="auto">
          <a:xfrm>
            <a:off x="4823942" y="4983085"/>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har förberedda lösningar för många behov.</a:t>
            </a:r>
            <a:endParaRPr lang="sv-SE" sz="1000" dirty="0"/>
          </a:p>
        </p:txBody>
      </p:sp>
      <p:cxnSp>
        <p:nvCxnSpPr>
          <p:cNvPr id="77" name="Vinklad koppling 76"/>
          <p:cNvCxnSpPr>
            <a:stCxn id="27" idx="2"/>
            <a:endCxn id="73" idx="1"/>
          </p:cNvCxnSpPr>
          <p:nvPr/>
        </p:nvCxnSpPr>
        <p:spPr bwMode="auto">
          <a:xfrm rot="5400000">
            <a:off x="4815402" y="3238735"/>
            <a:ext cx="487418" cy="470333"/>
          </a:xfrm>
          <a:prstGeom prst="bentConnector4">
            <a:avLst>
              <a:gd name="adj1" fmla="val 19033"/>
              <a:gd name="adj2" fmla="val 148604"/>
            </a:avLst>
          </a:prstGeom>
          <a:solidFill>
            <a:schemeClr val="accent1"/>
          </a:solidFill>
          <a:ln w="12700" cap="flat" cmpd="sng" algn="ctr">
            <a:solidFill>
              <a:schemeClr val="tx1"/>
            </a:solidFill>
            <a:prstDash val="solid"/>
            <a:round/>
            <a:headEnd type="none" w="med" len="med"/>
            <a:tailEnd type="none" w="lg" len="lg"/>
          </a:ln>
          <a:effectLst/>
        </p:spPr>
      </p:cxnSp>
      <p:cxnSp>
        <p:nvCxnSpPr>
          <p:cNvPr id="79" name="Vinklad koppling 78"/>
          <p:cNvCxnSpPr>
            <a:stCxn id="73" idx="1"/>
            <a:endCxn id="74" idx="1"/>
          </p:cNvCxnSpPr>
          <p:nvPr/>
        </p:nvCxnSpPr>
        <p:spPr bwMode="auto">
          <a:xfrm rot="10800000" flipV="1">
            <a:off x="4823944" y="3717609"/>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cxnSp>
        <p:nvCxnSpPr>
          <p:cNvPr id="81" name="Vinklad koppling 80"/>
          <p:cNvCxnSpPr>
            <a:stCxn id="74" idx="1"/>
            <a:endCxn id="75" idx="1"/>
          </p:cNvCxnSpPr>
          <p:nvPr/>
        </p:nvCxnSpPr>
        <p:spPr bwMode="auto">
          <a:xfrm rot="10800000" flipV="1">
            <a:off x="4823943" y="4501286"/>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sp>
        <p:nvSpPr>
          <p:cNvPr id="82" name="Rektangel med rundade hörn 81"/>
          <p:cNvSpPr/>
          <p:nvPr/>
        </p:nvSpPr>
        <p:spPr bwMode="auto">
          <a:xfrm>
            <a:off x="6535953" y="3415731"/>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gör gedigna utvärderingar inför inköpsbeslut</a:t>
            </a:r>
            <a:endParaRPr lang="sv-SE" sz="1000" dirty="0"/>
          </a:p>
        </p:txBody>
      </p:sp>
      <p:sp>
        <p:nvSpPr>
          <p:cNvPr id="83" name="Rektangel med rundade hörn 82"/>
          <p:cNvSpPr/>
          <p:nvPr/>
        </p:nvSpPr>
        <p:spPr bwMode="auto">
          <a:xfrm>
            <a:off x="6535952" y="4199408"/>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strävar efter kostnadsbaserade prismodeller.</a:t>
            </a:r>
            <a:endParaRPr lang="sv-SE" sz="1000" dirty="0"/>
          </a:p>
        </p:txBody>
      </p:sp>
      <p:sp>
        <p:nvSpPr>
          <p:cNvPr id="84" name="Rektangel med rundade hörn 83"/>
          <p:cNvSpPr/>
          <p:nvPr/>
        </p:nvSpPr>
        <p:spPr bwMode="auto">
          <a:xfrm>
            <a:off x="6535951" y="4983085"/>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har god uppföljning på våra avtal.</a:t>
            </a:r>
            <a:endParaRPr lang="sv-SE" sz="1000" dirty="0"/>
          </a:p>
        </p:txBody>
      </p:sp>
      <p:cxnSp>
        <p:nvCxnSpPr>
          <p:cNvPr id="88" name="Vinklad koppling 87"/>
          <p:cNvCxnSpPr>
            <a:stCxn id="28" idx="2"/>
            <a:endCxn id="82" idx="1"/>
          </p:cNvCxnSpPr>
          <p:nvPr/>
        </p:nvCxnSpPr>
        <p:spPr bwMode="auto">
          <a:xfrm rot="5400000">
            <a:off x="6527410" y="3238736"/>
            <a:ext cx="487418" cy="470331"/>
          </a:xfrm>
          <a:prstGeom prst="bentConnector4">
            <a:avLst>
              <a:gd name="adj1" fmla="val 19033"/>
              <a:gd name="adj2" fmla="val 148604"/>
            </a:avLst>
          </a:prstGeom>
          <a:solidFill>
            <a:schemeClr val="accent1"/>
          </a:solidFill>
          <a:ln w="12700" cap="flat" cmpd="sng" algn="ctr">
            <a:solidFill>
              <a:schemeClr val="tx1"/>
            </a:solidFill>
            <a:prstDash val="solid"/>
            <a:round/>
            <a:headEnd type="none" w="med" len="med"/>
            <a:tailEnd type="none" w="lg" len="lg"/>
          </a:ln>
          <a:effectLst/>
        </p:spPr>
      </p:cxnSp>
      <p:cxnSp>
        <p:nvCxnSpPr>
          <p:cNvPr id="90" name="Vinklad koppling 89"/>
          <p:cNvCxnSpPr>
            <a:stCxn id="82" idx="1"/>
            <a:endCxn id="83" idx="1"/>
          </p:cNvCxnSpPr>
          <p:nvPr/>
        </p:nvCxnSpPr>
        <p:spPr bwMode="auto">
          <a:xfrm rot="10800000" flipV="1">
            <a:off x="6535953" y="3717609"/>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cxnSp>
        <p:nvCxnSpPr>
          <p:cNvPr id="94" name="Vinklad koppling 93"/>
          <p:cNvCxnSpPr>
            <a:stCxn id="83" idx="1"/>
            <a:endCxn id="84" idx="1"/>
          </p:cNvCxnSpPr>
          <p:nvPr/>
        </p:nvCxnSpPr>
        <p:spPr bwMode="auto">
          <a:xfrm rot="10800000" flipV="1">
            <a:off x="6535952" y="4501286"/>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sp>
        <p:nvSpPr>
          <p:cNvPr id="95" name="Rektangel med rundade hörn 94"/>
          <p:cNvSpPr/>
          <p:nvPr/>
        </p:nvSpPr>
        <p:spPr bwMode="auto">
          <a:xfrm>
            <a:off x="8247960" y="3415731"/>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köper in produkter som gör skillnad.</a:t>
            </a:r>
            <a:endParaRPr lang="sv-SE" sz="1000" dirty="0"/>
          </a:p>
        </p:txBody>
      </p:sp>
      <p:sp>
        <p:nvSpPr>
          <p:cNvPr id="96" name="Rektangel med rundade hörn 95"/>
          <p:cNvSpPr/>
          <p:nvPr/>
        </p:nvSpPr>
        <p:spPr bwMode="auto">
          <a:xfrm>
            <a:off x="8247959" y="4199408"/>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sänker inköps-kostnaderna.</a:t>
            </a:r>
            <a:endParaRPr lang="sv-SE" sz="1000" dirty="0"/>
          </a:p>
        </p:txBody>
      </p:sp>
      <p:sp>
        <p:nvSpPr>
          <p:cNvPr id="97" name="Rektangel med rundade hörn 96"/>
          <p:cNvSpPr/>
          <p:nvPr/>
        </p:nvSpPr>
        <p:spPr bwMode="auto">
          <a:xfrm>
            <a:off x="8247958" y="4983085"/>
            <a:ext cx="1249493" cy="603758"/>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sv-SE" sz="1000" dirty="0" smtClean="0"/>
              <a:t>Vi skapar effektivare logistik-</a:t>
            </a:r>
            <a:endParaRPr lang="sv-SE" sz="1000" dirty="0"/>
          </a:p>
        </p:txBody>
      </p:sp>
      <p:cxnSp>
        <p:nvCxnSpPr>
          <p:cNvPr id="103" name="Vinklad koppling 102"/>
          <p:cNvCxnSpPr>
            <a:stCxn id="29" idx="2"/>
            <a:endCxn id="95" idx="1"/>
          </p:cNvCxnSpPr>
          <p:nvPr/>
        </p:nvCxnSpPr>
        <p:spPr bwMode="auto">
          <a:xfrm rot="5400000">
            <a:off x="8239417" y="3238736"/>
            <a:ext cx="487418" cy="470331"/>
          </a:xfrm>
          <a:prstGeom prst="bentConnector4">
            <a:avLst>
              <a:gd name="adj1" fmla="val 19033"/>
              <a:gd name="adj2" fmla="val 148604"/>
            </a:avLst>
          </a:prstGeom>
          <a:solidFill>
            <a:schemeClr val="accent1"/>
          </a:solidFill>
          <a:ln w="12700" cap="flat" cmpd="sng" algn="ctr">
            <a:solidFill>
              <a:schemeClr val="tx1"/>
            </a:solidFill>
            <a:prstDash val="solid"/>
            <a:round/>
            <a:headEnd type="none" w="med" len="med"/>
            <a:tailEnd type="none" w="lg" len="lg"/>
          </a:ln>
          <a:effectLst/>
        </p:spPr>
      </p:cxnSp>
      <p:cxnSp>
        <p:nvCxnSpPr>
          <p:cNvPr id="105" name="Vinklad koppling 104"/>
          <p:cNvCxnSpPr>
            <a:stCxn id="95" idx="1"/>
            <a:endCxn id="96" idx="1"/>
          </p:cNvCxnSpPr>
          <p:nvPr/>
        </p:nvCxnSpPr>
        <p:spPr bwMode="auto">
          <a:xfrm rot="10800000" flipV="1">
            <a:off x="8247960" y="3717609"/>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cxnSp>
        <p:nvCxnSpPr>
          <p:cNvPr id="107" name="Vinklad koppling 106"/>
          <p:cNvCxnSpPr>
            <a:stCxn id="96" idx="1"/>
            <a:endCxn id="97" idx="1"/>
          </p:cNvCxnSpPr>
          <p:nvPr/>
        </p:nvCxnSpPr>
        <p:spPr bwMode="auto">
          <a:xfrm rot="10800000" flipV="1">
            <a:off x="8247959" y="4501286"/>
            <a:ext cx="1" cy="783677"/>
          </a:xfrm>
          <a:prstGeom prst="bentConnector3">
            <a:avLst>
              <a:gd name="adj1" fmla="val 22860100000"/>
            </a:avLst>
          </a:prstGeom>
          <a:solidFill>
            <a:schemeClr val="accent1"/>
          </a:solidFill>
          <a:ln w="12700" cap="flat" cmpd="sng" algn="ctr">
            <a:solidFill>
              <a:schemeClr val="tx1"/>
            </a:solidFill>
            <a:prstDash val="solid"/>
            <a:round/>
            <a:headEnd type="none" w="med" len="med"/>
            <a:tailEnd type="none" w="lg" len="lg"/>
          </a:ln>
          <a:effectLst/>
        </p:spPr>
      </p:cxnSp>
      <p:sp>
        <p:nvSpPr>
          <p:cNvPr id="108" name="textruta 107"/>
          <p:cNvSpPr txBox="1"/>
          <p:nvPr/>
        </p:nvSpPr>
        <p:spPr>
          <a:xfrm>
            <a:off x="73260" y="4331518"/>
            <a:ext cx="1059906" cy="538609"/>
          </a:xfrm>
          <a:prstGeom prst="rect">
            <a:avLst/>
          </a:prstGeom>
        </p:spPr>
        <p:txBody>
          <a:bodyPr vert="horz" wrap="none" lIns="91440" tIns="45720" rIns="91440" bIns="45720" rtlCol="0">
            <a:spAutoFit/>
          </a:bodyPr>
          <a:lstStyle/>
          <a:p>
            <a:pPr algn="r"/>
            <a:r>
              <a:rPr lang="sv-SE" dirty="0" smtClean="0"/>
              <a:t>Argument</a:t>
            </a:r>
          </a:p>
          <a:p>
            <a:pPr algn="r"/>
            <a:r>
              <a:rPr lang="sv-SE" sz="1000" b="0" dirty="0" smtClean="0"/>
              <a:t>(… eftersom…)</a:t>
            </a:r>
            <a:endParaRPr lang="sv-SE" sz="1000" b="0" dirty="0"/>
          </a:p>
        </p:txBody>
      </p:sp>
      <p:sp>
        <p:nvSpPr>
          <p:cNvPr id="42" name="textruta 41"/>
          <p:cNvSpPr txBox="1"/>
          <p:nvPr/>
        </p:nvSpPr>
        <p:spPr>
          <a:xfrm>
            <a:off x="673745" y="6196263"/>
            <a:ext cx="8672502" cy="307777"/>
          </a:xfrm>
          <a:prstGeom prst="rect">
            <a:avLst/>
          </a:prstGeom>
        </p:spPr>
        <p:txBody>
          <a:bodyPr vert="horz" wrap="none" lIns="91440" tIns="45720" rIns="91440" bIns="45720" rtlCol="0">
            <a:spAutoFit/>
          </a:bodyPr>
          <a:lstStyle/>
          <a:p>
            <a:pPr algn="l"/>
            <a:r>
              <a:rPr lang="sv-SE" b="0" dirty="0" smtClean="0"/>
              <a:t>Riktat budskap + argument ska t.ex. läsas: </a:t>
            </a:r>
            <a:r>
              <a:rPr lang="sv-SE" b="0" i="1" dirty="0" smtClean="0"/>
              <a:t>Vi skapar värde för kunden</a:t>
            </a:r>
            <a:r>
              <a:rPr lang="sv-SE" b="0" dirty="0" smtClean="0"/>
              <a:t> eftersom </a:t>
            </a:r>
            <a:r>
              <a:rPr lang="sv-SE" b="0" i="1" dirty="0" smtClean="0"/>
              <a:t>vi kvalitetssäkrar alla inköp</a:t>
            </a:r>
            <a:r>
              <a:rPr lang="sv-SE" b="0" dirty="0" smtClean="0"/>
              <a:t>.</a:t>
            </a:r>
          </a:p>
        </p:txBody>
      </p:sp>
    </p:spTree>
    <p:extLst>
      <p:ext uri="{BB962C8B-B14F-4D97-AF65-F5344CB8AC3E}">
        <p14:creationId xmlns:p14="http://schemas.microsoft.com/office/powerpoint/2010/main" val="110022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Språkhandlingar</a:t>
            </a:r>
            <a:endParaRPr lang="sv-SE" dirty="0"/>
          </a:p>
        </p:txBody>
      </p:sp>
      <p:graphicFrame>
        <p:nvGraphicFramePr>
          <p:cNvPr id="4" name="Platshållare för innehåll 3"/>
          <p:cNvGraphicFramePr>
            <a:graphicFrameLocks noGrp="1"/>
          </p:cNvGraphicFramePr>
          <p:nvPr>
            <p:ph sz="quarter" idx="10"/>
            <p:extLst>
              <p:ext uri="{D42A27DB-BD31-4B8C-83A1-F6EECF244321}">
                <p14:modId xmlns:p14="http://schemas.microsoft.com/office/powerpoint/2010/main" val="3001761867"/>
              </p:ext>
            </p:extLst>
          </p:nvPr>
        </p:nvGraphicFramePr>
        <p:xfrm>
          <a:off x="742541" y="1210492"/>
          <a:ext cx="7918134" cy="2618734"/>
        </p:xfrm>
        <a:graphic>
          <a:graphicData uri="http://schemas.openxmlformats.org/drawingml/2006/table">
            <a:tbl>
              <a:tblPr firstRow="1" bandRow="1">
                <a:tableStyleId>{5C22544A-7EE6-4342-B048-85BDC9FD1C3A}</a:tableStyleId>
              </a:tblPr>
              <a:tblGrid>
                <a:gridCol w="1491208">
                  <a:extLst>
                    <a:ext uri="{9D8B030D-6E8A-4147-A177-3AD203B41FA5}">
                      <a16:colId xmlns:a16="http://schemas.microsoft.com/office/drawing/2014/main" xmlns="" val="1662724362"/>
                    </a:ext>
                  </a:extLst>
                </a:gridCol>
                <a:gridCol w="2467860">
                  <a:extLst>
                    <a:ext uri="{9D8B030D-6E8A-4147-A177-3AD203B41FA5}">
                      <a16:colId xmlns:a16="http://schemas.microsoft.com/office/drawing/2014/main" xmlns="" val="3726360213"/>
                    </a:ext>
                  </a:extLst>
                </a:gridCol>
                <a:gridCol w="1555500">
                  <a:extLst>
                    <a:ext uri="{9D8B030D-6E8A-4147-A177-3AD203B41FA5}">
                      <a16:colId xmlns:a16="http://schemas.microsoft.com/office/drawing/2014/main" xmlns="" val="2093655682"/>
                    </a:ext>
                  </a:extLst>
                </a:gridCol>
                <a:gridCol w="2403566">
                  <a:extLst>
                    <a:ext uri="{9D8B030D-6E8A-4147-A177-3AD203B41FA5}">
                      <a16:colId xmlns:a16="http://schemas.microsoft.com/office/drawing/2014/main" xmlns="" val="1230888901"/>
                    </a:ext>
                  </a:extLst>
                </a:gridCol>
              </a:tblGrid>
              <a:tr h="625208">
                <a:tc gridSpan="2">
                  <a:txBody>
                    <a:bodyPr/>
                    <a:lstStyle/>
                    <a:p>
                      <a:r>
                        <a:rPr lang="sv-SE" dirty="0" smtClean="0">
                          <a:solidFill>
                            <a:schemeClr val="tx1"/>
                          </a:solidFill>
                        </a:rPr>
                        <a:t>Givande</a:t>
                      </a:r>
                      <a:endParaRPr lang="sv-S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sv-SE"/>
                    </a:p>
                  </a:txBody>
                  <a:tcPr/>
                </a:tc>
                <a:tc gridSpan="2">
                  <a:txBody>
                    <a:bodyPr/>
                    <a:lstStyle/>
                    <a:p>
                      <a:r>
                        <a:rPr lang="sv-SE" dirty="0" smtClean="0">
                          <a:solidFill>
                            <a:schemeClr val="tx1"/>
                          </a:solidFill>
                        </a:rPr>
                        <a:t>Krävande</a:t>
                      </a:r>
                      <a:endParaRPr lang="sv-S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xmlns="" val="4084678655"/>
                  </a:ext>
                </a:extLst>
              </a:tr>
              <a:tr h="1079126">
                <a:tc>
                  <a:txBody>
                    <a:bodyPr/>
                    <a:lstStyle/>
                    <a:p>
                      <a:r>
                        <a:rPr lang="sv-SE" dirty="0" smtClean="0">
                          <a:solidFill>
                            <a:schemeClr val="tx1"/>
                          </a:solidFill>
                        </a:rPr>
                        <a:t>Påstående:</a:t>
                      </a:r>
                    </a:p>
                    <a:p>
                      <a:endParaRPr lang="sv-SE"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Inköpsverksamheten</a:t>
                      </a:r>
                      <a:r>
                        <a:rPr lang="sv-SE" baseline="0" dirty="0" smtClean="0">
                          <a:solidFill>
                            <a:schemeClr val="tx1"/>
                          </a:solidFill>
                        </a:rPr>
                        <a:t> är effektiv.</a:t>
                      </a:r>
                      <a:endParaRPr lang="sv-SE" dirty="0">
                        <a:solidFill>
                          <a:schemeClr val="tx1"/>
                        </a:solidFill>
                      </a:endParaRPr>
                    </a:p>
                  </a:txBody>
                  <a:tcP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Fråga:</a:t>
                      </a:r>
                      <a:endParaRPr lang="sv-SE"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Vill</a:t>
                      </a:r>
                      <a:r>
                        <a:rPr lang="sv-SE" baseline="0" dirty="0" smtClean="0">
                          <a:solidFill>
                            <a:schemeClr val="tx1"/>
                          </a:solidFill>
                        </a:rPr>
                        <a:t> du hjälpa oss att bli bättre?</a:t>
                      </a:r>
                      <a:endParaRPr lang="sv-SE" dirty="0">
                        <a:solidFill>
                          <a:schemeClr val="tx1"/>
                        </a:solidFill>
                      </a:endParaRPr>
                    </a:p>
                  </a:txBody>
                  <a:tcP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06311147"/>
                  </a:ext>
                </a:extLst>
              </a:tr>
              <a:tr h="625208">
                <a:tc>
                  <a:txBody>
                    <a:bodyPr/>
                    <a:lstStyle/>
                    <a:p>
                      <a:r>
                        <a:rPr lang="sv-SE" dirty="0" smtClean="0">
                          <a:solidFill>
                            <a:schemeClr val="tx1"/>
                          </a:solidFill>
                        </a:rPr>
                        <a:t>Erbjudande:</a:t>
                      </a:r>
                      <a:endParaRPr lang="sv-SE"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Om du tar kontakt med</a:t>
                      </a:r>
                      <a:r>
                        <a:rPr lang="sv-SE" baseline="0" dirty="0" smtClean="0">
                          <a:solidFill>
                            <a:schemeClr val="tx1"/>
                          </a:solidFill>
                        </a:rPr>
                        <a:t> oss så kommer vi att hjälpa dig.</a:t>
                      </a:r>
                      <a:endParaRPr lang="sv-SE" dirty="0">
                        <a:solidFill>
                          <a:schemeClr val="tx1"/>
                        </a:solidFill>
                      </a:endParaRPr>
                    </a:p>
                  </a:txBody>
                  <a:tcP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Uppmaning:</a:t>
                      </a:r>
                      <a:endParaRPr lang="sv-SE"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dirty="0" smtClean="0">
                          <a:solidFill>
                            <a:schemeClr val="tx1"/>
                          </a:solidFill>
                        </a:rPr>
                        <a:t>Följ inköpsprocessen; den är enkel.</a:t>
                      </a:r>
                      <a:endParaRPr lang="sv-SE" dirty="0">
                        <a:solidFill>
                          <a:schemeClr val="tx1"/>
                        </a:solidFill>
                      </a:endParaRPr>
                    </a:p>
                  </a:txBody>
                  <a:tcP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78706768"/>
                  </a:ext>
                </a:extLst>
              </a:tr>
            </a:tbl>
          </a:graphicData>
        </a:graphic>
      </p:graphicFrame>
    </p:spTree>
    <p:extLst>
      <p:ext uri="{BB962C8B-B14F-4D97-AF65-F5344CB8AC3E}">
        <p14:creationId xmlns:p14="http://schemas.microsoft.com/office/powerpoint/2010/main" val="39591701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038&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Y-%m-%d&lt;/m_strFormatTime&gt;&lt;/m_precDefaultDate&gt;&lt;m_precDefaultYear&gt;&lt;m_bNumberIsYear val=&quot;0&quot;/&gt;&lt;/m_precDefaultYear&gt;&lt;m_precDefaultQuarter&gt;&lt;m_bNumberIsYear val=&quot;0&quot;/&gt;&lt;/m_precDefaultQuarter&gt;&lt;m_precDefaultMonth&gt;&lt;m_bNumberIsYear val=&quot;0&quot;/&gt;&lt;/m_precDefaultMonth&gt;&lt;m_precDefaultWeek&gt;&lt;m_bNumberIsYear val=&quot;0&quot;/&gt;&lt;/m_precDefaultWeek&gt;&lt;m_precDefaultDay&gt;&lt;m_bNumberIsYear val=&quot;0&quo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Custom 4">
      <a:dk1>
        <a:sysClr val="windowText" lastClr="000000"/>
      </a:dk1>
      <a:lt1>
        <a:sysClr val="window" lastClr="FFFFFF"/>
      </a:lt1>
      <a:dk2>
        <a:srgbClr val="27A22C"/>
      </a:dk2>
      <a:lt2>
        <a:srgbClr val="EBF4E3"/>
      </a:lt2>
      <a:accent1>
        <a:srgbClr val="D0E3B8"/>
      </a:accent1>
      <a:accent2>
        <a:srgbClr val="8EBE78"/>
      </a:accent2>
      <a:accent3>
        <a:srgbClr val="004D0B"/>
      </a:accent3>
      <a:accent4>
        <a:srgbClr val="007E2B"/>
      </a:accent4>
      <a:accent5>
        <a:srgbClr val="EBF4E3"/>
      </a:accent5>
      <a:accent6>
        <a:srgbClr val="8EBE78"/>
      </a:accent6>
      <a:hlink>
        <a:srgbClr val="007E2B"/>
      </a:hlink>
      <a:folHlink>
        <a:srgbClr val="004D0B"/>
      </a:folHlink>
    </a:clrScheme>
    <a:fontScheme name="EFFSO ppt default 07093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med" len="med"/>
          <a:tailEnd type="none" w="med" len="med"/>
        </a:ln>
        <a:effectLst/>
      </a:spPr>
      <a:bodyPr vert="horz" wrap="square" lIns="72000" tIns="72000" rIns="72000" bIns="36000" numCol="1" rtlCol="0"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400" b="1" i="0" u="none" strike="noStrike" cap="none" normalizeH="0" baseline="0" smtClean="0">
            <a:ln>
              <a:noFill/>
            </a:ln>
            <a:solidFill>
              <a:schemeClr val="tx1"/>
            </a:solidFill>
            <a:effectLst/>
            <a:latin typeface="Arial" charset="0"/>
          </a:defRPr>
        </a:defPPr>
      </a:lstStyle>
    </a:spDef>
    <a:lnDef>
      <a:spPr bwMode="auto">
        <a:solidFill>
          <a:schemeClr val="accent1"/>
        </a:solidFill>
        <a:ln w="12700" cap="flat" cmpd="sng" algn="ctr">
          <a:solidFill>
            <a:schemeClr val="tx1"/>
          </a:solidFill>
          <a:prstDash val="solid"/>
          <a:round/>
          <a:headEnd type="none" w="med" len="med"/>
          <a:tailEnd type="none" w="lg" len="lg"/>
        </a:ln>
        <a:effectLst/>
      </a:spPr>
      <a:bodyPr/>
      <a:lstStyle/>
    </a:lnDef>
    <a:txDef>
      <a:spPr/>
      <a:bodyPr vert="horz" wrap="square" lIns="91440" tIns="45720" rIns="91440" bIns="45720" rtlCol="0">
        <a:spAutoFit/>
      </a:bodyPr>
      <a:lstStyle>
        <a:defPPr algn="l">
          <a:defRPr b="0" dirty="0" err="1" smtClean="0"/>
        </a:defPPr>
      </a:lstStyle>
    </a:txDef>
  </a:objectDefaults>
  <a:extraClrSchemeLst>
    <a:extraClrScheme>
      <a:clrScheme name="EFFSO ppt default 07093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FFSO ppt default 07093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FFSO ppt default 07093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FFSO ppt default 07093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FFSO ppt default 07093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FFSO ppt default 07093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FFSO ppt default 07093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FFSO ppt default 07093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FFSO ppt default 07093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FFSO ppt default 07093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FFSO ppt default 07093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FFSO ppt default 07093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FFSO ppt default 070930 13">
        <a:dk1>
          <a:srgbClr val="000000"/>
        </a:dk1>
        <a:lt1>
          <a:srgbClr val="FFFFFF"/>
        </a:lt1>
        <a:dk2>
          <a:srgbClr val="384330"/>
        </a:dk2>
        <a:lt2>
          <a:srgbClr val="CECECE"/>
        </a:lt2>
        <a:accent1>
          <a:srgbClr val="006F3A"/>
        </a:accent1>
        <a:accent2>
          <a:srgbClr val="5E9847"/>
        </a:accent2>
        <a:accent3>
          <a:srgbClr val="FFFFFF"/>
        </a:accent3>
        <a:accent4>
          <a:srgbClr val="000000"/>
        </a:accent4>
        <a:accent5>
          <a:srgbClr val="AABBAE"/>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4">
        <a:dk1>
          <a:srgbClr val="333333"/>
        </a:dk1>
        <a:lt1>
          <a:srgbClr val="FFFFFF"/>
        </a:lt1>
        <a:dk2>
          <a:srgbClr val="384330"/>
        </a:dk2>
        <a:lt2>
          <a:srgbClr val="CECECE"/>
        </a:lt2>
        <a:accent1>
          <a:srgbClr val="006F3A"/>
        </a:accent1>
        <a:accent2>
          <a:srgbClr val="5E9847"/>
        </a:accent2>
        <a:accent3>
          <a:srgbClr val="FFFFFF"/>
        </a:accent3>
        <a:accent4>
          <a:srgbClr val="2A2A2A"/>
        </a:accent4>
        <a:accent5>
          <a:srgbClr val="AABBAE"/>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5">
        <a:dk1>
          <a:srgbClr val="333333"/>
        </a:dk1>
        <a:lt1>
          <a:srgbClr val="FFFFFF"/>
        </a:lt1>
        <a:dk2>
          <a:srgbClr val="384330"/>
        </a:dk2>
        <a:lt2>
          <a:srgbClr val="CECECE"/>
        </a:lt2>
        <a:accent1>
          <a:srgbClr val="2E9242"/>
        </a:accent1>
        <a:accent2>
          <a:srgbClr val="5E9847"/>
        </a:accent2>
        <a:accent3>
          <a:srgbClr val="FFFFFF"/>
        </a:accent3>
        <a:accent4>
          <a:srgbClr val="2A2A2A"/>
        </a:accent4>
        <a:accent5>
          <a:srgbClr val="ADC7B0"/>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6">
        <a:dk1>
          <a:srgbClr val="333333"/>
        </a:dk1>
        <a:lt1>
          <a:srgbClr val="FFFFFF"/>
        </a:lt1>
        <a:dk2>
          <a:srgbClr val="384330"/>
        </a:dk2>
        <a:lt2>
          <a:srgbClr val="CECECE"/>
        </a:lt2>
        <a:accent1>
          <a:srgbClr val="2E9242"/>
        </a:accent1>
        <a:accent2>
          <a:srgbClr val="5E9847"/>
        </a:accent2>
        <a:accent3>
          <a:srgbClr val="FFFFFF"/>
        </a:accent3>
        <a:accent4>
          <a:srgbClr val="2A2A2A"/>
        </a:accent4>
        <a:accent5>
          <a:srgbClr val="ADC7B0"/>
        </a:accent5>
        <a:accent6>
          <a:srgbClr val="54893F"/>
        </a:accent6>
        <a:hlink>
          <a:srgbClr val="B0CA53"/>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NTITLED (002) [Read-Only]" id="{1D8D69EE-03F6-46C5-A73F-58CF2E1F3CEF}" vid="{69F901A6-9AE0-42D1-8245-F662ECF4C4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939</Words>
  <Application>Microsoft Office PowerPoint</Application>
  <PresentationFormat>A4 (210 x 297 mm)</PresentationFormat>
  <Paragraphs>81</Paragraphs>
  <Slides>6</Slides>
  <Notes>0</Notes>
  <HiddenSlides>0</HiddenSlides>
  <MMClips>0</MMClips>
  <ScaleCrop>false</ScaleCrop>
  <HeadingPairs>
    <vt:vector size="8" baseType="variant">
      <vt:variant>
        <vt:lpstr>Använt teckensnitt</vt:lpstr>
      </vt:variant>
      <vt:variant>
        <vt:i4>2</vt:i4>
      </vt:variant>
      <vt:variant>
        <vt:lpstr>Tema</vt:lpstr>
      </vt:variant>
      <vt:variant>
        <vt:i4>1</vt:i4>
      </vt:variant>
      <vt:variant>
        <vt:lpstr>Serverprogram för OLE-inbäddning</vt:lpstr>
      </vt:variant>
      <vt:variant>
        <vt:i4>1</vt:i4>
      </vt:variant>
      <vt:variant>
        <vt:lpstr>Bildrubriker</vt:lpstr>
      </vt:variant>
      <vt:variant>
        <vt:i4>6</vt:i4>
      </vt:variant>
    </vt:vector>
  </HeadingPairs>
  <TitlesOfParts>
    <vt:vector size="10" baseType="lpstr">
      <vt:lpstr>Arial</vt:lpstr>
      <vt:lpstr>Times New Roman</vt:lpstr>
      <vt:lpstr>Blank</vt:lpstr>
      <vt:lpstr>think-cell Slide</vt:lpstr>
      <vt:lpstr>Så här sätter du upp ditt inköpsintranät – del I</vt:lpstr>
      <vt:lpstr>Så här sätter du upp ditt inköpsintranät – del II</vt:lpstr>
      <vt:lpstr>Exempel på målgrupper för ett inköpsintranät</vt:lpstr>
      <vt:lpstr>Exempel på inköpsvision som kan användas som huvudbudskap</vt:lpstr>
      <vt:lpstr>Budskapsträd för ett inköpsintranät</vt:lpstr>
      <vt:lpstr>Språkhandlingar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2017-08-28T19:18:48Z</dcterms:created>
  <dcterms:modified xsi:type="dcterms:W3CDTF">2021-02-24T14:17:29Z</dcterms:modified>
</cp:coreProperties>
</file>