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3" r:id="rId2"/>
    <p:sldId id="311" r:id="rId3"/>
    <p:sldId id="307" r:id="rId4"/>
    <p:sldId id="308" r:id="rId5"/>
    <p:sldId id="310" r:id="rId6"/>
    <p:sldId id="309" r:id="rId7"/>
  </p:sldIdLst>
  <p:sldSz cx="9906000" cy="6858000" type="A4"/>
  <p:notesSz cx="6858000" cy="9144000"/>
  <p:custDataLst>
    <p:tags r:id="rId10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>
          <p15:clr>
            <a:srgbClr val="A4A3A4"/>
          </p15:clr>
        </p15:guide>
        <p15:guide id="2" orient="horz" pos="4138">
          <p15:clr>
            <a:srgbClr val="A4A3A4"/>
          </p15:clr>
        </p15:guide>
        <p15:guide id="3" pos="12">
          <p15:clr>
            <a:srgbClr val="A4A3A4"/>
          </p15:clr>
        </p15:guide>
        <p15:guide id="4" pos="59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642"/>
    <a:srgbClr val="2E7C42"/>
    <a:srgbClr val="2E7F42"/>
    <a:srgbClr val="2E9242"/>
    <a:srgbClr val="2E864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0" autoAdjust="0"/>
  </p:normalViewPr>
  <p:slideViewPr>
    <p:cSldViewPr snapToGrid="0">
      <p:cViewPr varScale="1">
        <p:scale>
          <a:sx n="70" d="100"/>
          <a:sy n="70" d="100"/>
        </p:scale>
        <p:origin x="1036" y="60"/>
      </p:cViewPr>
      <p:guideLst>
        <p:guide orient="horz" pos="648"/>
        <p:guide orient="horz" pos="4138"/>
        <p:guide pos="12"/>
        <p:guide pos="59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6A6B0-F2E4-7040-BB4B-9D5510E76F25}" type="datetimeFigureOut">
              <a:rPr lang="sv-SE" smtClean="0"/>
              <a:pPr/>
              <a:t>2021-02-24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F81FC-12C4-184E-BB96-36DEF0D92B0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98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0DEEF8FD-3196-400F-9E2E-A149F74B8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3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 bwMode="auto">
          <a:xfrm>
            <a:off x="19050" y="85725"/>
            <a:ext cx="3834000" cy="6685200"/>
          </a:xfrm>
          <a:prstGeom prst="rect">
            <a:avLst/>
          </a:prstGeom>
          <a:solidFill>
            <a:srgbClr val="007E2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43400" y="2362200"/>
            <a:ext cx="4953000" cy="11430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Rektangel 3"/>
          <p:cNvSpPr/>
          <p:nvPr userDrawn="1"/>
        </p:nvSpPr>
        <p:spPr>
          <a:xfrm flipH="1" flipV="1">
            <a:off x="19050" y="20109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Rektangel 4"/>
          <p:cNvSpPr/>
          <p:nvPr userDrawn="1"/>
        </p:nvSpPr>
        <p:spPr>
          <a:xfrm rot="10800000" flipH="1" flipV="1">
            <a:off x="19050" y="6792382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4343400" y="3671887"/>
            <a:ext cx="4953000" cy="16764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9E93F9-CAD0-364F-9CE6-4C9802C8F249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500246" y="6653108"/>
            <a:ext cx="329554" cy="1255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9E93F9-CAD0-364F-9CE6-4C9802C8F24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0"/>
          </p:nvPr>
        </p:nvSpPr>
        <p:spPr>
          <a:xfrm>
            <a:off x="560388" y="1916113"/>
            <a:ext cx="4464050" cy="23764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6" name="Bildobjekt 2" descr="effso-textlogo-gree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13664" y="6634163"/>
            <a:ext cx="762291" cy="140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_Firs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2039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sv-SE" dirty="0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05200" y="62039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2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491663" y="6515100"/>
            <a:ext cx="331200" cy="126000"/>
          </a:xfrm>
          <a:prstGeom prst="rect">
            <a:avLst/>
          </a:prstGeom>
        </p:spPr>
        <p:txBody>
          <a:bodyPr/>
          <a:lstStyle/>
          <a:p>
            <a:fld id="{D80EB123-634B-FD4E-B438-5C0C355DF98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13"/>
          </p:nvPr>
        </p:nvSpPr>
        <p:spPr>
          <a:xfrm>
            <a:off x="762000" y="2362200"/>
            <a:ext cx="4876800" cy="25908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Rektangel 5"/>
          <p:cNvSpPr/>
          <p:nvPr userDrawn="1"/>
        </p:nvSpPr>
        <p:spPr>
          <a:xfrm flipH="1" flipV="1">
            <a:off x="19050" y="88900"/>
            <a:ext cx="9867600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7" name="Rektangel 6"/>
          <p:cNvSpPr/>
          <p:nvPr userDrawn="1"/>
        </p:nvSpPr>
        <p:spPr>
          <a:xfrm flipH="1" flipV="1">
            <a:off x="19050" y="20109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 flipH="1" flipV="1">
            <a:off x="19050" y="225425"/>
            <a:ext cx="9867600" cy="127158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 flipH="1" flipV="1">
            <a:off x="19050" y="157691"/>
            <a:ext cx="9867600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 rot="10800000" flipH="1" flipV="1">
            <a:off x="19050" y="6723591"/>
            <a:ext cx="9867600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 rot="10800000" flipH="1" flipV="1">
            <a:off x="19050" y="6792382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 rot="10800000" flipH="1" flipV="1">
            <a:off x="19050" y="6654800"/>
            <a:ext cx="9867600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9967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 flipH="1" flipV="1">
            <a:off x="19050" y="20109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Rektangel 4"/>
          <p:cNvSpPr/>
          <p:nvPr userDrawn="1"/>
        </p:nvSpPr>
        <p:spPr>
          <a:xfrm rot="10800000" flipH="1" flipV="1">
            <a:off x="19050" y="6792382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9E93F9-CAD0-364F-9CE6-4C9802C8F24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10" descr="EFFSO_logo-green-RGB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61731" y="2773339"/>
            <a:ext cx="3982538" cy="13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84555101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ktangel 9"/>
          <p:cNvSpPr/>
          <p:nvPr/>
        </p:nvSpPr>
        <p:spPr>
          <a:xfrm flipH="1" flipV="1">
            <a:off x="19050" y="20109"/>
            <a:ext cx="9867600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500246" y="6653108"/>
            <a:ext cx="329554" cy="1255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B29E93F9-CAD0-364F-9CE6-4C9802C8F24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10"/>
          <p:cNvSpPr/>
          <p:nvPr/>
        </p:nvSpPr>
        <p:spPr>
          <a:xfrm rot="10800000" flipH="1" flipV="1">
            <a:off x="19050" y="6792382"/>
            <a:ext cx="9867600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128587" y="188640"/>
            <a:ext cx="9648826" cy="801960"/>
          </a:xfrm>
          <a:prstGeom prst="rect">
            <a:avLst/>
          </a:prstGeom>
        </p:spPr>
        <p:txBody>
          <a:bodyPr vert="horz" lIns="54000" tIns="36000" rIns="54000" bIns="36000" rtlCol="0" anchor="t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128587" y="1124744"/>
            <a:ext cx="4457550" cy="1149921"/>
          </a:xfrm>
          <a:prstGeom prst="rect">
            <a:avLst/>
          </a:prstGeom>
        </p:spPr>
        <p:txBody>
          <a:bodyPr vert="horz" lIns="54000" tIns="36000" rIns="54000" bIns="36000" rtlCol="0">
            <a:sp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0" r:id="rId3"/>
    <p:sldLayoutId id="2147483654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175" indent="-3175" algn="l" rtl="0" eaLnBrk="1" fontAlgn="base" hangingPunct="1">
        <a:lnSpc>
          <a:spcPct val="100000"/>
        </a:lnSpc>
        <a:spcBef>
          <a:spcPct val="30000"/>
        </a:spcBef>
        <a:spcAft>
          <a:spcPct val="0"/>
        </a:spcAft>
        <a:buClr>
          <a:schemeClr val="accent4"/>
        </a:buClr>
        <a:buFont typeface="Arial" pitchFamily="34" charset="0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SzPct val="120000"/>
        <a:buFont typeface="Arial" pitchFamily="34" charset="0"/>
        <a:buChar char="▪"/>
        <a:defRPr sz="1400">
          <a:solidFill>
            <a:schemeClr val="tx1"/>
          </a:solidFill>
          <a:latin typeface="+mn-lt"/>
        </a:defRPr>
      </a:lvl2pPr>
      <a:lvl3pPr marL="355600" indent="-18000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541338" indent="-179388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SzPct val="120000"/>
        <a:buFont typeface="Times New Roman" pitchFamily="18" charset="0"/>
        <a:buChar char="▫"/>
        <a:defRPr sz="1400">
          <a:solidFill>
            <a:schemeClr val="tx1"/>
          </a:solidFill>
          <a:latin typeface="+mn-lt"/>
        </a:defRPr>
      </a:lvl4pPr>
      <a:lvl5pPr marL="715963" indent="-179388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5pPr>
      <a:lvl6pPr marL="14938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600">
          <a:solidFill>
            <a:schemeClr val="tx1"/>
          </a:solidFill>
          <a:latin typeface="+mn-lt"/>
        </a:defRPr>
      </a:lvl6pPr>
      <a:lvl7pPr marL="19510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600">
          <a:solidFill>
            <a:schemeClr val="tx1"/>
          </a:solidFill>
          <a:latin typeface="+mn-lt"/>
        </a:defRPr>
      </a:lvl7pPr>
      <a:lvl8pPr marL="24082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600">
          <a:solidFill>
            <a:schemeClr val="tx1"/>
          </a:solidFill>
          <a:latin typeface="+mn-lt"/>
        </a:defRPr>
      </a:lvl8pPr>
      <a:lvl9pPr marL="28654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 idx="4294967295"/>
          </p:nvPr>
        </p:nvSpPr>
        <p:spPr>
          <a:xfrm>
            <a:off x="5322396" y="818170"/>
            <a:ext cx="4243387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Intressentanalyser</a:t>
            </a:r>
            <a:endParaRPr lang="sv-SE" dirty="0"/>
          </a:p>
        </p:txBody>
      </p:sp>
      <p:sp>
        <p:nvSpPr>
          <p:cNvPr id="32" name="Platshållare för text 52"/>
          <p:cNvSpPr>
            <a:spLocks noGrp="1"/>
          </p:cNvSpPr>
          <p:nvPr>
            <p:ph type="body" sz="quarter" idx="13"/>
          </p:nvPr>
        </p:nvSpPr>
        <p:spPr>
          <a:xfrm>
            <a:off x="711760" y="3255136"/>
            <a:ext cx="3938587" cy="688256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z="2000" smtClean="0"/>
              <a:t>Visuella verktyg för att göra intressentanalyser.</a:t>
            </a:r>
            <a:endParaRPr lang="sv-SE" sz="2000" dirty="0"/>
          </a:p>
        </p:txBody>
      </p:sp>
      <p:pic>
        <p:nvPicPr>
          <p:cNvPr id="7" name="Bildobjekt 12" descr="EFFSO_logo-green-RGB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20700" y="495300"/>
            <a:ext cx="3982538" cy="13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 idx="4294967295"/>
          </p:nvPr>
        </p:nvSpPr>
        <p:spPr>
          <a:xfrm>
            <a:off x="5322396" y="818170"/>
            <a:ext cx="4243387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Mendelowmatris</a:t>
            </a:r>
            <a:endParaRPr lang="sv-SE" dirty="0"/>
          </a:p>
        </p:txBody>
      </p:sp>
      <p:pic>
        <p:nvPicPr>
          <p:cNvPr id="7" name="Bildobjekt 12" descr="EFFSO_logo-green-RGB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20700" y="495300"/>
            <a:ext cx="2312652" cy="761483"/>
          </a:xfrm>
          <a:prstGeom prst="rect">
            <a:avLst/>
          </a:prstGeom>
        </p:spPr>
      </p:pic>
      <p:sp>
        <p:nvSpPr>
          <p:cNvPr id="6" name="Rectangle 113"/>
          <p:cNvSpPr>
            <a:spLocks noChangeArrowheads="1"/>
          </p:cNvSpPr>
          <p:nvPr/>
        </p:nvSpPr>
        <p:spPr bwMode="auto">
          <a:xfrm>
            <a:off x="2212181" y="2455068"/>
            <a:ext cx="5448300" cy="31686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206741" dir="2849373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8" name="Rectangle 114"/>
          <p:cNvSpPr>
            <a:spLocks noChangeArrowheads="1"/>
          </p:cNvSpPr>
          <p:nvPr/>
        </p:nvSpPr>
        <p:spPr bwMode="auto">
          <a:xfrm>
            <a:off x="2212181" y="2455068"/>
            <a:ext cx="2724150" cy="158591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9" name="Rectangle 115"/>
          <p:cNvSpPr>
            <a:spLocks noChangeArrowheads="1"/>
          </p:cNvSpPr>
          <p:nvPr/>
        </p:nvSpPr>
        <p:spPr bwMode="auto">
          <a:xfrm>
            <a:off x="2212181" y="4040981"/>
            <a:ext cx="2724150" cy="15843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0" name="Rectangle 116"/>
          <p:cNvSpPr>
            <a:spLocks noChangeArrowheads="1"/>
          </p:cNvSpPr>
          <p:nvPr/>
        </p:nvSpPr>
        <p:spPr bwMode="auto">
          <a:xfrm>
            <a:off x="4936331" y="2455068"/>
            <a:ext cx="2724150" cy="158591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1" name="Rectangle 117"/>
          <p:cNvSpPr>
            <a:spLocks noChangeArrowheads="1"/>
          </p:cNvSpPr>
          <p:nvPr/>
        </p:nvSpPr>
        <p:spPr bwMode="auto">
          <a:xfrm>
            <a:off x="4936331" y="4040981"/>
            <a:ext cx="2724150" cy="15843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2" name="Text Box 118"/>
          <p:cNvSpPr txBox="1">
            <a:spLocks noChangeArrowheads="1"/>
          </p:cNvSpPr>
          <p:nvPr/>
        </p:nvSpPr>
        <p:spPr bwMode="auto">
          <a:xfrm>
            <a:off x="3383756" y="5653881"/>
            <a:ext cx="544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b="1"/>
              <a:t>Låg</a:t>
            </a:r>
          </a:p>
        </p:txBody>
      </p:sp>
      <p:sp>
        <p:nvSpPr>
          <p:cNvPr id="13" name="Text Box 119"/>
          <p:cNvSpPr txBox="1">
            <a:spLocks noChangeArrowheads="1"/>
          </p:cNvSpPr>
          <p:nvPr/>
        </p:nvSpPr>
        <p:spPr bwMode="auto">
          <a:xfrm>
            <a:off x="5906293" y="5653881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b="1"/>
              <a:t>Hög</a:t>
            </a:r>
          </a:p>
        </p:txBody>
      </p:sp>
      <p:sp>
        <p:nvSpPr>
          <p:cNvPr id="14" name="Text Box 120"/>
          <p:cNvSpPr txBox="1">
            <a:spLocks noChangeArrowheads="1"/>
          </p:cNvSpPr>
          <p:nvPr/>
        </p:nvSpPr>
        <p:spPr bwMode="auto">
          <a:xfrm>
            <a:off x="1493043" y="3036093"/>
            <a:ext cx="646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b="1"/>
              <a:t>Högt</a:t>
            </a:r>
          </a:p>
        </p:txBody>
      </p:sp>
      <p:sp>
        <p:nvSpPr>
          <p:cNvPr id="15" name="Text Box 121"/>
          <p:cNvSpPr txBox="1">
            <a:spLocks noChangeArrowheads="1"/>
          </p:cNvSpPr>
          <p:nvPr/>
        </p:nvSpPr>
        <p:spPr bwMode="auto">
          <a:xfrm>
            <a:off x="1493043" y="4610893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b="1"/>
              <a:t>Lågt</a:t>
            </a:r>
          </a:p>
        </p:txBody>
      </p:sp>
      <p:sp>
        <p:nvSpPr>
          <p:cNvPr id="16" name="Text Box 122"/>
          <p:cNvSpPr txBox="1">
            <a:spLocks noChangeArrowheads="1"/>
          </p:cNvSpPr>
          <p:nvPr/>
        </p:nvSpPr>
        <p:spPr bwMode="auto">
          <a:xfrm>
            <a:off x="2453481" y="4606131"/>
            <a:ext cx="240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b="1"/>
              <a:t>Konsultation</a:t>
            </a:r>
          </a:p>
        </p:txBody>
      </p:sp>
      <p:sp>
        <p:nvSpPr>
          <p:cNvPr id="17" name="Text Box 123"/>
          <p:cNvSpPr txBox="1">
            <a:spLocks noChangeArrowheads="1"/>
          </p:cNvSpPr>
          <p:nvPr/>
        </p:nvSpPr>
        <p:spPr bwMode="auto">
          <a:xfrm>
            <a:off x="5580856" y="4617243"/>
            <a:ext cx="1235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b="1"/>
              <a:t>Informeras</a:t>
            </a:r>
          </a:p>
        </p:txBody>
      </p:sp>
      <p:sp>
        <p:nvSpPr>
          <p:cNvPr id="18" name="Text Box 124"/>
          <p:cNvSpPr txBox="1">
            <a:spLocks noChangeArrowheads="1"/>
          </p:cNvSpPr>
          <p:nvPr/>
        </p:nvSpPr>
        <p:spPr bwMode="auto">
          <a:xfrm>
            <a:off x="2656681" y="3040856"/>
            <a:ext cx="2005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b="1"/>
              <a:t>Behov tillfredställs</a:t>
            </a:r>
          </a:p>
        </p:txBody>
      </p:sp>
      <p:sp>
        <p:nvSpPr>
          <p:cNvPr id="19" name="Text Box 125"/>
          <p:cNvSpPr txBox="1">
            <a:spLocks noChangeArrowheads="1"/>
          </p:cNvSpPr>
          <p:nvPr/>
        </p:nvSpPr>
        <p:spPr bwMode="auto">
          <a:xfrm>
            <a:off x="5420518" y="3040856"/>
            <a:ext cx="154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b="1"/>
              <a:t>Nyckelspelare</a:t>
            </a:r>
          </a:p>
        </p:txBody>
      </p:sp>
      <p:sp>
        <p:nvSpPr>
          <p:cNvPr id="20" name="Text Box 126"/>
          <p:cNvSpPr txBox="1">
            <a:spLocks noChangeArrowheads="1"/>
          </p:cNvSpPr>
          <p:nvPr/>
        </p:nvSpPr>
        <p:spPr bwMode="auto">
          <a:xfrm>
            <a:off x="3496468" y="5977731"/>
            <a:ext cx="308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b="1"/>
              <a:t>Intressegrad hos intressenten</a:t>
            </a:r>
          </a:p>
        </p:txBody>
      </p:sp>
      <p:sp>
        <p:nvSpPr>
          <p:cNvPr id="21" name="Text Box 127"/>
          <p:cNvSpPr txBox="1">
            <a:spLocks noChangeArrowheads="1"/>
          </p:cNvSpPr>
          <p:nvPr/>
        </p:nvSpPr>
        <p:spPr bwMode="auto">
          <a:xfrm rot="-5400000">
            <a:off x="-278607" y="3690143"/>
            <a:ext cx="3238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b="1"/>
              <a:t>Intressentens inflytande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8067686" y="1864106"/>
            <a:ext cx="1511300" cy="7501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dist="63500" dir="2212194" algn="ctr" rotWithShape="0">
              <a:schemeClr val="bg2"/>
            </a:outerShdw>
          </a:effec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000" smtClean="0"/>
              <a:t>Placera </a:t>
            </a:r>
            <a:r>
              <a:rPr lang="sv-SE" altLang="sv-SE" sz="1000"/>
              <a:t>in </a:t>
            </a:r>
            <a:r>
              <a:rPr lang="sv-SE" altLang="sv-SE" sz="1000" smtClean="0"/>
              <a:t>intressenter som</a:t>
            </a:r>
            <a:endParaRPr lang="sv-SE" altLang="sv-SE" sz="1000"/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000" smtClean="0"/>
              <a:t>påverkar och berörs av inköpen.</a:t>
            </a:r>
            <a:endParaRPr lang="sv-SE" altLang="sv-SE" sz="1000"/>
          </a:p>
        </p:txBody>
      </p:sp>
    </p:spTree>
    <p:extLst>
      <p:ext uri="{BB962C8B-B14F-4D97-AF65-F5344CB8AC3E}">
        <p14:creationId xmlns:p14="http://schemas.microsoft.com/office/powerpoint/2010/main" val="10519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 idx="4294967295"/>
          </p:nvPr>
        </p:nvSpPr>
        <p:spPr>
          <a:xfrm>
            <a:off x="5516716" y="872706"/>
            <a:ext cx="4243387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Viktighetsanalys</a:t>
            </a:r>
            <a:endParaRPr lang="sv-SE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629424" y="1843050"/>
            <a:ext cx="4618038" cy="4618038"/>
          </a:xfrm>
          <a:prstGeom prst="ellipse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v-SE" altLang="sv-SE" sz="200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961999" y="2175625"/>
            <a:ext cx="3944744" cy="3944744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v-SE" altLang="sv-SE" sz="200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298646" y="2512272"/>
            <a:ext cx="3279594" cy="3279594"/>
          </a:xfrm>
          <a:prstGeom prst="ellipse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v-SE" altLang="sv-SE" sz="2000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639365" y="2852991"/>
            <a:ext cx="2598155" cy="259815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sv-SE" sz="7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362885" y="3568367"/>
            <a:ext cx="1153831" cy="115383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sv-SE" sz="1200" b="1" smtClean="0">
                <a:solidFill>
                  <a:schemeClr val="bg1"/>
                </a:solidFill>
                <a:latin typeface="Verdana" pitchFamily="34" charset="0"/>
              </a:rPr>
              <a:t>Viktigast</a:t>
            </a:r>
            <a:endParaRPr lang="sv-SE" sz="1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766920" y="1640644"/>
            <a:ext cx="1511300" cy="7501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dist="63500" dir="2212194" algn="ctr" rotWithShape="0">
              <a:schemeClr val="bg2"/>
            </a:outerShdw>
          </a:effec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sz="1000" smtClean="0"/>
              <a:t>Placera </a:t>
            </a:r>
            <a:r>
              <a:rPr lang="sv-SE" altLang="sv-SE" sz="1000"/>
              <a:t>in intressenter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SE" sz="1000"/>
              <a:t>som påverkar </a:t>
            </a:r>
            <a:r>
              <a:rPr lang="sv-SE" altLang="sv-SE" sz="1000" smtClean="0"/>
              <a:t>inköpen.</a:t>
            </a:r>
            <a:endParaRPr lang="sv-SE" altLang="sv-SE" sz="100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697269" y="4028149"/>
            <a:ext cx="750888" cy="42545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CC99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Budget-</a:t>
            </a:r>
            <a:endParaRPr lang="sv-SE" altLang="sv-SE" sz="1100" b="1">
              <a:solidFill>
                <a:srgbClr val="292929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ägare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666159" y="2939029"/>
            <a:ext cx="868363" cy="43815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Styrgrupp</a:t>
            </a:r>
            <a:endParaRPr lang="sv-SE" altLang="sv-SE" sz="1100" b="1">
              <a:solidFill>
                <a:srgbClr val="292929"/>
              </a:solidFill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20288" y="3472068"/>
            <a:ext cx="704850" cy="436563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CC99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Resurs-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ägare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669334" y="5664956"/>
            <a:ext cx="865188" cy="43815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CC99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Brukare</a:t>
            </a:r>
            <a:endParaRPr lang="sv-SE" altLang="sv-SE" sz="1100" b="1">
              <a:solidFill>
                <a:srgbClr val="292929"/>
              </a:solidFill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687744" y="2356606"/>
            <a:ext cx="769938" cy="43815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00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Inköps-</a:t>
            </a:r>
            <a:endParaRPr lang="sv-SE" altLang="sv-SE" sz="1100" b="1">
              <a:solidFill>
                <a:srgbClr val="292929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ledare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666159" y="4614031"/>
            <a:ext cx="750888" cy="415925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CC99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Arbets-</a:t>
            </a:r>
            <a:br>
              <a:rPr lang="sv-SE" altLang="sv-SE" sz="1100" b="1">
                <a:solidFill>
                  <a:srgbClr val="292929"/>
                </a:solidFill>
              </a:rPr>
            </a:br>
            <a:r>
              <a:rPr lang="sv-SE" altLang="sv-SE" sz="1100" b="1">
                <a:solidFill>
                  <a:srgbClr val="292929"/>
                </a:solidFill>
              </a:rPr>
              <a:t>lag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697269" y="5145844"/>
            <a:ext cx="750888" cy="415925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CC99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Projekt-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team</a:t>
            </a:r>
            <a:endParaRPr lang="sv-SE" altLang="sv-SE" sz="1100" b="1">
              <a:solidFill>
                <a:srgbClr val="292929"/>
              </a:solidFill>
            </a:endParaRP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8195670" y="2872544"/>
            <a:ext cx="1038225" cy="43815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Mottagande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enheter</a:t>
            </a: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8317907" y="2429631"/>
            <a:ext cx="755650" cy="365125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Produkt-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ägare</a:t>
            </a: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8587783" y="3391657"/>
            <a:ext cx="646112" cy="36830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Partner</a:t>
            </a: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8278220" y="4406069"/>
            <a:ext cx="955675" cy="334963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Slut-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användare</a:t>
            </a:r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8446495" y="5274432"/>
            <a:ext cx="787400" cy="336550"/>
          </a:xfrm>
          <a:prstGeom prst="roundRect">
            <a:avLst>
              <a:gd name="adj" fmla="val 50000"/>
            </a:avLst>
          </a:prstGeom>
          <a:solidFill>
            <a:srgbClr val="EAEAEA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Kund-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projekt</a:t>
            </a:r>
          </a:p>
        </p:txBody>
      </p:sp>
      <p:sp>
        <p:nvSpPr>
          <p:cNvPr id="25" name="AutoShape 28"/>
          <p:cNvSpPr>
            <a:spLocks noChangeArrowheads="1"/>
          </p:cNvSpPr>
          <p:nvPr/>
        </p:nvSpPr>
        <p:spPr bwMode="auto">
          <a:xfrm>
            <a:off x="8444908" y="5691944"/>
            <a:ext cx="788987" cy="403225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Interna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projekt</a:t>
            </a:r>
          </a:p>
        </p:txBody>
      </p:sp>
      <p:sp>
        <p:nvSpPr>
          <p:cNvPr id="26" name="AutoShape 29"/>
          <p:cNvSpPr>
            <a:spLocks noChangeArrowheads="1"/>
          </p:cNvSpPr>
          <p:nvPr/>
        </p:nvSpPr>
        <p:spPr bwMode="auto">
          <a:xfrm>
            <a:off x="8157570" y="6177719"/>
            <a:ext cx="1076325" cy="403225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Konkurrent</a:t>
            </a:r>
            <a:endParaRPr lang="sv-SE" altLang="sv-SE" sz="1100" b="1">
              <a:solidFill>
                <a:srgbClr val="292929"/>
              </a:solidFill>
            </a:endParaRP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666159" y="6157081"/>
            <a:ext cx="996950" cy="358775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Myndighet</a:t>
            </a:r>
            <a:endParaRPr lang="sv-SE" altLang="sv-SE" sz="1100" b="1">
              <a:solidFill>
                <a:srgbClr val="292929"/>
              </a:solidFill>
            </a:endParaRPr>
          </a:p>
        </p:txBody>
      </p:sp>
      <p:sp>
        <p:nvSpPr>
          <p:cNvPr id="28" name="AutoShape 32"/>
          <p:cNvSpPr>
            <a:spLocks noChangeArrowheads="1"/>
          </p:cNvSpPr>
          <p:nvPr/>
        </p:nvSpPr>
        <p:spPr bwMode="auto">
          <a:xfrm>
            <a:off x="8363945" y="4821994"/>
            <a:ext cx="869950" cy="369888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 smtClean="0">
                <a:solidFill>
                  <a:srgbClr val="292929"/>
                </a:solidFill>
              </a:rPr>
              <a:t>Agent</a:t>
            </a:r>
            <a:endParaRPr lang="sv-SE" altLang="sv-SE" sz="1100" b="1">
              <a:solidFill>
                <a:srgbClr val="292929"/>
              </a:solidFill>
            </a:endParaRPr>
          </a:p>
        </p:txBody>
      </p:sp>
      <p:sp>
        <p:nvSpPr>
          <p:cNvPr id="30" name="AutoShape 33"/>
          <p:cNvSpPr>
            <a:spLocks noChangeArrowheads="1"/>
          </p:cNvSpPr>
          <p:nvPr/>
        </p:nvSpPr>
        <p:spPr bwMode="auto">
          <a:xfrm>
            <a:off x="8195670" y="3842507"/>
            <a:ext cx="1038225" cy="482600"/>
          </a:xfrm>
          <a:prstGeom prst="roundRect">
            <a:avLst>
              <a:gd name="adj" fmla="val 50000"/>
            </a:avLst>
          </a:prstGeom>
          <a:solidFill>
            <a:srgbClr val="F8F8F8"/>
          </a:solidFill>
          <a:ln w="28575" algn="ctr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2B2B2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lIns="7200" tIns="7200" rIns="7200" bIns="7200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sv-SE" sz="1100" b="1">
                <a:solidFill>
                  <a:srgbClr val="292929"/>
                </a:solidFill>
              </a:rPr>
              <a:t>Leverantörer</a:t>
            </a:r>
          </a:p>
        </p:txBody>
      </p:sp>
      <p:pic>
        <p:nvPicPr>
          <p:cNvPr id="31" name="Bildobjekt 12" descr="EFFSO_logo-green-RGB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20700" y="495300"/>
            <a:ext cx="2312652" cy="7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 idx="4294967295"/>
          </p:nvPr>
        </p:nvSpPr>
        <p:spPr>
          <a:xfrm>
            <a:off x="5180729" y="663623"/>
            <a:ext cx="4243387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Enkel blankett för intressentanalys</a:t>
            </a:r>
            <a:endParaRPr lang="sv-SE" dirty="0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904755"/>
              </p:ext>
            </p:extLst>
          </p:nvPr>
        </p:nvGraphicFramePr>
        <p:xfrm>
          <a:off x="520700" y="2073500"/>
          <a:ext cx="8597900" cy="4520483"/>
        </p:xfrm>
        <a:graphic>
          <a:graphicData uri="http://schemas.openxmlformats.org/drawingml/2006/table">
            <a:tbl>
              <a:tblPr/>
              <a:tblGrid>
                <a:gridCol w="3113087"/>
                <a:gridCol w="546100"/>
                <a:gridCol w="549275"/>
                <a:gridCol w="547688"/>
                <a:gridCol w="549275"/>
                <a:gridCol w="3292475"/>
              </a:tblGrid>
              <a:tr h="15914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Namn och funktion</a:t>
                      </a:r>
                    </a:p>
                  </a:txBody>
                  <a:tcPr marL="90000" marR="90000" marT="46800" marB="468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Drivkraft</a:t>
                      </a:r>
                    </a:p>
                  </a:txBody>
                  <a:tcPr marL="90000" marR="90000" marT="1080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Motkraft</a:t>
                      </a:r>
                    </a:p>
                  </a:txBody>
                  <a:tcPr marL="90000" marR="90000" marT="1080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Medhjälpare</a:t>
                      </a:r>
                    </a:p>
                  </a:txBody>
                  <a:tcPr marL="90000" marR="90000" marT="1080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Beslutsfattare</a:t>
                      </a:r>
                    </a:p>
                  </a:txBody>
                  <a:tcPr marL="90000" marR="90000" marT="1080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Kommentar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84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8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84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2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72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8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84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8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84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Bildobjekt 12" descr="EFFSO_logo-green-RGB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20700" y="495300"/>
            <a:ext cx="2312652" cy="7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 idx="4294967295"/>
          </p:nvPr>
        </p:nvSpPr>
        <p:spPr>
          <a:xfrm>
            <a:off x="5180729" y="663623"/>
            <a:ext cx="4243387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Enkel blankett för intressentanalys</a:t>
            </a:r>
            <a:endParaRPr lang="sv-SE" dirty="0"/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126899"/>
              </p:ext>
            </p:extLst>
          </p:nvPr>
        </p:nvGraphicFramePr>
        <p:xfrm>
          <a:off x="789167" y="2056573"/>
          <a:ext cx="8597900" cy="4419601"/>
        </p:xfrm>
        <a:graphic>
          <a:graphicData uri="http://schemas.openxmlformats.org/drawingml/2006/table">
            <a:tbl>
              <a:tblPr/>
              <a:tblGrid>
                <a:gridCol w="3113087"/>
                <a:gridCol w="546100"/>
                <a:gridCol w="549275"/>
                <a:gridCol w="547688"/>
                <a:gridCol w="549275"/>
                <a:gridCol w="3292475"/>
              </a:tblGrid>
              <a:tr h="132238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Namn och funktion</a:t>
                      </a:r>
                    </a:p>
                  </a:txBody>
                  <a:tcPr marL="90000" marR="90000" marT="46800" marB="468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Drivkraft</a:t>
                      </a:r>
                    </a:p>
                  </a:txBody>
                  <a:tcPr marL="90000" marR="90000" marT="1080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Motkraft</a:t>
                      </a:r>
                    </a:p>
                  </a:txBody>
                  <a:tcPr marL="90000" marR="90000" marT="1080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Medhjälpare</a:t>
                      </a:r>
                    </a:p>
                  </a:txBody>
                  <a:tcPr marL="90000" marR="90000" marT="1080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Beslutsfattare</a:t>
                      </a:r>
                    </a:p>
                  </a:txBody>
                  <a:tcPr marL="90000" marR="90000" marT="1080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Kommentar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Produktansvarig säljare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Lämplig ordf. i styrgrupp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Kvalitetschefen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Lämplig som gisslan i styrgrupp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Konstruktionschefen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Viktig i genomförandefasen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Controllern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Hjälper oss med förstudie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Produktionschefen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Informeras ofta &amp; mycket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Produktionsberedningen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Stryks medhårs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Personalchefen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Hanterar MBL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Fackordförande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Koopteras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Inköpschefen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itchFamily="18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Driver ärendet i ledningen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Bildobjekt 12" descr="EFFSO_logo-green-RGB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20700" y="495300"/>
            <a:ext cx="2312652" cy="7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 idx="4294967295"/>
          </p:nvPr>
        </p:nvSpPr>
        <p:spPr>
          <a:xfrm>
            <a:off x="5283759" y="495300"/>
            <a:ext cx="4243387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Engagemangsmatris</a:t>
            </a:r>
            <a:br>
              <a:rPr lang="sv-SE" smtClean="0"/>
            </a:br>
            <a:r>
              <a:rPr lang="sv-SE" smtClean="0"/>
              <a:t>s.k. RASCI-matris</a:t>
            </a:r>
            <a:endParaRPr lang="sv-SE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267295" y="2041572"/>
            <a:ext cx="8404225" cy="739775"/>
            <a:chOff x="593" y="968"/>
            <a:chExt cx="5571" cy="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reeform 4"/>
            <p:cNvSpPr>
              <a:spLocks noChangeArrowheads="1"/>
            </p:cNvSpPr>
            <p:nvPr/>
          </p:nvSpPr>
          <p:spPr bwMode="auto">
            <a:xfrm>
              <a:off x="5355" y="968"/>
              <a:ext cx="809" cy="600"/>
            </a:xfrm>
            <a:custGeom>
              <a:avLst/>
              <a:gdLst>
                <a:gd name="T0" fmla="*/ 679 w 968"/>
                <a:gd name="T1" fmla="*/ 0 h 498"/>
                <a:gd name="T2" fmla="*/ 0 w 968"/>
                <a:gd name="T3" fmla="*/ 0 h 498"/>
                <a:gd name="T4" fmla="*/ 0 w 968"/>
                <a:gd name="T5" fmla="*/ 600 h 498"/>
                <a:gd name="T6" fmla="*/ 679 w 968"/>
                <a:gd name="T7" fmla="*/ 600 h 498"/>
                <a:gd name="T8" fmla="*/ 809 w 968"/>
                <a:gd name="T9" fmla="*/ 299 h 498"/>
                <a:gd name="T10" fmla="*/ 679 w 968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52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68288" indent="-2667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533400" indent="-263525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806450" indent="-271463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Times New Roman" pitchFamily="18" charset="0"/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036638" indent="-2286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4938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19510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4082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28654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Teckna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avtal</a:t>
              </a:r>
            </a:p>
          </p:txBody>
        </p:sp>
        <p:sp>
          <p:nvSpPr>
            <p:cNvPr id="10" name="Freeform 6"/>
            <p:cNvSpPr>
              <a:spLocks noChangeArrowheads="1"/>
            </p:cNvSpPr>
            <p:nvPr/>
          </p:nvSpPr>
          <p:spPr bwMode="auto">
            <a:xfrm>
              <a:off x="4675" y="968"/>
              <a:ext cx="809" cy="600"/>
            </a:xfrm>
            <a:custGeom>
              <a:avLst/>
              <a:gdLst>
                <a:gd name="T0" fmla="*/ 679 w 968"/>
                <a:gd name="T1" fmla="*/ 0 h 498"/>
                <a:gd name="T2" fmla="*/ 0 w 968"/>
                <a:gd name="T3" fmla="*/ 0 h 498"/>
                <a:gd name="T4" fmla="*/ 0 w 968"/>
                <a:gd name="T5" fmla="*/ 600 h 498"/>
                <a:gd name="T6" fmla="*/ 679 w 968"/>
                <a:gd name="T7" fmla="*/ 600 h 498"/>
                <a:gd name="T8" fmla="*/ 809 w 968"/>
                <a:gd name="T9" fmla="*/ 299 h 498"/>
                <a:gd name="T10" fmla="*/ 679 w 968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84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68288" indent="-2667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533400" indent="-263525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806450" indent="-271463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Times New Roman" pitchFamily="18" charset="0"/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036638" indent="-2286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4938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19510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4082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28654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Förhandla</a:t>
              </a:r>
            </a:p>
          </p:txBody>
        </p:sp>
        <p:sp>
          <p:nvSpPr>
            <p:cNvPr id="12" name="Freeform 8"/>
            <p:cNvSpPr>
              <a:spLocks noChangeArrowheads="1"/>
            </p:cNvSpPr>
            <p:nvPr/>
          </p:nvSpPr>
          <p:spPr bwMode="auto">
            <a:xfrm>
              <a:off x="3995" y="968"/>
              <a:ext cx="809" cy="600"/>
            </a:xfrm>
            <a:custGeom>
              <a:avLst/>
              <a:gdLst>
                <a:gd name="T0" fmla="*/ 679 w 968"/>
                <a:gd name="T1" fmla="*/ 0 h 498"/>
                <a:gd name="T2" fmla="*/ 0 w 968"/>
                <a:gd name="T3" fmla="*/ 0 h 498"/>
                <a:gd name="T4" fmla="*/ 0 w 968"/>
                <a:gd name="T5" fmla="*/ 600 h 498"/>
                <a:gd name="T6" fmla="*/ 679 w 968"/>
                <a:gd name="T7" fmla="*/ 600 h 498"/>
                <a:gd name="T8" fmla="*/ 809 w 968"/>
                <a:gd name="T9" fmla="*/ 299 h 498"/>
                <a:gd name="T10" fmla="*/ 679 w 968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16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68288" indent="-2667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533400" indent="-263525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806450" indent="-271463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Times New Roman" pitchFamily="18" charset="0"/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036638" indent="-2286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4938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19510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4082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28654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Utvärdera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anbud</a:t>
              </a:r>
            </a:p>
          </p:txBody>
        </p:sp>
        <p:sp>
          <p:nvSpPr>
            <p:cNvPr id="14" name="Freeform 10"/>
            <p:cNvSpPr>
              <a:spLocks noChangeArrowheads="1"/>
            </p:cNvSpPr>
            <p:nvPr/>
          </p:nvSpPr>
          <p:spPr bwMode="auto">
            <a:xfrm>
              <a:off x="3315" y="968"/>
              <a:ext cx="809" cy="600"/>
            </a:xfrm>
            <a:custGeom>
              <a:avLst/>
              <a:gdLst>
                <a:gd name="T0" fmla="*/ 679 w 968"/>
                <a:gd name="T1" fmla="*/ 0 h 498"/>
                <a:gd name="T2" fmla="*/ 0 w 968"/>
                <a:gd name="T3" fmla="*/ 0 h 498"/>
                <a:gd name="T4" fmla="*/ 0 w 968"/>
                <a:gd name="T5" fmla="*/ 600 h 498"/>
                <a:gd name="T6" fmla="*/ 679 w 968"/>
                <a:gd name="T7" fmla="*/ 600 h 498"/>
                <a:gd name="T8" fmla="*/ 809 w 968"/>
                <a:gd name="T9" fmla="*/ 299 h 498"/>
                <a:gd name="T10" fmla="*/ 679 w 968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48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68288" indent="-2667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533400" indent="-263525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806450" indent="-271463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Times New Roman" pitchFamily="18" charset="0"/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036638" indent="-2286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4938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19510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4082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28654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Inhämta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anbud</a:t>
              </a:r>
            </a:p>
          </p:txBody>
        </p:sp>
        <p:sp>
          <p:nvSpPr>
            <p:cNvPr id="16" name="Freeform 12"/>
            <p:cNvSpPr>
              <a:spLocks noChangeArrowheads="1"/>
            </p:cNvSpPr>
            <p:nvPr/>
          </p:nvSpPr>
          <p:spPr bwMode="auto">
            <a:xfrm>
              <a:off x="2635" y="968"/>
              <a:ext cx="809" cy="600"/>
            </a:xfrm>
            <a:custGeom>
              <a:avLst/>
              <a:gdLst>
                <a:gd name="T0" fmla="*/ 679 w 968"/>
                <a:gd name="T1" fmla="*/ 0 h 498"/>
                <a:gd name="T2" fmla="*/ 0 w 968"/>
                <a:gd name="T3" fmla="*/ 0 h 498"/>
                <a:gd name="T4" fmla="*/ 0 w 968"/>
                <a:gd name="T5" fmla="*/ 600 h 498"/>
                <a:gd name="T6" fmla="*/ 679 w 968"/>
                <a:gd name="T7" fmla="*/ 600 h 498"/>
                <a:gd name="T8" fmla="*/ 809 w 968"/>
                <a:gd name="T9" fmla="*/ 299 h 498"/>
                <a:gd name="T10" fmla="*/ 679 w 968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80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68288" indent="-2667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533400" indent="-263525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806450" indent="-271463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Times New Roman" pitchFamily="18" charset="0"/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036638" indent="-2286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4938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19510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4082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28654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Utfärda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förfrågan</a:t>
              </a:r>
            </a:p>
          </p:txBody>
        </p:sp>
        <p:sp>
          <p:nvSpPr>
            <p:cNvPr id="18" name="Freeform 14"/>
            <p:cNvSpPr>
              <a:spLocks noChangeArrowheads="1"/>
            </p:cNvSpPr>
            <p:nvPr/>
          </p:nvSpPr>
          <p:spPr bwMode="auto">
            <a:xfrm>
              <a:off x="1955" y="968"/>
              <a:ext cx="809" cy="600"/>
            </a:xfrm>
            <a:custGeom>
              <a:avLst/>
              <a:gdLst>
                <a:gd name="T0" fmla="*/ 679 w 968"/>
                <a:gd name="T1" fmla="*/ 0 h 498"/>
                <a:gd name="T2" fmla="*/ 0 w 968"/>
                <a:gd name="T3" fmla="*/ 0 h 498"/>
                <a:gd name="T4" fmla="*/ 0 w 968"/>
                <a:gd name="T5" fmla="*/ 600 h 498"/>
                <a:gd name="T6" fmla="*/ 679 w 968"/>
                <a:gd name="T7" fmla="*/ 600 h 498"/>
                <a:gd name="T8" fmla="*/ 809 w 968"/>
                <a:gd name="T9" fmla="*/ 299 h 498"/>
                <a:gd name="T10" fmla="*/ 679 w 968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124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68288" indent="-2667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533400" indent="-263525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806450" indent="-271463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Times New Roman" pitchFamily="18" charset="0"/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036638" indent="-2286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4938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19510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4082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28654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Definiera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krav</a:t>
              </a:r>
            </a:p>
          </p:txBody>
        </p:sp>
        <p:sp>
          <p:nvSpPr>
            <p:cNvPr id="20" name="Freeform 16"/>
            <p:cNvSpPr>
              <a:spLocks noChangeArrowheads="1"/>
            </p:cNvSpPr>
            <p:nvPr/>
          </p:nvSpPr>
          <p:spPr bwMode="auto">
            <a:xfrm>
              <a:off x="1274" y="968"/>
              <a:ext cx="809" cy="600"/>
            </a:xfrm>
            <a:custGeom>
              <a:avLst/>
              <a:gdLst>
                <a:gd name="T0" fmla="*/ 679 w 968"/>
                <a:gd name="T1" fmla="*/ 0 h 498"/>
                <a:gd name="T2" fmla="*/ 0 w 968"/>
                <a:gd name="T3" fmla="*/ 0 h 498"/>
                <a:gd name="T4" fmla="*/ 0 w 968"/>
                <a:gd name="T5" fmla="*/ 600 h 498"/>
                <a:gd name="T6" fmla="*/ 679 w 968"/>
                <a:gd name="T7" fmla="*/ 600 h 498"/>
                <a:gd name="T8" fmla="*/ 809 w 968"/>
                <a:gd name="T9" fmla="*/ 299 h 498"/>
                <a:gd name="T10" fmla="*/ 679 w 968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1443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68288" indent="-2667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533400" indent="-263525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806450" indent="-271463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Times New Roman" pitchFamily="18" charset="0"/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036638" indent="-2286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4938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19510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4082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28654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Analysera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behov</a:t>
              </a:r>
            </a:p>
          </p:txBody>
        </p:sp>
        <p:sp>
          <p:nvSpPr>
            <p:cNvPr id="22" name="Freeform 18"/>
            <p:cNvSpPr>
              <a:spLocks noChangeArrowheads="1"/>
            </p:cNvSpPr>
            <p:nvPr/>
          </p:nvSpPr>
          <p:spPr bwMode="auto">
            <a:xfrm>
              <a:off x="593" y="968"/>
              <a:ext cx="809" cy="600"/>
            </a:xfrm>
            <a:custGeom>
              <a:avLst/>
              <a:gdLst>
                <a:gd name="T0" fmla="*/ 679 w 968"/>
                <a:gd name="T1" fmla="*/ 0 h 498"/>
                <a:gd name="T2" fmla="*/ 0 w 968"/>
                <a:gd name="T3" fmla="*/ 0 h 498"/>
                <a:gd name="T4" fmla="*/ 0 w 968"/>
                <a:gd name="T5" fmla="*/ 600 h 498"/>
                <a:gd name="T6" fmla="*/ 679 w 968"/>
                <a:gd name="T7" fmla="*/ 600 h 498"/>
                <a:gd name="T8" fmla="*/ 809 w 968"/>
                <a:gd name="T9" fmla="*/ 299 h 498"/>
                <a:gd name="T10" fmla="*/ 679 w 968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chemeClr val="accent2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762" y="1117"/>
              <a:ext cx="496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268288" indent="-2667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533400" indent="-263525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806450" indent="-271463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Times New Roman" pitchFamily="18" charset="0"/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036638" indent="-228600" algn="l" defTabSz="449263" eaLnBrk="0" hangingPunct="0">
                <a:spcBef>
                  <a:spcPct val="30000"/>
                </a:spcBef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4938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19510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4082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2865438" indent="-228600" defTabSz="449263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−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Planera</a:t>
              </a: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</a:pPr>
              <a:r>
                <a:rPr lang="sv-SE" altLang="sv-SE" sz="1200">
                  <a:solidFill>
                    <a:srgbClr val="000000"/>
                  </a:solidFill>
                </a:rPr>
                <a:t>upphandlingen</a:t>
              </a:r>
            </a:p>
          </p:txBody>
        </p:sp>
      </p:grp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14770" y="2976609"/>
            <a:ext cx="9361487" cy="26654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2346795" y="2760709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3354857" y="2760709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>
            <a:off x="4347788" y="2760709"/>
            <a:ext cx="15132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>
            <a:off x="5370982" y="2760709"/>
            <a:ext cx="2632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H="1">
            <a:off x="6376810" y="2760709"/>
            <a:ext cx="2235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>
            <a:off x="7387107" y="2760709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8468195" y="2760709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114770" y="3481434"/>
            <a:ext cx="9361487" cy="433388"/>
          </a:xfrm>
          <a:prstGeom prst="rect">
            <a:avLst/>
          </a:prstGeom>
          <a:solidFill>
            <a:schemeClr val="accent2">
              <a:alpha val="39999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114770" y="4345034"/>
            <a:ext cx="9361487" cy="433388"/>
          </a:xfrm>
          <a:prstGeom prst="rect">
            <a:avLst/>
          </a:prstGeom>
          <a:solidFill>
            <a:schemeClr val="accent2">
              <a:alpha val="39999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114770" y="5208634"/>
            <a:ext cx="9361487" cy="433388"/>
          </a:xfrm>
          <a:prstGeom prst="rect">
            <a:avLst/>
          </a:prstGeom>
          <a:solidFill>
            <a:schemeClr val="accent2">
              <a:alpha val="39999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186207" y="3121072"/>
            <a:ext cx="5064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sv-SE" sz="1400"/>
              <a:t>Inköp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186207" y="3552872"/>
            <a:ext cx="1009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sv-SE" sz="1400"/>
              <a:t>Projektledn.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86207" y="3984672"/>
            <a:ext cx="939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sv-SE" sz="1400"/>
              <a:t>Försäljning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186207" y="4418059"/>
            <a:ext cx="6556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sv-SE" sz="1400"/>
              <a:t>Kvalitet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186207" y="4849859"/>
            <a:ext cx="10588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sv-SE" sz="1400"/>
              <a:t>Konstruktion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186207" y="5281659"/>
            <a:ext cx="7635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sv-SE" sz="1400"/>
              <a:t>Ekonomi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06201" y="5876971"/>
            <a:ext cx="7874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sv-SE" altLang="sv-SE" sz="1000"/>
              <a:t>A=Ansvarig</a:t>
            </a:r>
          </a:p>
          <a:p>
            <a:pPr algn="l" eaLnBrk="1" hangingPunct="1"/>
            <a:r>
              <a:rPr lang="sv-SE" altLang="sv-SE" sz="1000"/>
              <a:t>D=Delaktig</a:t>
            </a:r>
          </a:p>
          <a:p>
            <a:pPr algn="l" eaLnBrk="1" hangingPunct="1"/>
            <a:r>
              <a:rPr lang="sv-SE" altLang="sv-SE" sz="1000"/>
              <a:t>I=Informeras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1701476" y="3552872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A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2783358" y="3984672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A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3719983" y="4849859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A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4728044" y="3049634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A</a:t>
            </a: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5802782" y="3049634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A</a:t>
            </a: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6744169" y="3049634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A</a:t>
            </a:r>
          </a:p>
        </p:txBody>
      </p: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7818907" y="3049634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A</a:t>
            </a: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8868245" y="3049634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A</a:t>
            </a:r>
          </a:p>
        </p:txBody>
      </p: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1696713" y="3049634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1696713" y="4849859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2778595" y="3552872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2778595" y="4418059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2778595" y="4849859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3715220" y="3552872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3715220" y="3049634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4723282" y="3552872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4723282" y="4849859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2" name="Text Box 56"/>
          <p:cNvSpPr txBox="1">
            <a:spLocks noChangeArrowheads="1"/>
          </p:cNvSpPr>
          <p:nvPr/>
        </p:nvSpPr>
        <p:spPr bwMode="auto">
          <a:xfrm>
            <a:off x="6739407" y="4849859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6739407" y="5281659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6739407" y="4418059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7818907" y="3552872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6" name="Text Box 60"/>
          <p:cNvSpPr txBox="1">
            <a:spLocks noChangeArrowheads="1"/>
          </p:cNvSpPr>
          <p:nvPr/>
        </p:nvSpPr>
        <p:spPr bwMode="auto">
          <a:xfrm>
            <a:off x="8863482" y="4849859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7" name="Text Box 61"/>
          <p:cNvSpPr txBox="1">
            <a:spLocks noChangeArrowheads="1"/>
          </p:cNvSpPr>
          <p:nvPr/>
        </p:nvSpPr>
        <p:spPr bwMode="auto">
          <a:xfrm>
            <a:off x="8863482" y="3552872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D</a:t>
            </a:r>
          </a:p>
        </p:txBody>
      </p:sp>
      <p:sp>
        <p:nvSpPr>
          <p:cNvPr id="68" name="Text Box 62"/>
          <p:cNvSpPr txBox="1">
            <a:spLocks noChangeArrowheads="1"/>
          </p:cNvSpPr>
          <p:nvPr/>
        </p:nvSpPr>
        <p:spPr bwMode="auto">
          <a:xfrm>
            <a:off x="1736400" y="3984672"/>
            <a:ext cx="1222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1736401" y="4418059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2818283" y="3049634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3754907" y="3984672"/>
            <a:ext cx="1222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2" name="Text Box 66"/>
          <p:cNvSpPr txBox="1">
            <a:spLocks noChangeArrowheads="1"/>
          </p:cNvSpPr>
          <p:nvPr/>
        </p:nvSpPr>
        <p:spPr bwMode="auto">
          <a:xfrm>
            <a:off x="3754907" y="4418059"/>
            <a:ext cx="1222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3" name="Text Box 67"/>
          <p:cNvSpPr txBox="1">
            <a:spLocks noChangeArrowheads="1"/>
          </p:cNvSpPr>
          <p:nvPr/>
        </p:nvSpPr>
        <p:spPr bwMode="auto">
          <a:xfrm>
            <a:off x="4762970" y="4418059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4" name="Text Box 68"/>
          <p:cNvSpPr txBox="1">
            <a:spLocks noChangeArrowheads="1"/>
          </p:cNvSpPr>
          <p:nvPr/>
        </p:nvSpPr>
        <p:spPr bwMode="auto">
          <a:xfrm>
            <a:off x="6779095" y="3552872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5" name="Text Box 69"/>
          <p:cNvSpPr txBox="1">
            <a:spLocks noChangeArrowheads="1"/>
          </p:cNvSpPr>
          <p:nvPr/>
        </p:nvSpPr>
        <p:spPr bwMode="auto">
          <a:xfrm>
            <a:off x="6779095" y="3984672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6" name="Text Box 70"/>
          <p:cNvSpPr txBox="1">
            <a:spLocks noChangeArrowheads="1"/>
          </p:cNvSpPr>
          <p:nvPr/>
        </p:nvSpPr>
        <p:spPr bwMode="auto">
          <a:xfrm>
            <a:off x="8903170" y="3984672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7" name="Text Box 71"/>
          <p:cNvSpPr txBox="1">
            <a:spLocks noChangeArrowheads="1"/>
          </p:cNvSpPr>
          <p:nvPr/>
        </p:nvSpPr>
        <p:spPr bwMode="auto">
          <a:xfrm>
            <a:off x="8903170" y="4418059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sp>
        <p:nvSpPr>
          <p:cNvPr id="78" name="Text Box 72"/>
          <p:cNvSpPr txBox="1">
            <a:spLocks noChangeArrowheads="1"/>
          </p:cNvSpPr>
          <p:nvPr/>
        </p:nvSpPr>
        <p:spPr bwMode="auto">
          <a:xfrm>
            <a:off x="8903170" y="5281659"/>
            <a:ext cx="122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 sz="1400"/>
              <a:t>I</a:t>
            </a:r>
          </a:p>
        </p:txBody>
      </p:sp>
      <p:pic>
        <p:nvPicPr>
          <p:cNvPr id="79" name="Bildobjekt 12" descr="EFFSO_logo-green-RGB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20700" y="495300"/>
            <a:ext cx="2312652" cy="7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3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Y-%m-%d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Custom 4">
      <a:dk1>
        <a:sysClr val="windowText" lastClr="000000"/>
      </a:dk1>
      <a:lt1>
        <a:sysClr val="window" lastClr="FFFFFF"/>
      </a:lt1>
      <a:dk2>
        <a:srgbClr val="27A22C"/>
      </a:dk2>
      <a:lt2>
        <a:srgbClr val="EBF4E3"/>
      </a:lt2>
      <a:accent1>
        <a:srgbClr val="D0E3B8"/>
      </a:accent1>
      <a:accent2>
        <a:srgbClr val="8EBE78"/>
      </a:accent2>
      <a:accent3>
        <a:srgbClr val="004D0B"/>
      </a:accent3>
      <a:accent4>
        <a:srgbClr val="007E2B"/>
      </a:accent4>
      <a:accent5>
        <a:srgbClr val="EBF4E3"/>
      </a:accent5>
      <a:accent6>
        <a:srgbClr val="8EBE78"/>
      </a:accent6>
      <a:hlink>
        <a:srgbClr val="007E2B"/>
      </a:hlink>
      <a:folHlink>
        <a:srgbClr val="004D0B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/>
      <a:lstStyle/>
    </a:lnDef>
    <a:txDef>
      <a:spPr/>
      <a:bodyPr vert="horz" wrap="square" lIns="91440" tIns="45720" rIns="91440" bIns="45720" rtlCol="0">
        <a:spAutoFit/>
      </a:bodyPr>
      <a:lstStyle>
        <a:defPPr algn="l">
          <a:defRPr b="0" dirty="0" err="1" smtClean="0"/>
        </a:defPPr>
      </a:lstStyle>
    </a:tx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4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5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2E9242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DC7B0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6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2E9242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DC7B0"/>
        </a:accent5>
        <a:accent6>
          <a:srgbClr val="54893F"/>
        </a:accent6>
        <a:hlink>
          <a:srgbClr val="B0CA5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E2BBF5A-114A-4CF5-8712-174C1DA6DBBC}" vid="{93C4F0DA-7945-425A-81A8-2B8F731A11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201</Words>
  <Application>Microsoft Office PowerPoint</Application>
  <PresentationFormat>A4 (210 x 297 mm)</PresentationFormat>
  <Paragraphs>152</Paragraphs>
  <Slides>6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Blank</vt:lpstr>
      <vt:lpstr>think-cell Slide</vt:lpstr>
      <vt:lpstr>Intressentanalyser</vt:lpstr>
      <vt:lpstr>Mendelowmatris</vt:lpstr>
      <vt:lpstr>Viktighetsanalys</vt:lpstr>
      <vt:lpstr>Enkel blankett för intressentanalys</vt:lpstr>
      <vt:lpstr>Enkel blankett för intressentanalys</vt:lpstr>
      <vt:lpstr>Engagemangsmatris s.k. RASCI-matris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2014-11-26T20:48:35Z</dcterms:created>
  <dcterms:modified xsi:type="dcterms:W3CDTF">2021-02-24T14:15:02Z</dcterms:modified>
</cp:coreProperties>
</file>