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8"/>
  </p:notesMasterIdLst>
  <p:sldIdLst>
    <p:sldId id="256" r:id="rId5"/>
    <p:sldId id="257" r:id="rId6"/>
    <p:sldId id="258" r:id="rId7"/>
  </p:sldIdLst>
  <p:sldSz cx="9907588" cy="6858000"/>
  <p:notesSz cx="6858000" cy="9144000"/>
  <p:defaultTextStyle>
    <a:defPPr>
      <a:defRPr lang="en-GB"/>
    </a:defPPr>
    <a:lvl1pPr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796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952500" y="685800"/>
            <a:ext cx="4951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altLang="sv-SE" smtClean="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8263291F-5CF1-4079-91CA-2ABA8C39054A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469119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6975ADD-0C7C-4132-B714-75FBAAA113B8}" type="slidenum">
              <a:rPr lang="en-US" altLang="sv-SE"/>
              <a:pPr/>
              <a:t>1</a:t>
            </a:fld>
            <a:endParaRPr lang="en-US" altLang="sv-SE"/>
          </a:p>
        </p:txBody>
      </p:sp>
      <p:sp>
        <p:nvSpPr>
          <p:cNvPr id="92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06087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5F51218-35C5-408A-AE69-D45BFAFCBEBB}" type="slidenum">
              <a:rPr lang="en-US" altLang="sv-SE"/>
              <a:pPr/>
              <a:t>2</a:t>
            </a:fld>
            <a:endParaRPr lang="en-US" altLang="sv-SE"/>
          </a:p>
        </p:txBody>
      </p:sp>
      <p:sp>
        <p:nvSpPr>
          <p:cNvPr id="102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52500" y="695325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905229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3450038-5789-40A1-8A54-F65F9C4E0DAD}" type="slidenum">
              <a:rPr lang="en-US" altLang="sv-SE"/>
              <a:pPr/>
              <a:t>3</a:t>
            </a:fld>
            <a:endParaRPr lang="en-US" altLang="sv-SE"/>
          </a:p>
        </p:txBody>
      </p:sp>
      <p:sp>
        <p:nvSpPr>
          <p:cNvPr id="112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235829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DA17A0B-D76E-4848-BA2B-F89E2F01D8B9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67217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5EFA08A-7F51-4C1E-8BDA-A7E6787C12E7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96775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7888" cy="533241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241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A5C1EAB-EFC7-41C2-B849-8690AF704846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307354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34A7F8E-4966-4B56-B321-03D47F3AEA11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079071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CDC3434-2C3D-4F6A-8DE4-C176958CB42B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280986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F7178CC-A2B9-433A-8DF4-64E41803CB13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528807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1163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5863" y="1905000"/>
            <a:ext cx="4222750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8055F64-D7C3-4DC9-B601-20A9F0FD1201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035147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4EFB143-D788-4CF9-AB8A-6D16F79A4A56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9" name="Platshållare för datum 8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6377369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1504629-7079-445F-8E1F-3B1689CCDA37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4913704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F81F951-BB9A-42BA-971D-C2525465BB64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5769843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1BB53BF-1B77-406A-8A1E-2BBB63EEC6BE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255419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021A0C7-0E82-4E80-99B8-028F6867BE16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12528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96CA7BC-62D6-4819-8B37-ED22833967D5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943864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FBCD774-0E73-40C0-91D0-7D02EBA24EAA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3125155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7888" cy="533241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241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25F9AE8-B605-4E71-9723-91EDF0CC8F49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9542752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04283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71556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3225089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1163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5863" y="1905000"/>
            <a:ext cx="4222750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58255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90290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39983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0349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D34F179-1C45-487F-BAE9-93F6064D64EC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8849394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724787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5011867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04328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7888" cy="533241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241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67396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68078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57768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9119418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1163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5863" y="1905000"/>
            <a:ext cx="4222750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23475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14572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782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1163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5863" y="1905000"/>
            <a:ext cx="4222750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081D13C-0CF4-4F7B-9C58-11323C56F100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27165825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66392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6305240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2568249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37127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7888" cy="533241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241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1840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755D93D-4BA5-4882-9184-CE73BD3BE928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9" name="Platshållare för datum 8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402652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797CFDC-93F8-414C-BD58-9B8571EB6AD6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16321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A4628C7-51D5-403A-93F6-213C173E3617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426341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6FC6B9F-6F4F-43F8-905E-59C62E1B5EA9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87083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E7BBED0-EF0C-4915-AEBB-EB3D8FF8547E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16134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685800" y="914400"/>
            <a:ext cx="8534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6788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6313" cy="441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368675" y="6581775"/>
            <a:ext cx="313531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897688" y="6581775"/>
            <a:ext cx="2309812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F298F554-5EC7-4238-86DD-5068A860CD2C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622300" y="6583363"/>
            <a:ext cx="2309813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sv-SE" altLang="sv-SE"/>
              <a:t>2009-09-25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4303713" y="6742113"/>
            <a:ext cx="13017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altLang="sv-SE" sz="600" b="1">
                <a:solidFill>
                  <a:srgbClr val="384330"/>
                </a:solidFill>
              </a:rPr>
              <a:t>Effective Sourcing </a:t>
            </a:r>
            <a:r>
              <a:rPr lang="en-US" altLang="sv-SE" sz="600" b="1">
                <a:solidFill>
                  <a:srgbClr val="384330"/>
                </a:solidFill>
                <a:cs typeface="Arial" panose="020B0604020202020204" pitchFamily="34" charset="0"/>
              </a:rPr>
              <a:t>•</a:t>
            </a:r>
            <a:r>
              <a:rPr lang="en-US" altLang="sv-SE" sz="600" b="1">
                <a:solidFill>
                  <a:srgbClr val="384330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48" t="15553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3548" t="15553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685800" y="914400"/>
            <a:ext cx="8534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6788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6313" cy="441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3368675" y="6581775"/>
            <a:ext cx="3135313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hangingPunct="0">
              <a:spcBef>
                <a:spcPct val="0"/>
              </a:spcBef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6897688" y="6581775"/>
            <a:ext cx="2309812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spcBef>
                <a:spcPct val="0"/>
              </a:spcBef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B3EE3045-4306-4A6A-B8D8-386D5119381D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/>
          </p:nvPr>
        </p:nvSpPr>
        <p:spPr bwMode="auto">
          <a:xfrm>
            <a:off x="622300" y="6583363"/>
            <a:ext cx="230981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hangingPunct="0">
              <a:spcBef>
                <a:spcPct val="0"/>
              </a:spcBef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sv-SE" altLang="sv-SE"/>
              <a:t>2009-09-25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4303713" y="6742113"/>
            <a:ext cx="13017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altLang="sv-SE" sz="600" b="1">
                <a:solidFill>
                  <a:srgbClr val="384330"/>
                </a:solidFill>
              </a:rPr>
              <a:t>Effective Sourcing </a:t>
            </a:r>
            <a:r>
              <a:rPr lang="en-US" altLang="sv-SE" sz="600" b="1">
                <a:solidFill>
                  <a:srgbClr val="384330"/>
                </a:solidFill>
                <a:cs typeface="Arial" panose="020B0604020202020204" pitchFamily="34" charset="0"/>
              </a:rPr>
              <a:t>•</a:t>
            </a:r>
            <a:r>
              <a:rPr lang="en-US" altLang="sv-SE" sz="600" b="1">
                <a:solidFill>
                  <a:srgbClr val="384330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3243263" y="6348413"/>
            <a:ext cx="3422650" cy="150812"/>
            <a:chOff x="2043" y="3999"/>
            <a:chExt cx="2156" cy="95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3" y="3999"/>
              <a:ext cx="599" cy="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3" y="3999"/>
              <a:ext cx="581" cy="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8" y="3999"/>
              <a:ext cx="581" cy="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6788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6313" cy="441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48" t="15553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3548" t="15553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6308725"/>
            <a:ext cx="5419725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6788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6313" cy="441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Freeform 1"/>
          <p:cNvSpPr>
            <a:spLocks noChangeArrowheads="1"/>
          </p:cNvSpPr>
          <p:nvPr/>
        </p:nvSpPr>
        <p:spPr bwMode="auto">
          <a:xfrm>
            <a:off x="6299200" y="5100638"/>
            <a:ext cx="1220788" cy="536575"/>
          </a:xfrm>
          <a:custGeom>
            <a:avLst/>
            <a:gdLst>
              <a:gd name="T0" fmla="*/ 813 w 968"/>
              <a:gd name="T1" fmla="*/ 0 h 498"/>
              <a:gd name="T2" fmla="*/ 0 w 968"/>
              <a:gd name="T3" fmla="*/ 0 h 498"/>
              <a:gd name="T4" fmla="*/ 0 w 968"/>
              <a:gd name="T5" fmla="*/ 498 h 498"/>
              <a:gd name="T6" fmla="*/ 813 w 968"/>
              <a:gd name="T7" fmla="*/ 498 h 498"/>
              <a:gd name="T8" fmla="*/ 968 w 968"/>
              <a:gd name="T9" fmla="*/ 248 h 498"/>
              <a:gd name="T10" fmla="*/ 813 w 968"/>
              <a:gd name="T11" fmla="*/ 0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68" h="498">
                <a:moveTo>
                  <a:pt x="813" y="0"/>
                </a:moveTo>
                <a:lnTo>
                  <a:pt x="0" y="0"/>
                </a:lnTo>
                <a:lnTo>
                  <a:pt x="0" y="498"/>
                </a:lnTo>
                <a:lnTo>
                  <a:pt x="813" y="498"/>
                </a:lnTo>
                <a:lnTo>
                  <a:pt x="968" y="248"/>
                </a:lnTo>
                <a:lnTo>
                  <a:pt x="813" y="0"/>
                </a:lnTo>
                <a:close/>
              </a:path>
            </a:pathLst>
          </a:custGeom>
          <a:solidFill>
            <a:srgbClr val="91C37D"/>
          </a:solidFill>
          <a:ln w="792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554788" y="5191125"/>
            <a:ext cx="747712" cy="354013"/>
          </a:xfrm>
          <a:prstGeom prst="rect">
            <a:avLst/>
          </a:prstGeom>
          <a:solidFill>
            <a:srgbClr val="91C37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sv-SE" altLang="sv-SE" sz="1200"/>
              <a:t>Tilldelning</a:t>
            </a:r>
          </a:p>
        </p:txBody>
      </p:sp>
      <p:sp>
        <p:nvSpPr>
          <p:cNvPr id="6147" name="Freeform 3"/>
          <p:cNvSpPr>
            <a:spLocks noChangeArrowheads="1"/>
          </p:cNvSpPr>
          <p:nvPr/>
        </p:nvSpPr>
        <p:spPr bwMode="auto">
          <a:xfrm>
            <a:off x="5308600" y="5100638"/>
            <a:ext cx="1220788" cy="536575"/>
          </a:xfrm>
          <a:custGeom>
            <a:avLst/>
            <a:gdLst>
              <a:gd name="T0" fmla="*/ 813 w 968"/>
              <a:gd name="T1" fmla="*/ 0 h 498"/>
              <a:gd name="T2" fmla="*/ 0 w 968"/>
              <a:gd name="T3" fmla="*/ 0 h 498"/>
              <a:gd name="T4" fmla="*/ 0 w 968"/>
              <a:gd name="T5" fmla="*/ 498 h 498"/>
              <a:gd name="T6" fmla="*/ 813 w 968"/>
              <a:gd name="T7" fmla="*/ 498 h 498"/>
              <a:gd name="T8" fmla="*/ 968 w 968"/>
              <a:gd name="T9" fmla="*/ 248 h 498"/>
              <a:gd name="T10" fmla="*/ 813 w 968"/>
              <a:gd name="T11" fmla="*/ 0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68" h="498">
                <a:moveTo>
                  <a:pt x="813" y="0"/>
                </a:moveTo>
                <a:lnTo>
                  <a:pt x="0" y="0"/>
                </a:lnTo>
                <a:lnTo>
                  <a:pt x="0" y="498"/>
                </a:lnTo>
                <a:lnTo>
                  <a:pt x="813" y="498"/>
                </a:lnTo>
                <a:lnTo>
                  <a:pt x="968" y="248"/>
                </a:lnTo>
                <a:lnTo>
                  <a:pt x="813" y="0"/>
                </a:lnTo>
                <a:close/>
              </a:path>
            </a:pathLst>
          </a:custGeom>
          <a:solidFill>
            <a:srgbClr val="91C37D"/>
          </a:solidFill>
          <a:ln w="792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564188" y="5191125"/>
            <a:ext cx="747712" cy="354013"/>
          </a:xfrm>
          <a:prstGeom prst="rect">
            <a:avLst/>
          </a:prstGeom>
          <a:solidFill>
            <a:srgbClr val="91C37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sv-SE" altLang="sv-SE" sz="1200"/>
              <a:t>Utvärdering</a:t>
            </a:r>
          </a:p>
        </p:txBody>
      </p:sp>
      <p:sp>
        <p:nvSpPr>
          <p:cNvPr id="6149" name="Freeform 5"/>
          <p:cNvSpPr>
            <a:spLocks noChangeArrowheads="1"/>
          </p:cNvSpPr>
          <p:nvPr/>
        </p:nvSpPr>
        <p:spPr bwMode="auto">
          <a:xfrm>
            <a:off x="4283075" y="5100638"/>
            <a:ext cx="1220788" cy="536575"/>
          </a:xfrm>
          <a:custGeom>
            <a:avLst/>
            <a:gdLst>
              <a:gd name="T0" fmla="*/ 813 w 968"/>
              <a:gd name="T1" fmla="*/ 0 h 498"/>
              <a:gd name="T2" fmla="*/ 0 w 968"/>
              <a:gd name="T3" fmla="*/ 0 h 498"/>
              <a:gd name="T4" fmla="*/ 0 w 968"/>
              <a:gd name="T5" fmla="*/ 498 h 498"/>
              <a:gd name="T6" fmla="*/ 813 w 968"/>
              <a:gd name="T7" fmla="*/ 498 h 498"/>
              <a:gd name="T8" fmla="*/ 968 w 968"/>
              <a:gd name="T9" fmla="*/ 248 h 498"/>
              <a:gd name="T10" fmla="*/ 813 w 968"/>
              <a:gd name="T11" fmla="*/ 0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68" h="498">
                <a:moveTo>
                  <a:pt x="813" y="0"/>
                </a:moveTo>
                <a:lnTo>
                  <a:pt x="0" y="0"/>
                </a:lnTo>
                <a:lnTo>
                  <a:pt x="0" y="498"/>
                </a:lnTo>
                <a:lnTo>
                  <a:pt x="813" y="498"/>
                </a:lnTo>
                <a:lnTo>
                  <a:pt x="968" y="248"/>
                </a:lnTo>
                <a:lnTo>
                  <a:pt x="813" y="0"/>
                </a:lnTo>
                <a:close/>
              </a:path>
            </a:pathLst>
          </a:custGeom>
          <a:solidFill>
            <a:srgbClr val="91C37D"/>
          </a:solidFill>
          <a:ln w="792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538663" y="5191125"/>
            <a:ext cx="747712" cy="354013"/>
          </a:xfrm>
          <a:prstGeom prst="rect">
            <a:avLst/>
          </a:prstGeom>
          <a:solidFill>
            <a:srgbClr val="91C37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sv-SE" altLang="sv-SE" sz="1200"/>
              <a:t>Förhandling</a:t>
            </a:r>
          </a:p>
        </p:txBody>
      </p:sp>
      <p:sp>
        <p:nvSpPr>
          <p:cNvPr id="6151" name="Freeform 7"/>
          <p:cNvSpPr>
            <a:spLocks noChangeArrowheads="1"/>
          </p:cNvSpPr>
          <p:nvPr/>
        </p:nvSpPr>
        <p:spPr bwMode="auto">
          <a:xfrm>
            <a:off x="3279775" y="5100638"/>
            <a:ext cx="1220788" cy="536575"/>
          </a:xfrm>
          <a:custGeom>
            <a:avLst/>
            <a:gdLst>
              <a:gd name="T0" fmla="*/ 813 w 968"/>
              <a:gd name="T1" fmla="*/ 0 h 498"/>
              <a:gd name="T2" fmla="*/ 0 w 968"/>
              <a:gd name="T3" fmla="*/ 0 h 498"/>
              <a:gd name="T4" fmla="*/ 0 w 968"/>
              <a:gd name="T5" fmla="*/ 498 h 498"/>
              <a:gd name="T6" fmla="*/ 813 w 968"/>
              <a:gd name="T7" fmla="*/ 498 h 498"/>
              <a:gd name="T8" fmla="*/ 968 w 968"/>
              <a:gd name="T9" fmla="*/ 248 h 498"/>
              <a:gd name="T10" fmla="*/ 813 w 968"/>
              <a:gd name="T11" fmla="*/ 0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68" h="498">
                <a:moveTo>
                  <a:pt x="813" y="0"/>
                </a:moveTo>
                <a:lnTo>
                  <a:pt x="0" y="0"/>
                </a:lnTo>
                <a:lnTo>
                  <a:pt x="0" y="498"/>
                </a:lnTo>
                <a:lnTo>
                  <a:pt x="813" y="498"/>
                </a:lnTo>
                <a:lnTo>
                  <a:pt x="968" y="248"/>
                </a:lnTo>
                <a:lnTo>
                  <a:pt x="813" y="0"/>
                </a:lnTo>
                <a:close/>
              </a:path>
            </a:pathLst>
          </a:custGeom>
          <a:solidFill>
            <a:srgbClr val="91C37D"/>
          </a:solidFill>
          <a:ln w="792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535363" y="5191125"/>
            <a:ext cx="747712" cy="354013"/>
          </a:xfrm>
          <a:prstGeom prst="rect">
            <a:avLst/>
          </a:prstGeom>
          <a:solidFill>
            <a:srgbClr val="91C37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sv-SE" altLang="sv-SE" sz="1200"/>
              <a:t>Kvalificering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631825" y="990600"/>
            <a:ext cx="8588375" cy="8382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altLang="sv-SE"/>
              <a:t>Inom offentlig upphandling har man definierat sex standardiserade upphandlingsprocesser, vilka även är normbildande för privat upphandling</a:t>
            </a:r>
          </a:p>
        </p:txBody>
      </p:sp>
      <p:grpSp>
        <p:nvGrpSpPr>
          <p:cNvPr id="6154" name="Group 10"/>
          <p:cNvGrpSpPr>
            <a:grpSpLocks/>
          </p:cNvGrpSpPr>
          <p:nvPr/>
        </p:nvGrpSpPr>
        <p:grpSpPr bwMode="auto">
          <a:xfrm>
            <a:off x="220663" y="1989138"/>
            <a:ext cx="9393237" cy="534987"/>
            <a:chOff x="139" y="1253"/>
            <a:chExt cx="5917" cy="337"/>
          </a:xfrm>
        </p:grpSpPr>
        <p:sp>
          <p:nvSpPr>
            <p:cNvPr id="6155" name="Freeform 11"/>
            <p:cNvSpPr>
              <a:spLocks noChangeArrowheads="1"/>
            </p:cNvSpPr>
            <p:nvPr/>
          </p:nvSpPr>
          <p:spPr bwMode="auto">
            <a:xfrm>
              <a:off x="5288" y="1253"/>
              <a:ext cx="768" cy="337"/>
            </a:xfrm>
            <a:custGeom>
              <a:avLst/>
              <a:gdLst>
                <a:gd name="T0" fmla="*/ 813 w 968"/>
                <a:gd name="T1" fmla="*/ 0 h 498"/>
                <a:gd name="T2" fmla="*/ 0 w 968"/>
                <a:gd name="T3" fmla="*/ 0 h 498"/>
                <a:gd name="T4" fmla="*/ 0 w 968"/>
                <a:gd name="T5" fmla="*/ 498 h 498"/>
                <a:gd name="T6" fmla="*/ 813 w 968"/>
                <a:gd name="T7" fmla="*/ 498 h 498"/>
                <a:gd name="T8" fmla="*/ 968 w 968"/>
                <a:gd name="T9" fmla="*/ 248 h 498"/>
                <a:gd name="T10" fmla="*/ 813 w 968"/>
                <a:gd name="T11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rgbClr val="91C37D"/>
            </a:solidFill>
            <a:ln w="792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156" name="Text Box 12"/>
            <p:cNvSpPr txBox="1">
              <a:spLocks noChangeArrowheads="1"/>
            </p:cNvSpPr>
            <p:nvPr/>
          </p:nvSpPr>
          <p:spPr bwMode="auto">
            <a:xfrm>
              <a:off x="5449" y="1310"/>
              <a:ext cx="470" cy="222"/>
            </a:xfrm>
            <a:prstGeom prst="rect">
              <a:avLst/>
            </a:prstGeom>
            <a:solidFill>
              <a:srgbClr val="91C37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sv-SE" altLang="sv-SE" sz="1200"/>
                <a:t>Tilldelning</a:t>
              </a:r>
            </a:p>
          </p:txBody>
        </p:sp>
        <p:sp>
          <p:nvSpPr>
            <p:cNvPr id="6157" name="Freeform 13"/>
            <p:cNvSpPr>
              <a:spLocks noChangeArrowheads="1"/>
            </p:cNvSpPr>
            <p:nvPr/>
          </p:nvSpPr>
          <p:spPr bwMode="auto">
            <a:xfrm>
              <a:off x="4664" y="1253"/>
              <a:ext cx="768" cy="337"/>
            </a:xfrm>
            <a:custGeom>
              <a:avLst/>
              <a:gdLst>
                <a:gd name="T0" fmla="*/ 813 w 968"/>
                <a:gd name="T1" fmla="*/ 0 h 498"/>
                <a:gd name="T2" fmla="*/ 0 w 968"/>
                <a:gd name="T3" fmla="*/ 0 h 498"/>
                <a:gd name="T4" fmla="*/ 0 w 968"/>
                <a:gd name="T5" fmla="*/ 498 h 498"/>
                <a:gd name="T6" fmla="*/ 813 w 968"/>
                <a:gd name="T7" fmla="*/ 498 h 498"/>
                <a:gd name="T8" fmla="*/ 968 w 968"/>
                <a:gd name="T9" fmla="*/ 248 h 498"/>
                <a:gd name="T10" fmla="*/ 813 w 968"/>
                <a:gd name="T11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rgbClr val="91C37D"/>
            </a:solidFill>
            <a:ln w="792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158" name="Text Box 14"/>
            <p:cNvSpPr txBox="1">
              <a:spLocks noChangeArrowheads="1"/>
            </p:cNvSpPr>
            <p:nvPr/>
          </p:nvSpPr>
          <p:spPr bwMode="auto">
            <a:xfrm>
              <a:off x="4825" y="1310"/>
              <a:ext cx="470" cy="222"/>
            </a:xfrm>
            <a:prstGeom prst="rect">
              <a:avLst/>
            </a:prstGeom>
            <a:solidFill>
              <a:srgbClr val="91C37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sv-SE" altLang="sv-SE" sz="1200"/>
                <a:t>Utvärdering</a:t>
              </a:r>
            </a:p>
          </p:txBody>
        </p:sp>
        <p:sp>
          <p:nvSpPr>
            <p:cNvPr id="6159" name="Freeform 15"/>
            <p:cNvSpPr>
              <a:spLocks noChangeArrowheads="1"/>
            </p:cNvSpPr>
            <p:nvPr/>
          </p:nvSpPr>
          <p:spPr bwMode="auto">
            <a:xfrm>
              <a:off x="4018" y="1253"/>
              <a:ext cx="768" cy="337"/>
            </a:xfrm>
            <a:custGeom>
              <a:avLst/>
              <a:gdLst>
                <a:gd name="T0" fmla="*/ 813 w 968"/>
                <a:gd name="T1" fmla="*/ 0 h 498"/>
                <a:gd name="T2" fmla="*/ 0 w 968"/>
                <a:gd name="T3" fmla="*/ 0 h 498"/>
                <a:gd name="T4" fmla="*/ 0 w 968"/>
                <a:gd name="T5" fmla="*/ 498 h 498"/>
                <a:gd name="T6" fmla="*/ 813 w 968"/>
                <a:gd name="T7" fmla="*/ 498 h 498"/>
                <a:gd name="T8" fmla="*/ 968 w 968"/>
                <a:gd name="T9" fmla="*/ 248 h 498"/>
                <a:gd name="T10" fmla="*/ 813 w 968"/>
                <a:gd name="T11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rgbClr val="91C37D"/>
            </a:solidFill>
            <a:ln w="792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160" name="Text Box 16"/>
            <p:cNvSpPr txBox="1">
              <a:spLocks noChangeArrowheads="1"/>
            </p:cNvSpPr>
            <p:nvPr/>
          </p:nvSpPr>
          <p:spPr bwMode="auto">
            <a:xfrm>
              <a:off x="4179" y="1310"/>
              <a:ext cx="470" cy="222"/>
            </a:xfrm>
            <a:prstGeom prst="rect">
              <a:avLst/>
            </a:prstGeom>
            <a:solidFill>
              <a:srgbClr val="91C37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sv-SE" altLang="sv-SE" sz="1200"/>
                <a:t>Förhandling</a:t>
              </a:r>
            </a:p>
          </p:txBody>
        </p:sp>
        <p:sp>
          <p:nvSpPr>
            <p:cNvPr id="6161" name="Freeform 17"/>
            <p:cNvSpPr>
              <a:spLocks noChangeArrowheads="1"/>
            </p:cNvSpPr>
            <p:nvPr/>
          </p:nvSpPr>
          <p:spPr bwMode="auto">
            <a:xfrm>
              <a:off x="3372" y="1253"/>
              <a:ext cx="768" cy="337"/>
            </a:xfrm>
            <a:custGeom>
              <a:avLst/>
              <a:gdLst>
                <a:gd name="T0" fmla="*/ 813 w 968"/>
                <a:gd name="T1" fmla="*/ 0 h 498"/>
                <a:gd name="T2" fmla="*/ 0 w 968"/>
                <a:gd name="T3" fmla="*/ 0 h 498"/>
                <a:gd name="T4" fmla="*/ 0 w 968"/>
                <a:gd name="T5" fmla="*/ 498 h 498"/>
                <a:gd name="T6" fmla="*/ 813 w 968"/>
                <a:gd name="T7" fmla="*/ 498 h 498"/>
                <a:gd name="T8" fmla="*/ 968 w 968"/>
                <a:gd name="T9" fmla="*/ 248 h 498"/>
                <a:gd name="T10" fmla="*/ 813 w 968"/>
                <a:gd name="T11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rgbClr val="91C37D"/>
            </a:solidFill>
            <a:ln w="792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162" name="Text Box 18"/>
            <p:cNvSpPr txBox="1">
              <a:spLocks noChangeArrowheads="1"/>
            </p:cNvSpPr>
            <p:nvPr/>
          </p:nvSpPr>
          <p:spPr bwMode="auto">
            <a:xfrm>
              <a:off x="3532" y="1310"/>
              <a:ext cx="471" cy="222"/>
            </a:xfrm>
            <a:prstGeom prst="rect">
              <a:avLst/>
            </a:prstGeom>
            <a:solidFill>
              <a:srgbClr val="91C37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sv-SE" altLang="sv-SE" sz="1200"/>
                <a:t>Anbuds-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sv-SE" altLang="sv-SE" sz="1200"/>
                <a:t>inlämning</a:t>
              </a:r>
            </a:p>
          </p:txBody>
        </p:sp>
        <p:sp>
          <p:nvSpPr>
            <p:cNvPr id="6163" name="Freeform 19"/>
            <p:cNvSpPr>
              <a:spLocks noChangeArrowheads="1"/>
            </p:cNvSpPr>
            <p:nvPr/>
          </p:nvSpPr>
          <p:spPr bwMode="auto">
            <a:xfrm>
              <a:off x="2726" y="1253"/>
              <a:ext cx="767" cy="337"/>
            </a:xfrm>
            <a:custGeom>
              <a:avLst/>
              <a:gdLst>
                <a:gd name="T0" fmla="*/ 813 w 968"/>
                <a:gd name="T1" fmla="*/ 0 h 498"/>
                <a:gd name="T2" fmla="*/ 0 w 968"/>
                <a:gd name="T3" fmla="*/ 0 h 498"/>
                <a:gd name="T4" fmla="*/ 0 w 968"/>
                <a:gd name="T5" fmla="*/ 498 h 498"/>
                <a:gd name="T6" fmla="*/ 813 w 968"/>
                <a:gd name="T7" fmla="*/ 498 h 498"/>
                <a:gd name="T8" fmla="*/ 968 w 968"/>
                <a:gd name="T9" fmla="*/ 248 h 498"/>
                <a:gd name="T10" fmla="*/ 813 w 968"/>
                <a:gd name="T11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rgbClr val="91C37D"/>
            </a:solidFill>
            <a:ln w="792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164" name="Text Box 20"/>
            <p:cNvSpPr txBox="1">
              <a:spLocks noChangeArrowheads="1"/>
            </p:cNvSpPr>
            <p:nvPr/>
          </p:nvSpPr>
          <p:spPr bwMode="auto">
            <a:xfrm>
              <a:off x="2886" y="1310"/>
              <a:ext cx="471" cy="222"/>
            </a:xfrm>
            <a:prstGeom prst="rect">
              <a:avLst/>
            </a:prstGeom>
            <a:solidFill>
              <a:srgbClr val="91C37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sv-SE" altLang="sv-SE" sz="1200"/>
                <a:t>Förfrågnings-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sv-SE" altLang="sv-SE" sz="1200"/>
                <a:t>underlag</a:t>
              </a:r>
            </a:p>
          </p:txBody>
        </p:sp>
        <p:sp>
          <p:nvSpPr>
            <p:cNvPr id="6165" name="Freeform 21"/>
            <p:cNvSpPr>
              <a:spLocks noChangeArrowheads="1"/>
            </p:cNvSpPr>
            <p:nvPr/>
          </p:nvSpPr>
          <p:spPr bwMode="auto">
            <a:xfrm>
              <a:off x="2079" y="1253"/>
              <a:ext cx="768" cy="337"/>
            </a:xfrm>
            <a:custGeom>
              <a:avLst/>
              <a:gdLst>
                <a:gd name="T0" fmla="*/ 813 w 968"/>
                <a:gd name="T1" fmla="*/ 0 h 498"/>
                <a:gd name="T2" fmla="*/ 0 w 968"/>
                <a:gd name="T3" fmla="*/ 0 h 498"/>
                <a:gd name="T4" fmla="*/ 0 w 968"/>
                <a:gd name="T5" fmla="*/ 498 h 498"/>
                <a:gd name="T6" fmla="*/ 813 w 968"/>
                <a:gd name="T7" fmla="*/ 498 h 498"/>
                <a:gd name="T8" fmla="*/ 968 w 968"/>
                <a:gd name="T9" fmla="*/ 248 h 498"/>
                <a:gd name="T10" fmla="*/ 813 w 968"/>
                <a:gd name="T11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rgbClr val="91C37D"/>
            </a:solidFill>
            <a:ln w="792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166" name="Text Box 22"/>
            <p:cNvSpPr txBox="1">
              <a:spLocks noChangeArrowheads="1"/>
            </p:cNvSpPr>
            <p:nvPr/>
          </p:nvSpPr>
          <p:spPr bwMode="auto">
            <a:xfrm>
              <a:off x="2240" y="1310"/>
              <a:ext cx="470" cy="222"/>
            </a:xfrm>
            <a:prstGeom prst="rect">
              <a:avLst/>
            </a:prstGeom>
            <a:solidFill>
              <a:srgbClr val="91C37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sv-SE" altLang="sv-SE" sz="1200"/>
                <a:t>Urval av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sv-SE" altLang="sv-SE" sz="1200"/>
                <a:t>de sökande</a:t>
              </a:r>
            </a:p>
          </p:txBody>
        </p:sp>
        <p:sp>
          <p:nvSpPr>
            <p:cNvPr id="6167" name="Freeform 23"/>
            <p:cNvSpPr>
              <a:spLocks noChangeArrowheads="1"/>
            </p:cNvSpPr>
            <p:nvPr/>
          </p:nvSpPr>
          <p:spPr bwMode="auto">
            <a:xfrm>
              <a:off x="1433" y="1253"/>
              <a:ext cx="768" cy="337"/>
            </a:xfrm>
            <a:custGeom>
              <a:avLst/>
              <a:gdLst>
                <a:gd name="T0" fmla="*/ 813 w 968"/>
                <a:gd name="T1" fmla="*/ 0 h 498"/>
                <a:gd name="T2" fmla="*/ 0 w 968"/>
                <a:gd name="T3" fmla="*/ 0 h 498"/>
                <a:gd name="T4" fmla="*/ 0 w 968"/>
                <a:gd name="T5" fmla="*/ 498 h 498"/>
                <a:gd name="T6" fmla="*/ 813 w 968"/>
                <a:gd name="T7" fmla="*/ 498 h 498"/>
                <a:gd name="T8" fmla="*/ 968 w 968"/>
                <a:gd name="T9" fmla="*/ 248 h 498"/>
                <a:gd name="T10" fmla="*/ 813 w 968"/>
                <a:gd name="T11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rgbClr val="91C37D"/>
            </a:solidFill>
            <a:ln w="792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168" name="Text Box 24"/>
            <p:cNvSpPr txBox="1">
              <a:spLocks noChangeArrowheads="1"/>
            </p:cNvSpPr>
            <p:nvPr/>
          </p:nvSpPr>
          <p:spPr bwMode="auto">
            <a:xfrm>
              <a:off x="1594" y="1310"/>
              <a:ext cx="470" cy="222"/>
            </a:xfrm>
            <a:prstGeom prst="rect">
              <a:avLst/>
            </a:prstGeom>
            <a:solidFill>
              <a:srgbClr val="91C37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sv-SE" altLang="sv-SE" sz="1200"/>
                <a:t>Kvalificering</a:t>
              </a:r>
            </a:p>
          </p:txBody>
        </p:sp>
        <p:sp>
          <p:nvSpPr>
            <p:cNvPr id="6169" name="Freeform 25"/>
            <p:cNvSpPr>
              <a:spLocks noChangeArrowheads="1"/>
            </p:cNvSpPr>
            <p:nvPr/>
          </p:nvSpPr>
          <p:spPr bwMode="auto">
            <a:xfrm>
              <a:off x="786" y="1253"/>
              <a:ext cx="768" cy="337"/>
            </a:xfrm>
            <a:custGeom>
              <a:avLst/>
              <a:gdLst>
                <a:gd name="T0" fmla="*/ 813 w 968"/>
                <a:gd name="T1" fmla="*/ 0 h 498"/>
                <a:gd name="T2" fmla="*/ 0 w 968"/>
                <a:gd name="T3" fmla="*/ 0 h 498"/>
                <a:gd name="T4" fmla="*/ 0 w 968"/>
                <a:gd name="T5" fmla="*/ 498 h 498"/>
                <a:gd name="T6" fmla="*/ 813 w 968"/>
                <a:gd name="T7" fmla="*/ 498 h 498"/>
                <a:gd name="T8" fmla="*/ 968 w 968"/>
                <a:gd name="T9" fmla="*/ 248 h 498"/>
                <a:gd name="T10" fmla="*/ 813 w 968"/>
                <a:gd name="T11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rgbClr val="91C37D"/>
            </a:solidFill>
            <a:ln w="792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170" name="Text Box 26"/>
            <p:cNvSpPr txBox="1">
              <a:spLocks noChangeArrowheads="1"/>
            </p:cNvSpPr>
            <p:nvPr/>
          </p:nvSpPr>
          <p:spPr bwMode="auto">
            <a:xfrm>
              <a:off x="947" y="1310"/>
              <a:ext cx="470" cy="222"/>
            </a:xfrm>
            <a:prstGeom prst="rect">
              <a:avLst/>
            </a:prstGeom>
            <a:solidFill>
              <a:srgbClr val="91C37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sv-SE" altLang="sv-SE" sz="1200"/>
                <a:t>Anbuds-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sv-SE" altLang="sv-SE" sz="1200"/>
                <a:t>ansökan</a:t>
              </a:r>
            </a:p>
          </p:txBody>
        </p:sp>
        <p:sp>
          <p:nvSpPr>
            <p:cNvPr id="6171" name="Freeform 27"/>
            <p:cNvSpPr>
              <a:spLocks noChangeArrowheads="1"/>
            </p:cNvSpPr>
            <p:nvPr/>
          </p:nvSpPr>
          <p:spPr bwMode="auto">
            <a:xfrm>
              <a:off x="139" y="1253"/>
              <a:ext cx="768" cy="337"/>
            </a:xfrm>
            <a:custGeom>
              <a:avLst/>
              <a:gdLst>
                <a:gd name="T0" fmla="*/ 813 w 968"/>
                <a:gd name="T1" fmla="*/ 0 h 498"/>
                <a:gd name="T2" fmla="*/ 0 w 968"/>
                <a:gd name="T3" fmla="*/ 0 h 498"/>
                <a:gd name="T4" fmla="*/ 0 w 968"/>
                <a:gd name="T5" fmla="*/ 498 h 498"/>
                <a:gd name="T6" fmla="*/ 813 w 968"/>
                <a:gd name="T7" fmla="*/ 498 h 498"/>
                <a:gd name="T8" fmla="*/ 968 w 968"/>
                <a:gd name="T9" fmla="*/ 248 h 498"/>
                <a:gd name="T10" fmla="*/ 813 w 968"/>
                <a:gd name="T11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rgbClr val="91C37D"/>
            </a:solidFill>
            <a:ln w="792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172" name="Text Box 28"/>
            <p:cNvSpPr txBox="1">
              <a:spLocks noChangeArrowheads="1"/>
            </p:cNvSpPr>
            <p:nvPr/>
          </p:nvSpPr>
          <p:spPr bwMode="auto">
            <a:xfrm>
              <a:off x="300" y="1310"/>
              <a:ext cx="470" cy="222"/>
            </a:xfrm>
            <a:prstGeom prst="rect">
              <a:avLst/>
            </a:prstGeom>
            <a:solidFill>
              <a:srgbClr val="91C37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sv-SE" altLang="sv-SE" sz="1200"/>
                <a:t>Annonsering</a:t>
              </a:r>
            </a:p>
          </p:txBody>
        </p:sp>
      </p:grpSp>
      <p:sp>
        <p:nvSpPr>
          <p:cNvPr id="6173" name="Freeform 29"/>
          <p:cNvSpPr>
            <a:spLocks noChangeArrowheads="1"/>
          </p:cNvSpPr>
          <p:nvPr/>
        </p:nvSpPr>
        <p:spPr bwMode="auto">
          <a:xfrm>
            <a:off x="7327900" y="2768600"/>
            <a:ext cx="1220788" cy="536575"/>
          </a:xfrm>
          <a:custGeom>
            <a:avLst/>
            <a:gdLst>
              <a:gd name="T0" fmla="*/ 813 w 968"/>
              <a:gd name="T1" fmla="*/ 0 h 498"/>
              <a:gd name="T2" fmla="*/ 0 w 968"/>
              <a:gd name="T3" fmla="*/ 0 h 498"/>
              <a:gd name="T4" fmla="*/ 0 w 968"/>
              <a:gd name="T5" fmla="*/ 498 h 498"/>
              <a:gd name="T6" fmla="*/ 813 w 968"/>
              <a:gd name="T7" fmla="*/ 498 h 498"/>
              <a:gd name="T8" fmla="*/ 968 w 968"/>
              <a:gd name="T9" fmla="*/ 248 h 498"/>
              <a:gd name="T10" fmla="*/ 813 w 968"/>
              <a:gd name="T11" fmla="*/ 0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68" h="498">
                <a:moveTo>
                  <a:pt x="813" y="0"/>
                </a:moveTo>
                <a:lnTo>
                  <a:pt x="0" y="0"/>
                </a:lnTo>
                <a:lnTo>
                  <a:pt x="0" y="498"/>
                </a:lnTo>
                <a:lnTo>
                  <a:pt x="813" y="498"/>
                </a:lnTo>
                <a:lnTo>
                  <a:pt x="968" y="248"/>
                </a:lnTo>
                <a:lnTo>
                  <a:pt x="813" y="0"/>
                </a:lnTo>
                <a:close/>
              </a:path>
            </a:pathLst>
          </a:custGeom>
          <a:solidFill>
            <a:srgbClr val="91C37D"/>
          </a:solidFill>
          <a:ln w="792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7583488" y="2859088"/>
            <a:ext cx="747712" cy="354012"/>
          </a:xfrm>
          <a:prstGeom prst="rect">
            <a:avLst/>
          </a:prstGeom>
          <a:solidFill>
            <a:srgbClr val="91C37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sv-SE" altLang="sv-SE" sz="1200"/>
              <a:t>Tilldelning</a:t>
            </a:r>
          </a:p>
        </p:txBody>
      </p:sp>
      <p:sp>
        <p:nvSpPr>
          <p:cNvPr id="6175" name="Freeform 31"/>
          <p:cNvSpPr>
            <a:spLocks noChangeArrowheads="1"/>
          </p:cNvSpPr>
          <p:nvPr/>
        </p:nvSpPr>
        <p:spPr bwMode="auto">
          <a:xfrm>
            <a:off x="6337300" y="2768600"/>
            <a:ext cx="1220788" cy="536575"/>
          </a:xfrm>
          <a:custGeom>
            <a:avLst/>
            <a:gdLst>
              <a:gd name="T0" fmla="*/ 813 w 968"/>
              <a:gd name="T1" fmla="*/ 0 h 498"/>
              <a:gd name="T2" fmla="*/ 0 w 968"/>
              <a:gd name="T3" fmla="*/ 0 h 498"/>
              <a:gd name="T4" fmla="*/ 0 w 968"/>
              <a:gd name="T5" fmla="*/ 498 h 498"/>
              <a:gd name="T6" fmla="*/ 813 w 968"/>
              <a:gd name="T7" fmla="*/ 498 h 498"/>
              <a:gd name="T8" fmla="*/ 968 w 968"/>
              <a:gd name="T9" fmla="*/ 248 h 498"/>
              <a:gd name="T10" fmla="*/ 813 w 968"/>
              <a:gd name="T11" fmla="*/ 0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68" h="498">
                <a:moveTo>
                  <a:pt x="813" y="0"/>
                </a:moveTo>
                <a:lnTo>
                  <a:pt x="0" y="0"/>
                </a:lnTo>
                <a:lnTo>
                  <a:pt x="0" y="498"/>
                </a:lnTo>
                <a:lnTo>
                  <a:pt x="813" y="498"/>
                </a:lnTo>
                <a:lnTo>
                  <a:pt x="968" y="248"/>
                </a:lnTo>
                <a:lnTo>
                  <a:pt x="813" y="0"/>
                </a:lnTo>
                <a:close/>
              </a:path>
            </a:pathLst>
          </a:custGeom>
          <a:solidFill>
            <a:srgbClr val="91C37D"/>
          </a:solidFill>
          <a:ln w="792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6592888" y="2859088"/>
            <a:ext cx="747712" cy="354012"/>
          </a:xfrm>
          <a:prstGeom prst="rect">
            <a:avLst/>
          </a:prstGeom>
          <a:solidFill>
            <a:srgbClr val="91C37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sv-SE" altLang="sv-SE" sz="1200"/>
              <a:t>Utvärdering</a:t>
            </a:r>
          </a:p>
        </p:txBody>
      </p:sp>
      <p:sp>
        <p:nvSpPr>
          <p:cNvPr id="6177" name="Freeform 33"/>
          <p:cNvSpPr>
            <a:spLocks noChangeArrowheads="1"/>
          </p:cNvSpPr>
          <p:nvPr/>
        </p:nvSpPr>
        <p:spPr bwMode="auto">
          <a:xfrm>
            <a:off x="5353050" y="2768600"/>
            <a:ext cx="1220788" cy="536575"/>
          </a:xfrm>
          <a:custGeom>
            <a:avLst/>
            <a:gdLst>
              <a:gd name="T0" fmla="*/ 813 w 968"/>
              <a:gd name="T1" fmla="*/ 0 h 498"/>
              <a:gd name="T2" fmla="*/ 0 w 968"/>
              <a:gd name="T3" fmla="*/ 0 h 498"/>
              <a:gd name="T4" fmla="*/ 0 w 968"/>
              <a:gd name="T5" fmla="*/ 498 h 498"/>
              <a:gd name="T6" fmla="*/ 813 w 968"/>
              <a:gd name="T7" fmla="*/ 498 h 498"/>
              <a:gd name="T8" fmla="*/ 968 w 968"/>
              <a:gd name="T9" fmla="*/ 248 h 498"/>
              <a:gd name="T10" fmla="*/ 813 w 968"/>
              <a:gd name="T11" fmla="*/ 0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68" h="498">
                <a:moveTo>
                  <a:pt x="813" y="0"/>
                </a:moveTo>
                <a:lnTo>
                  <a:pt x="0" y="0"/>
                </a:lnTo>
                <a:lnTo>
                  <a:pt x="0" y="498"/>
                </a:lnTo>
                <a:lnTo>
                  <a:pt x="813" y="498"/>
                </a:lnTo>
                <a:lnTo>
                  <a:pt x="968" y="248"/>
                </a:lnTo>
                <a:lnTo>
                  <a:pt x="813" y="0"/>
                </a:lnTo>
                <a:close/>
              </a:path>
            </a:pathLst>
          </a:custGeom>
          <a:solidFill>
            <a:srgbClr val="91C37D"/>
          </a:solidFill>
          <a:ln w="792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5607050" y="2859088"/>
            <a:ext cx="749300" cy="354012"/>
          </a:xfrm>
          <a:prstGeom prst="rect">
            <a:avLst/>
          </a:prstGeom>
          <a:solidFill>
            <a:srgbClr val="91C37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sv-SE" altLang="sv-SE" sz="1200"/>
              <a:t>Anbuds-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sv-SE" altLang="sv-SE" sz="1200"/>
              <a:t>inlämning</a:t>
            </a:r>
          </a:p>
        </p:txBody>
      </p:sp>
      <p:sp>
        <p:nvSpPr>
          <p:cNvPr id="6179" name="Freeform 35"/>
          <p:cNvSpPr>
            <a:spLocks noChangeArrowheads="1"/>
          </p:cNvSpPr>
          <p:nvPr/>
        </p:nvSpPr>
        <p:spPr bwMode="auto">
          <a:xfrm>
            <a:off x="4327525" y="2768600"/>
            <a:ext cx="1219200" cy="536575"/>
          </a:xfrm>
          <a:custGeom>
            <a:avLst/>
            <a:gdLst>
              <a:gd name="T0" fmla="*/ 813 w 968"/>
              <a:gd name="T1" fmla="*/ 0 h 498"/>
              <a:gd name="T2" fmla="*/ 0 w 968"/>
              <a:gd name="T3" fmla="*/ 0 h 498"/>
              <a:gd name="T4" fmla="*/ 0 w 968"/>
              <a:gd name="T5" fmla="*/ 498 h 498"/>
              <a:gd name="T6" fmla="*/ 813 w 968"/>
              <a:gd name="T7" fmla="*/ 498 h 498"/>
              <a:gd name="T8" fmla="*/ 968 w 968"/>
              <a:gd name="T9" fmla="*/ 248 h 498"/>
              <a:gd name="T10" fmla="*/ 813 w 968"/>
              <a:gd name="T11" fmla="*/ 0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68" h="498">
                <a:moveTo>
                  <a:pt x="813" y="0"/>
                </a:moveTo>
                <a:lnTo>
                  <a:pt x="0" y="0"/>
                </a:lnTo>
                <a:lnTo>
                  <a:pt x="0" y="498"/>
                </a:lnTo>
                <a:lnTo>
                  <a:pt x="813" y="498"/>
                </a:lnTo>
                <a:lnTo>
                  <a:pt x="968" y="248"/>
                </a:lnTo>
                <a:lnTo>
                  <a:pt x="813" y="0"/>
                </a:lnTo>
                <a:close/>
              </a:path>
            </a:pathLst>
          </a:custGeom>
          <a:solidFill>
            <a:srgbClr val="91C37D"/>
          </a:solidFill>
          <a:ln w="792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4581525" y="2859088"/>
            <a:ext cx="749300" cy="354012"/>
          </a:xfrm>
          <a:prstGeom prst="rect">
            <a:avLst/>
          </a:prstGeom>
          <a:solidFill>
            <a:srgbClr val="91C37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sv-SE" altLang="sv-SE" sz="1200"/>
              <a:t>Förfrågnings-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sv-SE" altLang="sv-SE" sz="1200"/>
              <a:t>underlag</a:t>
            </a:r>
          </a:p>
        </p:txBody>
      </p:sp>
      <p:sp>
        <p:nvSpPr>
          <p:cNvPr id="6181" name="Freeform 37"/>
          <p:cNvSpPr>
            <a:spLocks noChangeArrowheads="1"/>
          </p:cNvSpPr>
          <p:nvPr/>
        </p:nvSpPr>
        <p:spPr bwMode="auto">
          <a:xfrm>
            <a:off x="3300413" y="2768600"/>
            <a:ext cx="1220787" cy="536575"/>
          </a:xfrm>
          <a:custGeom>
            <a:avLst/>
            <a:gdLst>
              <a:gd name="T0" fmla="*/ 813 w 968"/>
              <a:gd name="T1" fmla="*/ 0 h 498"/>
              <a:gd name="T2" fmla="*/ 0 w 968"/>
              <a:gd name="T3" fmla="*/ 0 h 498"/>
              <a:gd name="T4" fmla="*/ 0 w 968"/>
              <a:gd name="T5" fmla="*/ 498 h 498"/>
              <a:gd name="T6" fmla="*/ 813 w 968"/>
              <a:gd name="T7" fmla="*/ 498 h 498"/>
              <a:gd name="T8" fmla="*/ 968 w 968"/>
              <a:gd name="T9" fmla="*/ 248 h 498"/>
              <a:gd name="T10" fmla="*/ 813 w 968"/>
              <a:gd name="T11" fmla="*/ 0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68" h="498">
                <a:moveTo>
                  <a:pt x="813" y="0"/>
                </a:moveTo>
                <a:lnTo>
                  <a:pt x="0" y="0"/>
                </a:lnTo>
                <a:lnTo>
                  <a:pt x="0" y="498"/>
                </a:lnTo>
                <a:lnTo>
                  <a:pt x="813" y="498"/>
                </a:lnTo>
                <a:lnTo>
                  <a:pt x="968" y="248"/>
                </a:lnTo>
                <a:lnTo>
                  <a:pt x="813" y="0"/>
                </a:lnTo>
                <a:close/>
              </a:path>
            </a:pathLst>
          </a:custGeom>
          <a:solidFill>
            <a:srgbClr val="91C37D"/>
          </a:solidFill>
          <a:ln w="792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3556000" y="2859088"/>
            <a:ext cx="747713" cy="354012"/>
          </a:xfrm>
          <a:prstGeom prst="rect">
            <a:avLst/>
          </a:prstGeom>
          <a:solidFill>
            <a:srgbClr val="91C37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sv-SE" altLang="sv-SE" sz="1200"/>
              <a:t>Urval av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sv-SE" altLang="sv-SE" sz="1200"/>
              <a:t>de sökande</a:t>
            </a:r>
          </a:p>
        </p:txBody>
      </p:sp>
      <p:sp>
        <p:nvSpPr>
          <p:cNvPr id="6183" name="Freeform 39"/>
          <p:cNvSpPr>
            <a:spLocks noChangeArrowheads="1"/>
          </p:cNvSpPr>
          <p:nvPr/>
        </p:nvSpPr>
        <p:spPr bwMode="auto">
          <a:xfrm>
            <a:off x="2274888" y="2768600"/>
            <a:ext cx="1220787" cy="536575"/>
          </a:xfrm>
          <a:custGeom>
            <a:avLst/>
            <a:gdLst>
              <a:gd name="T0" fmla="*/ 813 w 968"/>
              <a:gd name="T1" fmla="*/ 0 h 498"/>
              <a:gd name="T2" fmla="*/ 0 w 968"/>
              <a:gd name="T3" fmla="*/ 0 h 498"/>
              <a:gd name="T4" fmla="*/ 0 w 968"/>
              <a:gd name="T5" fmla="*/ 498 h 498"/>
              <a:gd name="T6" fmla="*/ 813 w 968"/>
              <a:gd name="T7" fmla="*/ 498 h 498"/>
              <a:gd name="T8" fmla="*/ 968 w 968"/>
              <a:gd name="T9" fmla="*/ 248 h 498"/>
              <a:gd name="T10" fmla="*/ 813 w 968"/>
              <a:gd name="T11" fmla="*/ 0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68" h="498">
                <a:moveTo>
                  <a:pt x="813" y="0"/>
                </a:moveTo>
                <a:lnTo>
                  <a:pt x="0" y="0"/>
                </a:lnTo>
                <a:lnTo>
                  <a:pt x="0" y="498"/>
                </a:lnTo>
                <a:lnTo>
                  <a:pt x="813" y="498"/>
                </a:lnTo>
                <a:lnTo>
                  <a:pt x="968" y="248"/>
                </a:lnTo>
                <a:lnTo>
                  <a:pt x="813" y="0"/>
                </a:lnTo>
                <a:close/>
              </a:path>
            </a:pathLst>
          </a:custGeom>
          <a:solidFill>
            <a:srgbClr val="91C37D"/>
          </a:solidFill>
          <a:ln w="792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2530475" y="2859088"/>
            <a:ext cx="747713" cy="354012"/>
          </a:xfrm>
          <a:prstGeom prst="rect">
            <a:avLst/>
          </a:prstGeom>
          <a:solidFill>
            <a:srgbClr val="91C37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sv-SE" altLang="sv-SE" sz="1200"/>
              <a:t>Kvalificering</a:t>
            </a:r>
          </a:p>
        </p:txBody>
      </p:sp>
      <p:sp>
        <p:nvSpPr>
          <p:cNvPr id="6185" name="Freeform 41"/>
          <p:cNvSpPr>
            <a:spLocks noChangeArrowheads="1"/>
          </p:cNvSpPr>
          <p:nvPr/>
        </p:nvSpPr>
        <p:spPr bwMode="auto">
          <a:xfrm>
            <a:off x="1247775" y="2768600"/>
            <a:ext cx="1220788" cy="536575"/>
          </a:xfrm>
          <a:custGeom>
            <a:avLst/>
            <a:gdLst>
              <a:gd name="T0" fmla="*/ 813 w 968"/>
              <a:gd name="T1" fmla="*/ 0 h 498"/>
              <a:gd name="T2" fmla="*/ 0 w 968"/>
              <a:gd name="T3" fmla="*/ 0 h 498"/>
              <a:gd name="T4" fmla="*/ 0 w 968"/>
              <a:gd name="T5" fmla="*/ 498 h 498"/>
              <a:gd name="T6" fmla="*/ 813 w 968"/>
              <a:gd name="T7" fmla="*/ 498 h 498"/>
              <a:gd name="T8" fmla="*/ 968 w 968"/>
              <a:gd name="T9" fmla="*/ 248 h 498"/>
              <a:gd name="T10" fmla="*/ 813 w 968"/>
              <a:gd name="T11" fmla="*/ 0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68" h="498">
                <a:moveTo>
                  <a:pt x="813" y="0"/>
                </a:moveTo>
                <a:lnTo>
                  <a:pt x="0" y="0"/>
                </a:lnTo>
                <a:lnTo>
                  <a:pt x="0" y="498"/>
                </a:lnTo>
                <a:lnTo>
                  <a:pt x="813" y="498"/>
                </a:lnTo>
                <a:lnTo>
                  <a:pt x="968" y="248"/>
                </a:lnTo>
                <a:lnTo>
                  <a:pt x="813" y="0"/>
                </a:lnTo>
                <a:close/>
              </a:path>
            </a:pathLst>
          </a:custGeom>
          <a:solidFill>
            <a:srgbClr val="91C37D"/>
          </a:solidFill>
          <a:ln w="792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1503363" y="2859088"/>
            <a:ext cx="747712" cy="354012"/>
          </a:xfrm>
          <a:prstGeom prst="rect">
            <a:avLst/>
          </a:prstGeom>
          <a:solidFill>
            <a:srgbClr val="91C37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sv-SE" altLang="sv-SE" sz="1200"/>
              <a:t>Anbuds-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sv-SE" altLang="sv-SE" sz="1200"/>
              <a:t>ansökan</a:t>
            </a:r>
          </a:p>
        </p:txBody>
      </p:sp>
      <p:sp>
        <p:nvSpPr>
          <p:cNvPr id="6187" name="Freeform 43"/>
          <p:cNvSpPr>
            <a:spLocks noChangeArrowheads="1"/>
          </p:cNvSpPr>
          <p:nvPr/>
        </p:nvSpPr>
        <p:spPr bwMode="auto">
          <a:xfrm>
            <a:off x="220663" y="2768600"/>
            <a:ext cx="1220787" cy="536575"/>
          </a:xfrm>
          <a:custGeom>
            <a:avLst/>
            <a:gdLst>
              <a:gd name="T0" fmla="*/ 813 w 968"/>
              <a:gd name="T1" fmla="*/ 0 h 498"/>
              <a:gd name="T2" fmla="*/ 0 w 968"/>
              <a:gd name="T3" fmla="*/ 0 h 498"/>
              <a:gd name="T4" fmla="*/ 0 w 968"/>
              <a:gd name="T5" fmla="*/ 498 h 498"/>
              <a:gd name="T6" fmla="*/ 813 w 968"/>
              <a:gd name="T7" fmla="*/ 498 h 498"/>
              <a:gd name="T8" fmla="*/ 968 w 968"/>
              <a:gd name="T9" fmla="*/ 248 h 498"/>
              <a:gd name="T10" fmla="*/ 813 w 968"/>
              <a:gd name="T11" fmla="*/ 0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68" h="498">
                <a:moveTo>
                  <a:pt x="813" y="0"/>
                </a:moveTo>
                <a:lnTo>
                  <a:pt x="0" y="0"/>
                </a:lnTo>
                <a:lnTo>
                  <a:pt x="0" y="498"/>
                </a:lnTo>
                <a:lnTo>
                  <a:pt x="813" y="498"/>
                </a:lnTo>
                <a:lnTo>
                  <a:pt x="968" y="248"/>
                </a:lnTo>
                <a:lnTo>
                  <a:pt x="813" y="0"/>
                </a:lnTo>
                <a:close/>
              </a:path>
            </a:pathLst>
          </a:custGeom>
          <a:solidFill>
            <a:srgbClr val="91C37D"/>
          </a:solidFill>
          <a:ln w="792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476250" y="2859088"/>
            <a:ext cx="747713" cy="354012"/>
          </a:xfrm>
          <a:prstGeom prst="rect">
            <a:avLst/>
          </a:prstGeom>
          <a:solidFill>
            <a:srgbClr val="91C37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sv-SE" altLang="sv-SE" sz="1200"/>
              <a:t>Annonsering</a:t>
            </a:r>
          </a:p>
        </p:txBody>
      </p:sp>
      <p:sp>
        <p:nvSpPr>
          <p:cNvPr id="6189" name="Freeform 45"/>
          <p:cNvSpPr>
            <a:spLocks noChangeArrowheads="1"/>
          </p:cNvSpPr>
          <p:nvPr/>
        </p:nvSpPr>
        <p:spPr bwMode="auto">
          <a:xfrm>
            <a:off x="5308600" y="3548063"/>
            <a:ext cx="1220788" cy="536575"/>
          </a:xfrm>
          <a:custGeom>
            <a:avLst/>
            <a:gdLst>
              <a:gd name="T0" fmla="*/ 813 w 968"/>
              <a:gd name="T1" fmla="*/ 0 h 498"/>
              <a:gd name="T2" fmla="*/ 0 w 968"/>
              <a:gd name="T3" fmla="*/ 0 h 498"/>
              <a:gd name="T4" fmla="*/ 0 w 968"/>
              <a:gd name="T5" fmla="*/ 498 h 498"/>
              <a:gd name="T6" fmla="*/ 813 w 968"/>
              <a:gd name="T7" fmla="*/ 498 h 498"/>
              <a:gd name="T8" fmla="*/ 968 w 968"/>
              <a:gd name="T9" fmla="*/ 248 h 498"/>
              <a:gd name="T10" fmla="*/ 813 w 968"/>
              <a:gd name="T11" fmla="*/ 0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68" h="498">
                <a:moveTo>
                  <a:pt x="813" y="0"/>
                </a:moveTo>
                <a:lnTo>
                  <a:pt x="0" y="0"/>
                </a:lnTo>
                <a:lnTo>
                  <a:pt x="0" y="498"/>
                </a:lnTo>
                <a:lnTo>
                  <a:pt x="813" y="498"/>
                </a:lnTo>
                <a:lnTo>
                  <a:pt x="968" y="248"/>
                </a:lnTo>
                <a:lnTo>
                  <a:pt x="813" y="0"/>
                </a:lnTo>
                <a:close/>
              </a:path>
            </a:pathLst>
          </a:custGeom>
          <a:solidFill>
            <a:srgbClr val="91C37D"/>
          </a:solidFill>
          <a:ln w="792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5564188" y="3638550"/>
            <a:ext cx="747712" cy="354013"/>
          </a:xfrm>
          <a:prstGeom prst="rect">
            <a:avLst/>
          </a:prstGeom>
          <a:solidFill>
            <a:srgbClr val="91C37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sv-SE" altLang="sv-SE" sz="1200"/>
              <a:t>Tilldelning</a:t>
            </a:r>
          </a:p>
        </p:txBody>
      </p:sp>
      <p:sp>
        <p:nvSpPr>
          <p:cNvPr id="6191" name="Freeform 47"/>
          <p:cNvSpPr>
            <a:spLocks noChangeArrowheads="1"/>
          </p:cNvSpPr>
          <p:nvPr/>
        </p:nvSpPr>
        <p:spPr bwMode="auto">
          <a:xfrm>
            <a:off x="4318000" y="3548063"/>
            <a:ext cx="1220788" cy="536575"/>
          </a:xfrm>
          <a:custGeom>
            <a:avLst/>
            <a:gdLst>
              <a:gd name="T0" fmla="*/ 813 w 968"/>
              <a:gd name="T1" fmla="*/ 0 h 498"/>
              <a:gd name="T2" fmla="*/ 0 w 968"/>
              <a:gd name="T3" fmla="*/ 0 h 498"/>
              <a:gd name="T4" fmla="*/ 0 w 968"/>
              <a:gd name="T5" fmla="*/ 498 h 498"/>
              <a:gd name="T6" fmla="*/ 813 w 968"/>
              <a:gd name="T7" fmla="*/ 498 h 498"/>
              <a:gd name="T8" fmla="*/ 968 w 968"/>
              <a:gd name="T9" fmla="*/ 248 h 498"/>
              <a:gd name="T10" fmla="*/ 813 w 968"/>
              <a:gd name="T11" fmla="*/ 0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68" h="498">
                <a:moveTo>
                  <a:pt x="813" y="0"/>
                </a:moveTo>
                <a:lnTo>
                  <a:pt x="0" y="0"/>
                </a:lnTo>
                <a:lnTo>
                  <a:pt x="0" y="498"/>
                </a:lnTo>
                <a:lnTo>
                  <a:pt x="813" y="498"/>
                </a:lnTo>
                <a:lnTo>
                  <a:pt x="968" y="248"/>
                </a:lnTo>
                <a:lnTo>
                  <a:pt x="813" y="0"/>
                </a:lnTo>
                <a:close/>
              </a:path>
            </a:pathLst>
          </a:custGeom>
          <a:solidFill>
            <a:srgbClr val="91C37D"/>
          </a:solidFill>
          <a:ln w="792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4573588" y="3638550"/>
            <a:ext cx="747712" cy="354013"/>
          </a:xfrm>
          <a:prstGeom prst="rect">
            <a:avLst/>
          </a:prstGeom>
          <a:solidFill>
            <a:srgbClr val="91C37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sv-SE" altLang="sv-SE" sz="1200"/>
              <a:t>Utvärdering</a:t>
            </a:r>
          </a:p>
        </p:txBody>
      </p:sp>
      <p:sp>
        <p:nvSpPr>
          <p:cNvPr id="6193" name="Freeform 49"/>
          <p:cNvSpPr>
            <a:spLocks noChangeArrowheads="1"/>
          </p:cNvSpPr>
          <p:nvPr/>
        </p:nvSpPr>
        <p:spPr bwMode="auto">
          <a:xfrm>
            <a:off x="3292475" y="3548063"/>
            <a:ext cx="1220788" cy="536575"/>
          </a:xfrm>
          <a:custGeom>
            <a:avLst/>
            <a:gdLst>
              <a:gd name="T0" fmla="*/ 813 w 968"/>
              <a:gd name="T1" fmla="*/ 0 h 498"/>
              <a:gd name="T2" fmla="*/ 0 w 968"/>
              <a:gd name="T3" fmla="*/ 0 h 498"/>
              <a:gd name="T4" fmla="*/ 0 w 968"/>
              <a:gd name="T5" fmla="*/ 498 h 498"/>
              <a:gd name="T6" fmla="*/ 813 w 968"/>
              <a:gd name="T7" fmla="*/ 498 h 498"/>
              <a:gd name="T8" fmla="*/ 968 w 968"/>
              <a:gd name="T9" fmla="*/ 248 h 498"/>
              <a:gd name="T10" fmla="*/ 813 w 968"/>
              <a:gd name="T11" fmla="*/ 0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68" h="498">
                <a:moveTo>
                  <a:pt x="813" y="0"/>
                </a:moveTo>
                <a:lnTo>
                  <a:pt x="0" y="0"/>
                </a:lnTo>
                <a:lnTo>
                  <a:pt x="0" y="498"/>
                </a:lnTo>
                <a:lnTo>
                  <a:pt x="813" y="498"/>
                </a:lnTo>
                <a:lnTo>
                  <a:pt x="968" y="248"/>
                </a:lnTo>
                <a:lnTo>
                  <a:pt x="813" y="0"/>
                </a:lnTo>
                <a:close/>
              </a:path>
            </a:pathLst>
          </a:custGeom>
          <a:solidFill>
            <a:srgbClr val="91C37D"/>
          </a:solidFill>
          <a:ln w="792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6194" name="Text Box 50"/>
          <p:cNvSpPr txBox="1">
            <a:spLocks noChangeArrowheads="1"/>
          </p:cNvSpPr>
          <p:nvPr/>
        </p:nvSpPr>
        <p:spPr bwMode="auto">
          <a:xfrm>
            <a:off x="3548063" y="3638550"/>
            <a:ext cx="747712" cy="354013"/>
          </a:xfrm>
          <a:prstGeom prst="rect">
            <a:avLst/>
          </a:prstGeom>
          <a:solidFill>
            <a:srgbClr val="91C37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sv-SE" altLang="sv-SE" sz="1200"/>
              <a:t>Kvalificering</a:t>
            </a:r>
          </a:p>
        </p:txBody>
      </p:sp>
      <p:sp>
        <p:nvSpPr>
          <p:cNvPr id="6195" name="Freeform 51"/>
          <p:cNvSpPr>
            <a:spLocks noChangeArrowheads="1"/>
          </p:cNvSpPr>
          <p:nvPr/>
        </p:nvSpPr>
        <p:spPr bwMode="auto">
          <a:xfrm>
            <a:off x="2266950" y="3548063"/>
            <a:ext cx="1220788" cy="536575"/>
          </a:xfrm>
          <a:custGeom>
            <a:avLst/>
            <a:gdLst>
              <a:gd name="T0" fmla="*/ 813 w 968"/>
              <a:gd name="T1" fmla="*/ 0 h 498"/>
              <a:gd name="T2" fmla="*/ 0 w 968"/>
              <a:gd name="T3" fmla="*/ 0 h 498"/>
              <a:gd name="T4" fmla="*/ 0 w 968"/>
              <a:gd name="T5" fmla="*/ 498 h 498"/>
              <a:gd name="T6" fmla="*/ 813 w 968"/>
              <a:gd name="T7" fmla="*/ 498 h 498"/>
              <a:gd name="T8" fmla="*/ 968 w 968"/>
              <a:gd name="T9" fmla="*/ 248 h 498"/>
              <a:gd name="T10" fmla="*/ 813 w 968"/>
              <a:gd name="T11" fmla="*/ 0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68" h="498">
                <a:moveTo>
                  <a:pt x="813" y="0"/>
                </a:moveTo>
                <a:lnTo>
                  <a:pt x="0" y="0"/>
                </a:lnTo>
                <a:lnTo>
                  <a:pt x="0" y="498"/>
                </a:lnTo>
                <a:lnTo>
                  <a:pt x="813" y="498"/>
                </a:lnTo>
                <a:lnTo>
                  <a:pt x="968" y="248"/>
                </a:lnTo>
                <a:lnTo>
                  <a:pt x="813" y="0"/>
                </a:lnTo>
                <a:close/>
              </a:path>
            </a:pathLst>
          </a:custGeom>
          <a:solidFill>
            <a:srgbClr val="91C37D"/>
          </a:solidFill>
          <a:ln w="792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2520950" y="3638550"/>
            <a:ext cx="749300" cy="354013"/>
          </a:xfrm>
          <a:prstGeom prst="rect">
            <a:avLst/>
          </a:prstGeom>
          <a:solidFill>
            <a:srgbClr val="91C37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sv-SE" altLang="sv-SE" sz="1200"/>
              <a:t>Anbuds-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sv-SE" altLang="sv-SE" sz="1200"/>
              <a:t>inlämning</a:t>
            </a:r>
          </a:p>
        </p:txBody>
      </p:sp>
      <p:sp>
        <p:nvSpPr>
          <p:cNvPr id="6197" name="Freeform 53"/>
          <p:cNvSpPr>
            <a:spLocks noChangeArrowheads="1"/>
          </p:cNvSpPr>
          <p:nvPr/>
        </p:nvSpPr>
        <p:spPr bwMode="auto">
          <a:xfrm>
            <a:off x="1241425" y="3548063"/>
            <a:ext cx="1219200" cy="536575"/>
          </a:xfrm>
          <a:custGeom>
            <a:avLst/>
            <a:gdLst>
              <a:gd name="T0" fmla="*/ 813 w 968"/>
              <a:gd name="T1" fmla="*/ 0 h 498"/>
              <a:gd name="T2" fmla="*/ 0 w 968"/>
              <a:gd name="T3" fmla="*/ 0 h 498"/>
              <a:gd name="T4" fmla="*/ 0 w 968"/>
              <a:gd name="T5" fmla="*/ 498 h 498"/>
              <a:gd name="T6" fmla="*/ 813 w 968"/>
              <a:gd name="T7" fmla="*/ 498 h 498"/>
              <a:gd name="T8" fmla="*/ 968 w 968"/>
              <a:gd name="T9" fmla="*/ 248 h 498"/>
              <a:gd name="T10" fmla="*/ 813 w 968"/>
              <a:gd name="T11" fmla="*/ 0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68" h="498">
                <a:moveTo>
                  <a:pt x="813" y="0"/>
                </a:moveTo>
                <a:lnTo>
                  <a:pt x="0" y="0"/>
                </a:lnTo>
                <a:lnTo>
                  <a:pt x="0" y="498"/>
                </a:lnTo>
                <a:lnTo>
                  <a:pt x="813" y="498"/>
                </a:lnTo>
                <a:lnTo>
                  <a:pt x="968" y="248"/>
                </a:lnTo>
                <a:lnTo>
                  <a:pt x="813" y="0"/>
                </a:lnTo>
                <a:close/>
              </a:path>
            </a:pathLst>
          </a:custGeom>
          <a:solidFill>
            <a:srgbClr val="91C37D"/>
          </a:solidFill>
          <a:ln w="792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6198" name="Text Box 54"/>
          <p:cNvSpPr txBox="1">
            <a:spLocks noChangeArrowheads="1"/>
          </p:cNvSpPr>
          <p:nvPr/>
        </p:nvSpPr>
        <p:spPr bwMode="auto">
          <a:xfrm>
            <a:off x="1495425" y="3638550"/>
            <a:ext cx="749300" cy="354013"/>
          </a:xfrm>
          <a:prstGeom prst="rect">
            <a:avLst/>
          </a:prstGeom>
          <a:solidFill>
            <a:srgbClr val="91C37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sv-SE" altLang="sv-SE" sz="1200"/>
              <a:t>Förfrågnings-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sv-SE" altLang="sv-SE" sz="1200"/>
              <a:t>underlag</a:t>
            </a:r>
          </a:p>
        </p:txBody>
      </p:sp>
      <p:sp>
        <p:nvSpPr>
          <p:cNvPr id="6199" name="Freeform 55"/>
          <p:cNvSpPr>
            <a:spLocks noChangeArrowheads="1"/>
          </p:cNvSpPr>
          <p:nvPr/>
        </p:nvSpPr>
        <p:spPr bwMode="auto">
          <a:xfrm>
            <a:off x="220663" y="3548063"/>
            <a:ext cx="1220787" cy="536575"/>
          </a:xfrm>
          <a:custGeom>
            <a:avLst/>
            <a:gdLst>
              <a:gd name="T0" fmla="*/ 813 w 968"/>
              <a:gd name="T1" fmla="*/ 0 h 498"/>
              <a:gd name="T2" fmla="*/ 0 w 968"/>
              <a:gd name="T3" fmla="*/ 0 h 498"/>
              <a:gd name="T4" fmla="*/ 0 w 968"/>
              <a:gd name="T5" fmla="*/ 498 h 498"/>
              <a:gd name="T6" fmla="*/ 813 w 968"/>
              <a:gd name="T7" fmla="*/ 498 h 498"/>
              <a:gd name="T8" fmla="*/ 968 w 968"/>
              <a:gd name="T9" fmla="*/ 248 h 498"/>
              <a:gd name="T10" fmla="*/ 813 w 968"/>
              <a:gd name="T11" fmla="*/ 0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68" h="498">
                <a:moveTo>
                  <a:pt x="813" y="0"/>
                </a:moveTo>
                <a:lnTo>
                  <a:pt x="0" y="0"/>
                </a:lnTo>
                <a:lnTo>
                  <a:pt x="0" y="498"/>
                </a:lnTo>
                <a:lnTo>
                  <a:pt x="813" y="498"/>
                </a:lnTo>
                <a:lnTo>
                  <a:pt x="968" y="248"/>
                </a:lnTo>
                <a:lnTo>
                  <a:pt x="813" y="0"/>
                </a:lnTo>
                <a:close/>
              </a:path>
            </a:pathLst>
          </a:custGeom>
          <a:solidFill>
            <a:srgbClr val="91C37D"/>
          </a:solidFill>
          <a:ln w="792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6200" name="Text Box 56"/>
          <p:cNvSpPr txBox="1">
            <a:spLocks noChangeArrowheads="1"/>
          </p:cNvSpPr>
          <p:nvPr/>
        </p:nvSpPr>
        <p:spPr bwMode="auto">
          <a:xfrm>
            <a:off x="476250" y="3638550"/>
            <a:ext cx="747713" cy="354013"/>
          </a:xfrm>
          <a:prstGeom prst="rect">
            <a:avLst/>
          </a:prstGeom>
          <a:solidFill>
            <a:srgbClr val="91C37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sv-SE" altLang="sv-SE" sz="1200"/>
              <a:t>Annonsering</a:t>
            </a:r>
          </a:p>
        </p:txBody>
      </p:sp>
      <p:grpSp>
        <p:nvGrpSpPr>
          <p:cNvPr id="6201" name="Group 57"/>
          <p:cNvGrpSpPr>
            <a:grpSpLocks/>
          </p:cNvGrpSpPr>
          <p:nvPr/>
        </p:nvGrpSpPr>
        <p:grpSpPr bwMode="auto">
          <a:xfrm>
            <a:off x="220663" y="4327525"/>
            <a:ext cx="9393237" cy="534988"/>
            <a:chOff x="139" y="2726"/>
            <a:chExt cx="5917" cy="337"/>
          </a:xfrm>
        </p:grpSpPr>
        <p:sp>
          <p:nvSpPr>
            <p:cNvPr id="6202" name="Freeform 58"/>
            <p:cNvSpPr>
              <a:spLocks noChangeArrowheads="1"/>
            </p:cNvSpPr>
            <p:nvPr/>
          </p:nvSpPr>
          <p:spPr bwMode="auto">
            <a:xfrm>
              <a:off x="5288" y="2726"/>
              <a:ext cx="768" cy="337"/>
            </a:xfrm>
            <a:custGeom>
              <a:avLst/>
              <a:gdLst>
                <a:gd name="T0" fmla="*/ 813 w 968"/>
                <a:gd name="T1" fmla="*/ 0 h 498"/>
                <a:gd name="T2" fmla="*/ 0 w 968"/>
                <a:gd name="T3" fmla="*/ 0 h 498"/>
                <a:gd name="T4" fmla="*/ 0 w 968"/>
                <a:gd name="T5" fmla="*/ 498 h 498"/>
                <a:gd name="T6" fmla="*/ 813 w 968"/>
                <a:gd name="T7" fmla="*/ 498 h 498"/>
                <a:gd name="T8" fmla="*/ 968 w 968"/>
                <a:gd name="T9" fmla="*/ 248 h 498"/>
                <a:gd name="T10" fmla="*/ 813 w 968"/>
                <a:gd name="T11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rgbClr val="91C37D"/>
            </a:solidFill>
            <a:ln w="792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203" name="Text Box 59"/>
            <p:cNvSpPr txBox="1">
              <a:spLocks noChangeArrowheads="1"/>
            </p:cNvSpPr>
            <p:nvPr/>
          </p:nvSpPr>
          <p:spPr bwMode="auto">
            <a:xfrm>
              <a:off x="5449" y="2783"/>
              <a:ext cx="470" cy="222"/>
            </a:xfrm>
            <a:prstGeom prst="rect">
              <a:avLst/>
            </a:prstGeom>
            <a:solidFill>
              <a:srgbClr val="91C37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sv-SE" altLang="sv-SE" sz="1200"/>
                <a:t>Tilldelning</a:t>
              </a:r>
            </a:p>
          </p:txBody>
        </p:sp>
        <p:sp>
          <p:nvSpPr>
            <p:cNvPr id="6204" name="Freeform 60"/>
            <p:cNvSpPr>
              <a:spLocks noChangeArrowheads="1"/>
            </p:cNvSpPr>
            <p:nvPr/>
          </p:nvSpPr>
          <p:spPr bwMode="auto">
            <a:xfrm>
              <a:off x="4664" y="2726"/>
              <a:ext cx="768" cy="337"/>
            </a:xfrm>
            <a:custGeom>
              <a:avLst/>
              <a:gdLst>
                <a:gd name="T0" fmla="*/ 813 w 968"/>
                <a:gd name="T1" fmla="*/ 0 h 498"/>
                <a:gd name="T2" fmla="*/ 0 w 968"/>
                <a:gd name="T3" fmla="*/ 0 h 498"/>
                <a:gd name="T4" fmla="*/ 0 w 968"/>
                <a:gd name="T5" fmla="*/ 498 h 498"/>
                <a:gd name="T6" fmla="*/ 813 w 968"/>
                <a:gd name="T7" fmla="*/ 498 h 498"/>
                <a:gd name="T8" fmla="*/ 968 w 968"/>
                <a:gd name="T9" fmla="*/ 248 h 498"/>
                <a:gd name="T10" fmla="*/ 813 w 968"/>
                <a:gd name="T11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rgbClr val="91C37D"/>
            </a:solidFill>
            <a:ln w="792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205" name="Text Box 61"/>
            <p:cNvSpPr txBox="1">
              <a:spLocks noChangeArrowheads="1"/>
            </p:cNvSpPr>
            <p:nvPr/>
          </p:nvSpPr>
          <p:spPr bwMode="auto">
            <a:xfrm>
              <a:off x="4825" y="2783"/>
              <a:ext cx="470" cy="222"/>
            </a:xfrm>
            <a:prstGeom prst="rect">
              <a:avLst/>
            </a:prstGeom>
            <a:solidFill>
              <a:srgbClr val="91C37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sv-SE" altLang="sv-SE" sz="1200"/>
                <a:t>Utvärdering</a:t>
              </a:r>
            </a:p>
          </p:txBody>
        </p:sp>
        <p:sp>
          <p:nvSpPr>
            <p:cNvPr id="6206" name="Freeform 62"/>
            <p:cNvSpPr>
              <a:spLocks noChangeArrowheads="1"/>
            </p:cNvSpPr>
            <p:nvPr/>
          </p:nvSpPr>
          <p:spPr bwMode="auto">
            <a:xfrm>
              <a:off x="4018" y="2726"/>
              <a:ext cx="768" cy="337"/>
            </a:xfrm>
            <a:custGeom>
              <a:avLst/>
              <a:gdLst>
                <a:gd name="T0" fmla="*/ 813 w 968"/>
                <a:gd name="T1" fmla="*/ 0 h 498"/>
                <a:gd name="T2" fmla="*/ 0 w 968"/>
                <a:gd name="T3" fmla="*/ 0 h 498"/>
                <a:gd name="T4" fmla="*/ 0 w 968"/>
                <a:gd name="T5" fmla="*/ 498 h 498"/>
                <a:gd name="T6" fmla="*/ 813 w 968"/>
                <a:gd name="T7" fmla="*/ 498 h 498"/>
                <a:gd name="T8" fmla="*/ 968 w 968"/>
                <a:gd name="T9" fmla="*/ 248 h 498"/>
                <a:gd name="T10" fmla="*/ 813 w 968"/>
                <a:gd name="T11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rgbClr val="91C37D"/>
            </a:solidFill>
            <a:ln w="792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207" name="Text Box 63"/>
            <p:cNvSpPr txBox="1">
              <a:spLocks noChangeArrowheads="1"/>
            </p:cNvSpPr>
            <p:nvPr/>
          </p:nvSpPr>
          <p:spPr bwMode="auto">
            <a:xfrm>
              <a:off x="4179" y="2783"/>
              <a:ext cx="470" cy="222"/>
            </a:xfrm>
            <a:prstGeom prst="rect">
              <a:avLst/>
            </a:prstGeom>
            <a:solidFill>
              <a:srgbClr val="91C37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sv-SE" altLang="sv-SE" sz="1200"/>
                <a:t>Förhandling</a:t>
              </a:r>
            </a:p>
          </p:txBody>
        </p:sp>
        <p:sp>
          <p:nvSpPr>
            <p:cNvPr id="6208" name="Freeform 64"/>
            <p:cNvSpPr>
              <a:spLocks noChangeArrowheads="1"/>
            </p:cNvSpPr>
            <p:nvPr/>
          </p:nvSpPr>
          <p:spPr bwMode="auto">
            <a:xfrm>
              <a:off x="3372" y="2726"/>
              <a:ext cx="768" cy="337"/>
            </a:xfrm>
            <a:custGeom>
              <a:avLst/>
              <a:gdLst>
                <a:gd name="T0" fmla="*/ 813 w 968"/>
                <a:gd name="T1" fmla="*/ 0 h 498"/>
                <a:gd name="T2" fmla="*/ 0 w 968"/>
                <a:gd name="T3" fmla="*/ 0 h 498"/>
                <a:gd name="T4" fmla="*/ 0 w 968"/>
                <a:gd name="T5" fmla="*/ 498 h 498"/>
                <a:gd name="T6" fmla="*/ 813 w 968"/>
                <a:gd name="T7" fmla="*/ 498 h 498"/>
                <a:gd name="T8" fmla="*/ 968 w 968"/>
                <a:gd name="T9" fmla="*/ 248 h 498"/>
                <a:gd name="T10" fmla="*/ 813 w 968"/>
                <a:gd name="T11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rgbClr val="91C37D"/>
            </a:solidFill>
            <a:ln w="792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209" name="Text Box 65"/>
            <p:cNvSpPr txBox="1">
              <a:spLocks noChangeArrowheads="1"/>
            </p:cNvSpPr>
            <p:nvPr/>
          </p:nvSpPr>
          <p:spPr bwMode="auto">
            <a:xfrm>
              <a:off x="3532" y="2783"/>
              <a:ext cx="471" cy="222"/>
            </a:xfrm>
            <a:prstGeom prst="rect">
              <a:avLst/>
            </a:prstGeom>
            <a:solidFill>
              <a:srgbClr val="91C37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sv-SE" altLang="sv-SE" sz="1200"/>
                <a:t>Anbuds-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sv-SE" altLang="sv-SE" sz="1200"/>
                <a:t>inlämning</a:t>
              </a:r>
            </a:p>
          </p:txBody>
        </p:sp>
        <p:sp>
          <p:nvSpPr>
            <p:cNvPr id="6210" name="Freeform 66"/>
            <p:cNvSpPr>
              <a:spLocks noChangeArrowheads="1"/>
            </p:cNvSpPr>
            <p:nvPr/>
          </p:nvSpPr>
          <p:spPr bwMode="auto">
            <a:xfrm>
              <a:off x="2726" y="2726"/>
              <a:ext cx="767" cy="337"/>
            </a:xfrm>
            <a:custGeom>
              <a:avLst/>
              <a:gdLst>
                <a:gd name="T0" fmla="*/ 813 w 968"/>
                <a:gd name="T1" fmla="*/ 0 h 498"/>
                <a:gd name="T2" fmla="*/ 0 w 968"/>
                <a:gd name="T3" fmla="*/ 0 h 498"/>
                <a:gd name="T4" fmla="*/ 0 w 968"/>
                <a:gd name="T5" fmla="*/ 498 h 498"/>
                <a:gd name="T6" fmla="*/ 813 w 968"/>
                <a:gd name="T7" fmla="*/ 498 h 498"/>
                <a:gd name="T8" fmla="*/ 968 w 968"/>
                <a:gd name="T9" fmla="*/ 248 h 498"/>
                <a:gd name="T10" fmla="*/ 813 w 968"/>
                <a:gd name="T11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rgbClr val="91C37D"/>
            </a:solidFill>
            <a:ln w="792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211" name="Text Box 67"/>
            <p:cNvSpPr txBox="1">
              <a:spLocks noChangeArrowheads="1"/>
            </p:cNvSpPr>
            <p:nvPr/>
          </p:nvSpPr>
          <p:spPr bwMode="auto">
            <a:xfrm>
              <a:off x="2886" y="2783"/>
              <a:ext cx="471" cy="222"/>
            </a:xfrm>
            <a:prstGeom prst="rect">
              <a:avLst/>
            </a:prstGeom>
            <a:solidFill>
              <a:srgbClr val="91C37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sv-SE" altLang="sv-SE" sz="1200"/>
                <a:t>Förfrågnings-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sv-SE" altLang="sv-SE" sz="1200"/>
                <a:t>underlag</a:t>
              </a:r>
            </a:p>
          </p:txBody>
        </p:sp>
        <p:sp>
          <p:nvSpPr>
            <p:cNvPr id="6212" name="Freeform 68"/>
            <p:cNvSpPr>
              <a:spLocks noChangeArrowheads="1"/>
            </p:cNvSpPr>
            <p:nvPr/>
          </p:nvSpPr>
          <p:spPr bwMode="auto">
            <a:xfrm>
              <a:off x="2079" y="2726"/>
              <a:ext cx="768" cy="337"/>
            </a:xfrm>
            <a:custGeom>
              <a:avLst/>
              <a:gdLst>
                <a:gd name="T0" fmla="*/ 813 w 968"/>
                <a:gd name="T1" fmla="*/ 0 h 498"/>
                <a:gd name="T2" fmla="*/ 0 w 968"/>
                <a:gd name="T3" fmla="*/ 0 h 498"/>
                <a:gd name="T4" fmla="*/ 0 w 968"/>
                <a:gd name="T5" fmla="*/ 498 h 498"/>
                <a:gd name="T6" fmla="*/ 813 w 968"/>
                <a:gd name="T7" fmla="*/ 498 h 498"/>
                <a:gd name="T8" fmla="*/ 968 w 968"/>
                <a:gd name="T9" fmla="*/ 248 h 498"/>
                <a:gd name="T10" fmla="*/ 813 w 968"/>
                <a:gd name="T11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rgbClr val="91C37D"/>
            </a:solidFill>
            <a:ln w="792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213" name="Text Box 69"/>
            <p:cNvSpPr txBox="1">
              <a:spLocks noChangeArrowheads="1"/>
            </p:cNvSpPr>
            <p:nvPr/>
          </p:nvSpPr>
          <p:spPr bwMode="auto">
            <a:xfrm>
              <a:off x="2240" y="2783"/>
              <a:ext cx="470" cy="222"/>
            </a:xfrm>
            <a:prstGeom prst="rect">
              <a:avLst/>
            </a:prstGeom>
            <a:solidFill>
              <a:srgbClr val="91C37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sv-SE" altLang="sv-SE" sz="1200"/>
                <a:t>Urval av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sv-SE" altLang="sv-SE" sz="1200"/>
                <a:t>de sökande</a:t>
              </a:r>
            </a:p>
          </p:txBody>
        </p:sp>
        <p:sp>
          <p:nvSpPr>
            <p:cNvPr id="6214" name="Freeform 70"/>
            <p:cNvSpPr>
              <a:spLocks noChangeArrowheads="1"/>
            </p:cNvSpPr>
            <p:nvPr/>
          </p:nvSpPr>
          <p:spPr bwMode="auto">
            <a:xfrm>
              <a:off x="1433" y="2726"/>
              <a:ext cx="768" cy="337"/>
            </a:xfrm>
            <a:custGeom>
              <a:avLst/>
              <a:gdLst>
                <a:gd name="T0" fmla="*/ 813 w 968"/>
                <a:gd name="T1" fmla="*/ 0 h 498"/>
                <a:gd name="T2" fmla="*/ 0 w 968"/>
                <a:gd name="T3" fmla="*/ 0 h 498"/>
                <a:gd name="T4" fmla="*/ 0 w 968"/>
                <a:gd name="T5" fmla="*/ 498 h 498"/>
                <a:gd name="T6" fmla="*/ 813 w 968"/>
                <a:gd name="T7" fmla="*/ 498 h 498"/>
                <a:gd name="T8" fmla="*/ 968 w 968"/>
                <a:gd name="T9" fmla="*/ 248 h 498"/>
                <a:gd name="T10" fmla="*/ 813 w 968"/>
                <a:gd name="T11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rgbClr val="91C37D"/>
            </a:solidFill>
            <a:ln w="792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215" name="Text Box 71"/>
            <p:cNvSpPr txBox="1">
              <a:spLocks noChangeArrowheads="1"/>
            </p:cNvSpPr>
            <p:nvPr/>
          </p:nvSpPr>
          <p:spPr bwMode="auto">
            <a:xfrm>
              <a:off x="1594" y="2783"/>
              <a:ext cx="470" cy="222"/>
            </a:xfrm>
            <a:prstGeom prst="rect">
              <a:avLst/>
            </a:prstGeom>
            <a:solidFill>
              <a:srgbClr val="91C37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sv-SE" altLang="sv-SE" sz="1200"/>
                <a:t>Kvalificering</a:t>
              </a:r>
            </a:p>
          </p:txBody>
        </p:sp>
        <p:sp>
          <p:nvSpPr>
            <p:cNvPr id="6216" name="Freeform 72"/>
            <p:cNvSpPr>
              <a:spLocks noChangeArrowheads="1"/>
            </p:cNvSpPr>
            <p:nvPr/>
          </p:nvSpPr>
          <p:spPr bwMode="auto">
            <a:xfrm>
              <a:off x="786" y="2726"/>
              <a:ext cx="768" cy="337"/>
            </a:xfrm>
            <a:custGeom>
              <a:avLst/>
              <a:gdLst>
                <a:gd name="T0" fmla="*/ 813 w 968"/>
                <a:gd name="T1" fmla="*/ 0 h 498"/>
                <a:gd name="T2" fmla="*/ 0 w 968"/>
                <a:gd name="T3" fmla="*/ 0 h 498"/>
                <a:gd name="T4" fmla="*/ 0 w 968"/>
                <a:gd name="T5" fmla="*/ 498 h 498"/>
                <a:gd name="T6" fmla="*/ 813 w 968"/>
                <a:gd name="T7" fmla="*/ 498 h 498"/>
                <a:gd name="T8" fmla="*/ 968 w 968"/>
                <a:gd name="T9" fmla="*/ 248 h 498"/>
                <a:gd name="T10" fmla="*/ 813 w 968"/>
                <a:gd name="T11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rgbClr val="91C37D"/>
            </a:solidFill>
            <a:ln w="792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217" name="Text Box 73"/>
            <p:cNvSpPr txBox="1">
              <a:spLocks noChangeArrowheads="1"/>
            </p:cNvSpPr>
            <p:nvPr/>
          </p:nvSpPr>
          <p:spPr bwMode="auto">
            <a:xfrm>
              <a:off x="947" y="2783"/>
              <a:ext cx="470" cy="222"/>
            </a:xfrm>
            <a:prstGeom prst="rect">
              <a:avLst/>
            </a:prstGeom>
            <a:solidFill>
              <a:srgbClr val="91C37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sv-SE" altLang="sv-SE" sz="1200"/>
                <a:t>Anbuds-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sv-SE" altLang="sv-SE" sz="1200"/>
                <a:t>ansökan</a:t>
              </a:r>
            </a:p>
          </p:txBody>
        </p:sp>
        <p:sp>
          <p:nvSpPr>
            <p:cNvPr id="6218" name="Freeform 74"/>
            <p:cNvSpPr>
              <a:spLocks noChangeArrowheads="1"/>
            </p:cNvSpPr>
            <p:nvPr/>
          </p:nvSpPr>
          <p:spPr bwMode="auto">
            <a:xfrm>
              <a:off x="139" y="2726"/>
              <a:ext cx="768" cy="337"/>
            </a:xfrm>
            <a:custGeom>
              <a:avLst/>
              <a:gdLst>
                <a:gd name="T0" fmla="*/ 813 w 968"/>
                <a:gd name="T1" fmla="*/ 0 h 498"/>
                <a:gd name="T2" fmla="*/ 0 w 968"/>
                <a:gd name="T3" fmla="*/ 0 h 498"/>
                <a:gd name="T4" fmla="*/ 0 w 968"/>
                <a:gd name="T5" fmla="*/ 498 h 498"/>
                <a:gd name="T6" fmla="*/ 813 w 968"/>
                <a:gd name="T7" fmla="*/ 498 h 498"/>
                <a:gd name="T8" fmla="*/ 968 w 968"/>
                <a:gd name="T9" fmla="*/ 248 h 498"/>
                <a:gd name="T10" fmla="*/ 813 w 968"/>
                <a:gd name="T11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rgbClr val="91C37D"/>
            </a:solidFill>
            <a:ln w="792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6219" name="Text Box 75"/>
            <p:cNvSpPr txBox="1">
              <a:spLocks noChangeArrowheads="1"/>
            </p:cNvSpPr>
            <p:nvPr/>
          </p:nvSpPr>
          <p:spPr bwMode="auto">
            <a:xfrm>
              <a:off x="300" y="2783"/>
              <a:ext cx="470" cy="222"/>
            </a:xfrm>
            <a:prstGeom prst="rect">
              <a:avLst/>
            </a:prstGeom>
            <a:solidFill>
              <a:srgbClr val="91C37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sv-SE" altLang="sv-SE" sz="1200"/>
                <a:t>Annonsering</a:t>
              </a:r>
            </a:p>
          </p:txBody>
        </p:sp>
      </p:grpSp>
      <p:sp>
        <p:nvSpPr>
          <p:cNvPr id="6220" name="Freeform 76"/>
          <p:cNvSpPr>
            <a:spLocks noChangeArrowheads="1"/>
          </p:cNvSpPr>
          <p:nvPr/>
        </p:nvSpPr>
        <p:spPr bwMode="auto">
          <a:xfrm>
            <a:off x="2254250" y="5100638"/>
            <a:ext cx="1220788" cy="536575"/>
          </a:xfrm>
          <a:custGeom>
            <a:avLst/>
            <a:gdLst>
              <a:gd name="T0" fmla="*/ 813 w 968"/>
              <a:gd name="T1" fmla="*/ 0 h 498"/>
              <a:gd name="T2" fmla="*/ 0 w 968"/>
              <a:gd name="T3" fmla="*/ 0 h 498"/>
              <a:gd name="T4" fmla="*/ 0 w 968"/>
              <a:gd name="T5" fmla="*/ 498 h 498"/>
              <a:gd name="T6" fmla="*/ 813 w 968"/>
              <a:gd name="T7" fmla="*/ 498 h 498"/>
              <a:gd name="T8" fmla="*/ 968 w 968"/>
              <a:gd name="T9" fmla="*/ 248 h 498"/>
              <a:gd name="T10" fmla="*/ 813 w 968"/>
              <a:gd name="T11" fmla="*/ 0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68" h="498">
                <a:moveTo>
                  <a:pt x="813" y="0"/>
                </a:moveTo>
                <a:lnTo>
                  <a:pt x="0" y="0"/>
                </a:lnTo>
                <a:lnTo>
                  <a:pt x="0" y="498"/>
                </a:lnTo>
                <a:lnTo>
                  <a:pt x="813" y="498"/>
                </a:lnTo>
                <a:lnTo>
                  <a:pt x="968" y="248"/>
                </a:lnTo>
                <a:lnTo>
                  <a:pt x="813" y="0"/>
                </a:lnTo>
                <a:close/>
              </a:path>
            </a:pathLst>
          </a:custGeom>
          <a:solidFill>
            <a:srgbClr val="91C37D"/>
          </a:solidFill>
          <a:ln w="792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6221" name="Text Box 77"/>
          <p:cNvSpPr txBox="1">
            <a:spLocks noChangeArrowheads="1"/>
          </p:cNvSpPr>
          <p:nvPr/>
        </p:nvSpPr>
        <p:spPr bwMode="auto">
          <a:xfrm>
            <a:off x="2508250" y="5191125"/>
            <a:ext cx="749300" cy="354013"/>
          </a:xfrm>
          <a:prstGeom prst="rect">
            <a:avLst/>
          </a:prstGeom>
          <a:solidFill>
            <a:srgbClr val="91C37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sv-SE" altLang="sv-SE" sz="1200"/>
              <a:t>Anbuds-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sv-SE" altLang="sv-SE" sz="1200"/>
              <a:t>inlämning</a:t>
            </a:r>
          </a:p>
        </p:txBody>
      </p:sp>
      <p:sp>
        <p:nvSpPr>
          <p:cNvPr id="6222" name="Freeform 78"/>
          <p:cNvSpPr>
            <a:spLocks noChangeArrowheads="1"/>
          </p:cNvSpPr>
          <p:nvPr/>
        </p:nvSpPr>
        <p:spPr bwMode="auto">
          <a:xfrm>
            <a:off x="1228725" y="5100638"/>
            <a:ext cx="1219200" cy="536575"/>
          </a:xfrm>
          <a:custGeom>
            <a:avLst/>
            <a:gdLst>
              <a:gd name="T0" fmla="*/ 813 w 968"/>
              <a:gd name="T1" fmla="*/ 0 h 498"/>
              <a:gd name="T2" fmla="*/ 0 w 968"/>
              <a:gd name="T3" fmla="*/ 0 h 498"/>
              <a:gd name="T4" fmla="*/ 0 w 968"/>
              <a:gd name="T5" fmla="*/ 498 h 498"/>
              <a:gd name="T6" fmla="*/ 813 w 968"/>
              <a:gd name="T7" fmla="*/ 498 h 498"/>
              <a:gd name="T8" fmla="*/ 968 w 968"/>
              <a:gd name="T9" fmla="*/ 248 h 498"/>
              <a:gd name="T10" fmla="*/ 813 w 968"/>
              <a:gd name="T11" fmla="*/ 0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68" h="498">
                <a:moveTo>
                  <a:pt x="813" y="0"/>
                </a:moveTo>
                <a:lnTo>
                  <a:pt x="0" y="0"/>
                </a:lnTo>
                <a:lnTo>
                  <a:pt x="0" y="498"/>
                </a:lnTo>
                <a:lnTo>
                  <a:pt x="813" y="498"/>
                </a:lnTo>
                <a:lnTo>
                  <a:pt x="968" y="248"/>
                </a:lnTo>
                <a:lnTo>
                  <a:pt x="813" y="0"/>
                </a:lnTo>
                <a:close/>
              </a:path>
            </a:pathLst>
          </a:custGeom>
          <a:solidFill>
            <a:srgbClr val="91C37D"/>
          </a:solidFill>
          <a:ln w="792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6223" name="Text Box 79"/>
          <p:cNvSpPr txBox="1">
            <a:spLocks noChangeArrowheads="1"/>
          </p:cNvSpPr>
          <p:nvPr/>
        </p:nvSpPr>
        <p:spPr bwMode="auto">
          <a:xfrm>
            <a:off x="1482725" y="5191125"/>
            <a:ext cx="749300" cy="354013"/>
          </a:xfrm>
          <a:prstGeom prst="rect">
            <a:avLst/>
          </a:prstGeom>
          <a:solidFill>
            <a:srgbClr val="91C37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sv-SE" altLang="sv-SE" sz="1200"/>
              <a:t>Förfrågnings-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sv-SE" altLang="sv-SE" sz="1200"/>
              <a:t>underlag</a:t>
            </a:r>
          </a:p>
        </p:txBody>
      </p:sp>
      <p:sp>
        <p:nvSpPr>
          <p:cNvPr id="6224" name="Freeform 80"/>
          <p:cNvSpPr>
            <a:spLocks noChangeArrowheads="1"/>
          </p:cNvSpPr>
          <p:nvPr/>
        </p:nvSpPr>
        <p:spPr bwMode="auto">
          <a:xfrm>
            <a:off x="220663" y="5100638"/>
            <a:ext cx="1220787" cy="536575"/>
          </a:xfrm>
          <a:custGeom>
            <a:avLst/>
            <a:gdLst>
              <a:gd name="T0" fmla="*/ 813 w 968"/>
              <a:gd name="T1" fmla="*/ 0 h 498"/>
              <a:gd name="T2" fmla="*/ 0 w 968"/>
              <a:gd name="T3" fmla="*/ 0 h 498"/>
              <a:gd name="T4" fmla="*/ 0 w 968"/>
              <a:gd name="T5" fmla="*/ 498 h 498"/>
              <a:gd name="T6" fmla="*/ 813 w 968"/>
              <a:gd name="T7" fmla="*/ 498 h 498"/>
              <a:gd name="T8" fmla="*/ 968 w 968"/>
              <a:gd name="T9" fmla="*/ 248 h 498"/>
              <a:gd name="T10" fmla="*/ 813 w 968"/>
              <a:gd name="T11" fmla="*/ 0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68" h="498">
                <a:moveTo>
                  <a:pt x="813" y="0"/>
                </a:moveTo>
                <a:lnTo>
                  <a:pt x="0" y="0"/>
                </a:lnTo>
                <a:lnTo>
                  <a:pt x="0" y="498"/>
                </a:lnTo>
                <a:lnTo>
                  <a:pt x="813" y="498"/>
                </a:lnTo>
                <a:lnTo>
                  <a:pt x="968" y="248"/>
                </a:lnTo>
                <a:lnTo>
                  <a:pt x="813" y="0"/>
                </a:lnTo>
                <a:close/>
              </a:path>
            </a:pathLst>
          </a:custGeom>
          <a:solidFill>
            <a:srgbClr val="91C37D"/>
          </a:solidFill>
          <a:ln w="792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6225" name="Text Box 81"/>
          <p:cNvSpPr txBox="1">
            <a:spLocks noChangeArrowheads="1"/>
          </p:cNvSpPr>
          <p:nvPr/>
        </p:nvSpPr>
        <p:spPr bwMode="auto">
          <a:xfrm>
            <a:off x="476250" y="5192713"/>
            <a:ext cx="747713" cy="354012"/>
          </a:xfrm>
          <a:prstGeom prst="rect">
            <a:avLst/>
          </a:prstGeom>
          <a:solidFill>
            <a:srgbClr val="91C37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sv-SE" altLang="sv-SE" sz="1200"/>
              <a:t>Annonsering</a:t>
            </a:r>
          </a:p>
        </p:txBody>
      </p:sp>
      <p:sp>
        <p:nvSpPr>
          <p:cNvPr id="6226" name="Freeform 82"/>
          <p:cNvSpPr>
            <a:spLocks noChangeArrowheads="1"/>
          </p:cNvSpPr>
          <p:nvPr/>
        </p:nvSpPr>
        <p:spPr bwMode="auto">
          <a:xfrm>
            <a:off x="1193800" y="5856288"/>
            <a:ext cx="1220788" cy="536575"/>
          </a:xfrm>
          <a:custGeom>
            <a:avLst/>
            <a:gdLst>
              <a:gd name="T0" fmla="*/ 813 w 968"/>
              <a:gd name="T1" fmla="*/ 0 h 498"/>
              <a:gd name="T2" fmla="*/ 0 w 968"/>
              <a:gd name="T3" fmla="*/ 0 h 498"/>
              <a:gd name="T4" fmla="*/ 0 w 968"/>
              <a:gd name="T5" fmla="*/ 498 h 498"/>
              <a:gd name="T6" fmla="*/ 813 w 968"/>
              <a:gd name="T7" fmla="*/ 498 h 498"/>
              <a:gd name="T8" fmla="*/ 968 w 968"/>
              <a:gd name="T9" fmla="*/ 248 h 498"/>
              <a:gd name="T10" fmla="*/ 813 w 968"/>
              <a:gd name="T11" fmla="*/ 0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68" h="498">
                <a:moveTo>
                  <a:pt x="813" y="0"/>
                </a:moveTo>
                <a:lnTo>
                  <a:pt x="0" y="0"/>
                </a:lnTo>
                <a:lnTo>
                  <a:pt x="0" y="498"/>
                </a:lnTo>
                <a:lnTo>
                  <a:pt x="813" y="498"/>
                </a:lnTo>
                <a:lnTo>
                  <a:pt x="968" y="248"/>
                </a:lnTo>
                <a:lnTo>
                  <a:pt x="813" y="0"/>
                </a:lnTo>
                <a:close/>
              </a:path>
            </a:pathLst>
          </a:custGeom>
          <a:solidFill>
            <a:srgbClr val="91C37D"/>
          </a:solidFill>
          <a:ln w="792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6227" name="Text Box 83"/>
          <p:cNvSpPr txBox="1">
            <a:spLocks noChangeArrowheads="1"/>
          </p:cNvSpPr>
          <p:nvPr/>
        </p:nvSpPr>
        <p:spPr bwMode="auto">
          <a:xfrm>
            <a:off x="1449388" y="5948363"/>
            <a:ext cx="747712" cy="354012"/>
          </a:xfrm>
          <a:prstGeom prst="rect">
            <a:avLst/>
          </a:prstGeom>
          <a:solidFill>
            <a:srgbClr val="91C37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sv-SE" altLang="sv-SE" sz="1200"/>
              <a:t>Tilldelning</a:t>
            </a:r>
          </a:p>
        </p:txBody>
      </p:sp>
      <p:sp>
        <p:nvSpPr>
          <p:cNvPr id="6228" name="Freeform 84"/>
          <p:cNvSpPr>
            <a:spLocks noChangeArrowheads="1"/>
          </p:cNvSpPr>
          <p:nvPr/>
        </p:nvSpPr>
        <p:spPr bwMode="auto">
          <a:xfrm>
            <a:off x="222250" y="5856288"/>
            <a:ext cx="1220788" cy="536575"/>
          </a:xfrm>
          <a:custGeom>
            <a:avLst/>
            <a:gdLst>
              <a:gd name="T0" fmla="*/ 813 w 968"/>
              <a:gd name="T1" fmla="*/ 0 h 498"/>
              <a:gd name="T2" fmla="*/ 0 w 968"/>
              <a:gd name="T3" fmla="*/ 0 h 498"/>
              <a:gd name="T4" fmla="*/ 0 w 968"/>
              <a:gd name="T5" fmla="*/ 498 h 498"/>
              <a:gd name="T6" fmla="*/ 813 w 968"/>
              <a:gd name="T7" fmla="*/ 498 h 498"/>
              <a:gd name="T8" fmla="*/ 968 w 968"/>
              <a:gd name="T9" fmla="*/ 248 h 498"/>
              <a:gd name="T10" fmla="*/ 813 w 968"/>
              <a:gd name="T11" fmla="*/ 0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68" h="498">
                <a:moveTo>
                  <a:pt x="813" y="0"/>
                </a:moveTo>
                <a:lnTo>
                  <a:pt x="0" y="0"/>
                </a:lnTo>
                <a:lnTo>
                  <a:pt x="0" y="498"/>
                </a:lnTo>
                <a:lnTo>
                  <a:pt x="813" y="498"/>
                </a:lnTo>
                <a:lnTo>
                  <a:pt x="968" y="248"/>
                </a:lnTo>
                <a:lnTo>
                  <a:pt x="813" y="0"/>
                </a:lnTo>
                <a:close/>
              </a:path>
            </a:pathLst>
          </a:custGeom>
          <a:solidFill>
            <a:srgbClr val="91C37D"/>
          </a:solidFill>
          <a:ln w="792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6229" name="Text Box 85"/>
          <p:cNvSpPr txBox="1">
            <a:spLocks noChangeArrowheads="1"/>
          </p:cNvSpPr>
          <p:nvPr/>
        </p:nvSpPr>
        <p:spPr bwMode="auto">
          <a:xfrm>
            <a:off x="476250" y="5946775"/>
            <a:ext cx="749300" cy="354013"/>
          </a:xfrm>
          <a:prstGeom prst="rect">
            <a:avLst/>
          </a:prstGeom>
          <a:solidFill>
            <a:srgbClr val="91C37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sv-SE" altLang="sv-SE" sz="1200"/>
              <a:t>Anbuds-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sv-SE" altLang="sv-SE" sz="1200"/>
              <a:t>inlämning</a:t>
            </a:r>
          </a:p>
        </p:txBody>
      </p:sp>
      <p:sp>
        <p:nvSpPr>
          <p:cNvPr id="6230" name="Line 86"/>
          <p:cNvSpPr>
            <a:spLocks noChangeShapeType="1"/>
          </p:cNvSpPr>
          <p:nvPr/>
        </p:nvSpPr>
        <p:spPr bwMode="auto">
          <a:xfrm>
            <a:off x="9639300" y="1727200"/>
            <a:ext cx="25400" cy="47212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231" name="Line 87"/>
          <p:cNvSpPr>
            <a:spLocks noChangeShapeType="1"/>
          </p:cNvSpPr>
          <p:nvPr/>
        </p:nvSpPr>
        <p:spPr bwMode="auto">
          <a:xfrm>
            <a:off x="3352800" y="4203700"/>
            <a:ext cx="6553200" cy="1588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232" name="Text Box 88"/>
          <p:cNvSpPr txBox="1">
            <a:spLocks noChangeArrowheads="1"/>
          </p:cNvSpPr>
          <p:nvPr/>
        </p:nvSpPr>
        <p:spPr bwMode="auto">
          <a:xfrm rot="5400000">
            <a:off x="9058276" y="2990850"/>
            <a:ext cx="1446212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750"/>
              </a:spcBef>
              <a:buClrTx/>
              <a:buFontTx/>
              <a:buNone/>
            </a:pPr>
            <a:r>
              <a:rPr lang="sv-SE" altLang="sv-SE" sz="1200"/>
              <a:t>Över tröskelvärdena</a:t>
            </a:r>
          </a:p>
        </p:txBody>
      </p:sp>
      <p:sp>
        <p:nvSpPr>
          <p:cNvPr id="6233" name="Text Box 89"/>
          <p:cNvSpPr txBox="1">
            <a:spLocks noChangeArrowheads="1"/>
          </p:cNvSpPr>
          <p:nvPr/>
        </p:nvSpPr>
        <p:spPr bwMode="auto">
          <a:xfrm rot="5400000">
            <a:off x="9014619" y="4858544"/>
            <a:ext cx="1533525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750"/>
              </a:spcBef>
              <a:buClrTx/>
              <a:buFontTx/>
              <a:buNone/>
            </a:pPr>
            <a:r>
              <a:rPr lang="sv-SE" altLang="sv-SE" sz="1200"/>
              <a:t>Under tröskelvärdena</a:t>
            </a:r>
          </a:p>
        </p:txBody>
      </p:sp>
      <p:sp>
        <p:nvSpPr>
          <p:cNvPr id="6234" name="Text Box 90"/>
          <p:cNvSpPr txBox="1">
            <a:spLocks noChangeArrowheads="1"/>
          </p:cNvSpPr>
          <p:nvPr/>
        </p:nvSpPr>
        <p:spPr bwMode="auto">
          <a:xfrm>
            <a:off x="198438" y="1720850"/>
            <a:ext cx="192246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ts val="875"/>
              </a:spcBef>
              <a:buClrTx/>
              <a:buFontTx/>
              <a:buNone/>
            </a:pPr>
            <a:r>
              <a:rPr lang="sv-SE" altLang="sv-SE" sz="1400" b="1"/>
              <a:t>Förhandlat förfarande</a:t>
            </a:r>
          </a:p>
        </p:txBody>
      </p:sp>
      <p:sp>
        <p:nvSpPr>
          <p:cNvPr id="6235" name="Text Box 91"/>
          <p:cNvSpPr txBox="1">
            <a:spLocks noChangeArrowheads="1"/>
          </p:cNvSpPr>
          <p:nvPr/>
        </p:nvSpPr>
        <p:spPr bwMode="auto">
          <a:xfrm>
            <a:off x="198438" y="2533650"/>
            <a:ext cx="17367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ts val="875"/>
              </a:spcBef>
              <a:buClrTx/>
              <a:buFontTx/>
              <a:buNone/>
            </a:pPr>
            <a:r>
              <a:rPr lang="sv-SE" altLang="sv-SE" sz="1400" b="1"/>
              <a:t>Selektivt förfarande</a:t>
            </a:r>
          </a:p>
        </p:txBody>
      </p:sp>
      <p:sp>
        <p:nvSpPr>
          <p:cNvPr id="6236" name="Text Box 92"/>
          <p:cNvSpPr txBox="1">
            <a:spLocks noChangeArrowheads="1"/>
          </p:cNvSpPr>
          <p:nvPr/>
        </p:nvSpPr>
        <p:spPr bwMode="auto">
          <a:xfrm>
            <a:off x="200025" y="3308350"/>
            <a:ext cx="15176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ts val="875"/>
              </a:spcBef>
              <a:buClrTx/>
              <a:buFontTx/>
              <a:buNone/>
            </a:pPr>
            <a:r>
              <a:rPr lang="sv-SE" altLang="sv-SE" sz="1400" b="1"/>
              <a:t>Öppet förfarande</a:t>
            </a:r>
          </a:p>
        </p:txBody>
      </p:sp>
      <p:sp>
        <p:nvSpPr>
          <p:cNvPr id="6237" name="Text Box 93"/>
          <p:cNvSpPr txBox="1">
            <a:spLocks noChangeArrowheads="1"/>
          </p:cNvSpPr>
          <p:nvPr/>
        </p:nvSpPr>
        <p:spPr bwMode="auto">
          <a:xfrm>
            <a:off x="200025" y="4083050"/>
            <a:ext cx="1497013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ts val="875"/>
              </a:spcBef>
              <a:buClrTx/>
              <a:buFontTx/>
              <a:buNone/>
            </a:pPr>
            <a:r>
              <a:rPr lang="sv-SE" altLang="sv-SE" sz="1400" b="1"/>
              <a:t>Urvalsförfarande</a:t>
            </a:r>
          </a:p>
        </p:txBody>
      </p:sp>
      <p:sp>
        <p:nvSpPr>
          <p:cNvPr id="6238" name="Text Box 94"/>
          <p:cNvSpPr txBox="1">
            <a:spLocks noChangeArrowheads="1"/>
          </p:cNvSpPr>
          <p:nvPr/>
        </p:nvSpPr>
        <p:spPr bwMode="auto">
          <a:xfrm>
            <a:off x="198438" y="4857750"/>
            <a:ext cx="180498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ts val="875"/>
              </a:spcBef>
              <a:buClrTx/>
              <a:buFontTx/>
              <a:buNone/>
            </a:pPr>
            <a:r>
              <a:rPr lang="sv-SE" altLang="sv-SE" sz="1400" b="1"/>
              <a:t>Förenklat förfarande</a:t>
            </a:r>
          </a:p>
        </p:txBody>
      </p:sp>
      <p:sp>
        <p:nvSpPr>
          <p:cNvPr id="6239" name="Text Box 95"/>
          <p:cNvSpPr txBox="1">
            <a:spLocks noChangeArrowheads="1"/>
          </p:cNvSpPr>
          <p:nvPr/>
        </p:nvSpPr>
        <p:spPr bwMode="auto">
          <a:xfrm>
            <a:off x="200025" y="5619750"/>
            <a:ext cx="16446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ts val="875"/>
              </a:spcBef>
              <a:buClrTx/>
              <a:buFontTx/>
              <a:buNone/>
            </a:pPr>
            <a:r>
              <a:rPr lang="sv-SE" altLang="sv-SE" sz="1400" b="1"/>
              <a:t>Direktupphandling</a:t>
            </a:r>
          </a:p>
        </p:txBody>
      </p:sp>
      <p:sp>
        <p:nvSpPr>
          <p:cNvPr id="6240" name="Line 96"/>
          <p:cNvSpPr>
            <a:spLocks noChangeShapeType="1"/>
          </p:cNvSpPr>
          <p:nvPr/>
        </p:nvSpPr>
        <p:spPr bwMode="auto">
          <a:xfrm>
            <a:off x="3352800" y="5778500"/>
            <a:ext cx="6553200" cy="1588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241" name="Text Box 97"/>
          <p:cNvSpPr txBox="1">
            <a:spLocks noChangeArrowheads="1"/>
          </p:cNvSpPr>
          <p:nvPr/>
        </p:nvSpPr>
        <p:spPr bwMode="auto">
          <a:xfrm rot="5400000">
            <a:off x="9428163" y="6016625"/>
            <a:ext cx="706438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750"/>
              </a:spcBef>
              <a:buClrTx/>
              <a:buFontTx/>
              <a:buNone/>
            </a:pPr>
            <a:r>
              <a:rPr lang="sv-SE" altLang="sv-SE" sz="1200"/>
              <a:t>&lt;15% TV</a:t>
            </a:r>
          </a:p>
        </p:txBody>
      </p:sp>
      <p:sp>
        <p:nvSpPr>
          <p:cNvPr id="6242" name="Text Box 98"/>
          <p:cNvSpPr txBox="1">
            <a:spLocks noChangeArrowheads="1"/>
          </p:cNvSpPr>
          <p:nvPr/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sv-SE" sz="1000"/>
              <a:t>Upphandlingsprocesser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631825" y="990600"/>
            <a:ext cx="85883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sv-SE" altLang="sv-SE" sz="1800" b="1"/>
              <a:t>Engagemangsmatris (RASCI-matris) för en upphandlingsprocess</a:t>
            </a:r>
          </a:p>
        </p:txBody>
      </p:sp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1281113" y="1557338"/>
            <a:ext cx="8402637" cy="738187"/>
            <a:chOff x="807" y="981"/>
            <a:chExt cx="5293" cy="465"/>
          </a:xfrm>
        </p:grpSpPr>
        <p:sp>
          <p:nvSpPr>
            <p:cNvPr id="7171" name="Freeform 3"/>
            <p:cNvSpPr>
              <a:spLocks noChangeArrowheads="1"/>
            </p:cNvSpPr>
            <p:nvPr/>
          </p:nvSpPr>
          <p:spPr bwMode="auto">
            <a:xfrm>
              <a:off x="5332" y="981"/>
              <a:ext cx="768" cy="465"/>
            </a:xfrm>
            <a:custGeom>
              <a:avLst/>
              <a:gdLst>
                <a:gd name="T0" fmla="*/ 813 w 968"/>
                <a:gd name="T1" fmla="*/ 0 h 498"/>
                <a:gd name="T2" fmla="*/ 0 w 968"/>
                <a:gd name="T3" fmla="*/ 0 h 498"/>
                <a:gd name="T4" fmla="*/ 0 w 968"/>
                <a:gd name="T5" fmla="*/ 498 h 498"/>
                <a:gd name="T6" fmla="*/ 813 w 968"/>
                <a:gd name="T7" fmla="*/ 498 h 498"/>
                <a:gd name="T8" fmla="*/ 968 w 968"/>
                <a:gd name="T9" fmla="*/ 248 h 498"/>
                <a:gd name="T10" fmla="*/ 813 w 968"/>
                <a:gd name="T11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rgbClr val="5E9847"/>
            </a:solidFill>
            <a:ln w="792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7172" name="Text Box 4"/>
            <p:cNvSpPr txBox="1">
              <a:spLocks noChangeArrowheads="1"/>
            </p:cNvSpPr>
            <p:nvPr/>
          </p:nvSpPr>
          <p:spPr bwMode="auto">
            <a:xfrm>
              <a:off x="5493" y="1097"/>
              <a:ext cx="470" cy="223"/>
            </a:xfrm>
            <a:prstGeom prst="rect">
              <a:avLst/>
            </a:prstGeom>
            <a:solidFill>
              <a:srgbClr val="5E984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sv-SE" altLang="sv-SE" sz="1200"/>
                <a:t>Teckna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sv-SE" altLang="sv-SE" sz="1200"/>
                <a:t>avtal</a:t>
              </a:r>
            </a:p>
          </p:txBody>
        </p:sp>
        <p:sp>
          <p:nvSpPr>
            <p:cNvPr id="7173" name="Freeform 5"/>
            <p:cNvSpPr>
              <a:spLocks noChangeArrowheads="1"/>
            </p:cNvSpPr>
            <p:nvPr/>
          </p:nvSpPr>
          <p:spPr bwMode="auto">
            <a:xfrm>
              <a:off x="4686" y="981"/>
              <a:ext cx="768" cy="465"/>
            </a:xfrm>
            <a:custGeom>
              <a:avLst/>
              <a:gdLst>
                <a:gd name="T0" fmla="*/ 813 w 968"/>
                <a:gd name="T1" fmla="*/ 0 h 498"/>
                <a:gd name="T2" fmla="*/ 0 w 968"/>
                <a:gd name="T3" fmla="*/ 0 h 498"/>
                <a:gd name="T4" fmla="*/ 0 w 968"/>
                <a:gd name="T5" fmla="*/ 498 h 498"/>
                <a:gd name="T6" fmla="*/ 813 w 968"/>
                <a:gd name="T7" fmla="*/ 498 h 498"/>
                <a:gd name="T8" fmla="*/ 968 w 968"/>
                <a:gd name="T9" fmla="*/ 248 h 498"/>
                <a:gd name="T10" fmla="*/ 813 w 968"/>
                <a:gd name="T11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rgbClr val="5E9847"/>
            </a:solidFill>
            <a:ln w="792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7174" name="Text Box 6"/>
            <p:cNvSpPr txBox="1">
              <a:spLocks noChangeArrowheads="1"/>
            </p:cNvSpPr>
            <p:nvPr/>
          </p:nvSpPr>
          <p:spPr bwMode="auto">
            <a:xfrm>
              <a:off x="4847" y="1097"/>
              <a:ext cx="470" cy="223"/>
            </a:xfrm>
            <a:prstGeom prst="rect">
              <a:avLst/>
            </a:prstGeom>
            <a:solidFill>
              <a:srgbClr val="5E984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sv-SE" altLang="sv-SE" sz="1200"/>
                <a:t>Förhandla</a:t>
              </a:r>
            </a:p>
          </p:txBody>
        </p:sp>
        <p:sp>
          <p:nvSpPr>
            <p:cNvPr id="7175" name="Freeform 7"/>
            <p:cNvSpPr>
              <a:spLocks noChangeArrowheads="1"/>
            </p:cNvSpPr>
            <p:nvPr/>
          </p:nvSpPr>
          <p:spPr bwMode="auto">
            <a:xfrm>
              <a:off x="4040" y="981"/>
              <a:ext cx="768" cy="465"/>
            </a:xfrm>
            <a:custGeom>
              <a:avLst/>
              <a:gdLst>
                <a:gd name="T0" fmla="*/ 813 w 968"/>
                <a:gd name="T1" fmla="*/ 0 h 498"/>
                <a:gd name="T2" fmla="*/ 0 w 968"/>
                <a:gd name="T3" fmla="*/ 0 h 498"/>
                <a:gd name="T4" fmla="*/ 0 w 968"/>
                <a:gd name="T5" fmla="*/ 498 h 498"/>
                <a:gd name="T6" fmla="*/ 813 w 968"/>
                <a:gd name="T7" fmla="*/ 498 h 498"/>
                <a:gd name="T8" fmla="*/ 968 w 968"/>
                <a:gd name="T9" fmla="*/ 248 h 498"/>
                <a:gd name="T10" fmla="*/ 813 w 968"/>
                <a:gd name="T11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rgbClr val="5E9847"/>
            </a:solidFill>
            <a:ln w="792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7176" name="Text Box 8"/>
            <p:cNvSpPr txBox="1">
              <a:spLocks noChangeArrowheads="1"/>
            </p:cNvSpPr>
            <p:nvPr/>
          </p:nvSpPr>
          <p:spPr bwMode="auto">
            <a:xfrm>
              <a:off x="4200" y="1097"/>
              <a:ext cx="470" cy="223"/>
            </a:xfrm>
            <a:prstGeom prst="rect">
              <a:avLst/>
            </a:prstGeom>
            <a:solidFill>
              <a:srgbClr val="5E984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sv-SE" altLang="sv-SE" sz="1200"/>
                <a:t>Utvärdera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sv-SE" altLang="sv-SE" sz="1200"/>
                <a:t>anbud</a:t>
              </a:r>
            </a:p>
          </p:txBody>
        </p:sp>
        <p:sp>
          <p:nvSpPr>
            <p:cNvPr id="7177" name="Freeform 9"/>
            <p:cNvSpPr>
              <a:spLocks noChangeArrowheads="1"/>
            </p:cNvSpPr>
            <p:nvPr/>
          </p:nvSpPr>
          <p:spPr bwMode="auto">
            <a:xfrm>
              <a:off x="3393" y="981"/>
              <a:ext cx="768" cy="465"/>
            </a:xfrm>
            <a:custGeom>
              <a:avLst/>
              <a:gdLst>
                <a:gd name="T0" fmla="*/ 813 w 968"/>
                <a:gd name="T1" fmla="*/ 0 h 498"/>
                <a:gd name="T2" fmla="*/ 0 w 968"/>
                <a:gd name="T3" fmla="*/ 0 h 498"/>
                <a:gd name="T4" fmla="*/ 0 w 968"/>
                <a:gd name="T5" fmla="*/ 498 h 498"/>
                <a:gd name="T6" fmla="*/ 813 w 968"/>
                <a:gd name="T7" fmla="*/ 498 h 498"/>
                <a:gd name="T8" fmla="*/ 968 w 968"/>
                <a:gd name="T9" fmla="*/ 248 h 498"/>
                <a:gd name="T10" fmla="*/ 813 w 968"/>
                <a:gd name="T11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rgbClr val="5E9847"/>
            </a:solidFill>
            <a:ln w="792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3554" y="1097"/>
              <a:ext cx="470" cy="223"/>
            </a:xfrm>
            <a:prstGeom prst="rect">
              <a:avLst/>
            </a:prstGeom>
            <a:solidFill>
              <a:srgbClr val="5E984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sv-SE" altLang="sv-SE" sz="1200"/>
                <a:t>Inhämta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sv-SE" altLang="sv-SE" sz="1200"/>
                <a:t>anbud</a:t>
              </a:r>
            </a:p>
          </p:txBody>
        </p:sp>
        <p:sp>
          <p:nvSpPr>
            <p:cNvPr id="7179" name="Freeform 11"/>
            <p:cNvSpPr>
              <a:spLocks noChangeArrowheads="1"/>
            </p:cNvSpPr>
            <p:nvPr/>
          </p:nvSpPr>
          <p:spPr bwMode="auto">
            <a:xfrm>
              <a:off x="2748" y="981"/>
              <a:ext cx="768" cy="465"/>
            </a:xfrm>
            <a:custGeom>
              <a:avLst/>
              <a:gdLst>
                <a:gd name="T0" fmla="*/ 813 w 968"/>
                <a:gd name="T1" fmla="*/ 0 h 498"/>
                <a:gd name="T2" fmla="*/ 0 w 968"/>
                <a:gd name="T3" fmla="*/ 0 h 498"/>
                <a:gd name="T4" fmla="*/ 0 w 968"/>
                <a:gd name="T5" fmla="*/ 498 h 498"/>
                <a:gd name="T6" fmla="*/ 813 w 968"/>
                <a:gd name="T7" fmla="*/ 498 h 498"/>
                <a:gd name="T8" fmla="*/ 968 w 968"/>
                <a:gd name="T9" fmla="*/ 248 h 498"/>
                <a:gd name="T10" fmla="*/ 813 w 968"/>
                <a:gd name="T11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rgbClr val="5E9847"/>
            </a:solidFill>
            <a:ln w="792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7180" name="Text Box 12"/>
            <p:cNvSpPr txBox="1">
              <a:spLocks noChangeArrowheads="1"/>
            </p:cNvSpPr>
            <p:nvPr/>
          </p:nvSpPr>
          <p:spPr bwMode="auto">
            <a:xfrm>
              <a:off x="2908" y="1097"/>
              <a:ext cx="470" cy="223"/>
            </a:xfrm>
            <a:prstGeom prst="rect">
              <a:avLst/>
            </a:prstGeom>
            <a:solidFill>
              <a:srgbClr val="5E984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sv-SE" altLang="sv-SE" sz="1200"/>
                <a:t>Utfärda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sv-SE" altLang="sv-SE" sz="1200"/>
                <a:t>förfrågan</a:t>
              </a:r>
            </a:p>
          </p:txBody>
        </p:sp>
        <p:sp>
          <p:nvSpPr>
            <p:cNvPr id="7181" name="Freeform 13"/>
            <p:cNvSpPr>
              <a:spLocks noChangeArrowheads="1"/>
            </p:cNvSpPr>
            <p:nvPr/>
          </p:nvSpPr>
          <p:spPr bwMode="auto">
            <a:xfrm>
              <a:off x="2101" y="981"/>
              <a:ext cx="768" cy="465"/>
            </a:xfrm>
            <a:custGeom>
              <a:avLst/>
              <a:gdLst>
                <a:gd name="T0" fmla="*/ 813 w 968"/>
                <a:gd name="T1" fmla="*/ 0 h 498"/>
                <a:gd name="T2" fmla="*/ 0 w 968"/>
                <a:gd name="T3" fmla="*/ 0 h 498"/>
                <a:gd name="T4" fmla="*/ 0 w 968"/>
                <a:gd name="T5" fmla="*/ 498 h 498"/>
                <a:gd name="T6" fmla="*/ 813 w 968"/>
                <a:gd name="T7" fmla="*/ 498 h 498"/>
                <a:gd name="T8" fmla="*/ 968 w 968"/>
                <a:gd name="T9" fmla="*/ 248 h 498"/>
                <a:gd name="T10" fmla="*/ 813 w 968"/>
                <a:gd name="T11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rgbClr val="5E9847"/>
            </a:solidFill>
            <a:ln w="792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7182" name="Text Box 14"/>
            <p:cNvSpPr txBox="1">
              <a:spLocks noChangeArrowheads="1"/>
            </p:cNvSpPr>
            <p:nvPr/>
          </p:nvSpPr>
          <p:spPr bwMode="auto">
            <a:xfrm>
              <a:off x="2262" y="1097"/>
              <a:ext cx="470" cy="223"/>
            </a:xfrm>
            <a:prstGeom prst="rect">
              <a:avLst/>
            </a:prstGeom>
            <a:solidFill>
              <a:srgbClr val="5E984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sv-SE" altLang="sv-SE" sz="1200"/>
                <a:t>Definiera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sv-SE" altLang="sv-SE" sz="1200"/>
                <a:t>krav</a:t>
              </a:r>
            </a:p>
          </p:txBody>
        </p:sp>
        <p:sp>
          <p:nvSpPr>
            <p:cNvPr id="7183" name="Freeform 15"/>
            <p:cNvSpPr>
              <a:spLocks noChangeArrowheads="1"/>
            </p:cNvSpPr>
            <p:nvPr/>
          </p:nvSpPr>
          <p:spPr bwMode="auto">
            <a:xfrm>
              <a:off x="1454" y="981"/>
              <a:ext cx="768" cy="465"/>
            </a:xfrm>
            <a:custGeom>
              <a:avLst/>
              <a:gdLst>
                <a:gd name="T0" fmla="*/ 813 w 968"/>
                <a:gd name="T1" fmla="*/ 0 h 498"/>
                <a:gd name="T2" fmla="*/ 0 w 968"/>
                <a:gd name="T3" fmla="*/ 0 h 498"/>
                <a:gd name="T4" fmla="*/ 0 w 968"/>
                <a:gd name="T5" fmla="*/ 498 h 498"/>
                <a:gd name="T6" fmla="*/ 813 w 968"/>
                <a:gd name="T7" fmla="*/ 498 h 498"/>
                <a:gd name="T8" fmla="*/ 968 w 968"/>
                <a:gd name="T9" fmla="*/ 248 h 498"/>
                <a:gd name="T10" fmla="*/ 813 w 968"/>
                <a:gd name="T11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rgbClr val="5E9847"/>
            </a:solidFill>
            <a:ln w="792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7184" name="Text Box 16"/>
            <p:cNvSpPr txBox="1">
              <a:spLocks noChangeArrowheads="1"/>
            </p:cNvSpPr>
            <p:nvPr/>
          </p:nvSpPr>
          <p:spPr bwMode="auto">
            <a:xfrm>
              <a:off x="1615" y="1097"/>
              <a:ext cx="470" cy="223"/>
            </a:xfrm>
            <a:prstGeom prst="rect">
              <a:avLst/>
            </a:prstGeom>
            <a:solidFill>
              <a:srgbClr val="5E984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sv-SE" altLang="sv-SE" sz="1200"/>
                <a:t>Analysera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sv-SE" altLang="sv-SE" sz="1200"/>
                <a:t>behov</a:t>
              </a:r>
            </a:p>
          </p:txBody>
        </p:sp>
        <p:sp>
          <p:nvSpPr>
            <p:cNvPr id="7185" name="Freeform 17"/>
            <p:cNvSpPr>
              <a:spLocks noChangeArrowheads="1"/>
            </p:cNvSpPr>
            <p:nvPr/>
          </p:nvSpPr>
          <p:spPr bwMode="auto">
            <a:xfrm>
              <a:off x="807" y="981"/>
              <a:ext cx="768" cy="465"/>
            </a:xfrm>
            <a:custGeom>
              <a:avLst/>
              <a:gdLst>
                <a:gd name="T0" fmla="*/ 813 w 968"/>
                <a:gd name="T1" fmla="*/ 0 h 498"/>
                <a:gd name="T2" fmla="*/ 0 w 968"/>
                <a:gd name="T3" fmla="*/ 0 h 498"/>
                <a:gd name="T4" fmla="*/ 0 w 968"/>
                <a:gd name="T5" fmla="*/ 498 h 498"/>
                <a:gd name="T6" fmla="*/ 813 w 968"/>
                <a:gd name="T7" fmla="*/ 498 h 498"/>
                <a:gd name="T8" fmla="*/ 968 w 968"/>
                <a:gd name="T9" fmla="*/ 248 h 498"/>
                <a:gd name="T10" fmla="*/ 813 w 968"/>
                <a:gd name="T11" fmla="*/ 0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8" h="498">
                  <a:moveTo>
                    <a:pt x="813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813" y="498"/>
                  </a:lnTo>
                  <a:lnTo>
                    <a:pt x="968" y="248"/>
                  </a:lnTo>
                  <a:lnTo>
                    <a:pt x="813" y="0"/>
                  </a:lnTo>
                  <a:close/>
                </a:path>
              </a:pathLst>
            </a:custGeom>
            <a:solidFill>
              <a:srgbClr val="5E9847"/>
            </a:solidFill>
            <a:ln w="792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7186" name="Text Box 18"/>
            <p:cNvSpPr txBox="1">
              <a:spLocks noChangeArrowheads="1"/>
            </p:cNvSpPr>
            <p:nvPr/>
          </p:nvSpPr>
          <p:spPr bwMode="auto">
            <a:xfrm>
              <a:off x="967" y="1097"/>
              <a:ext cx="470" cy="223"/>
            </a:xfrm>
            <a:prstGeom prst="rect">
              <a:avLst/>
            </a:prstGeom>
            <a:solidFill>
              <a:srgbClr val="5E984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algn="ctr" defTabSz="449263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rgbClr val="000000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sv-SE" altLang="sv-SE" sz="1200"/>
                <a:t>Planera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sv-SE" altLang="sv-SE" sz="1200"/>
                <a:t>upphandlingen</a:t>
              </a:r>
            </a:p>
          </p:txBody>
        </p:sp>
      </p:grp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128588" y="2492375"/>
            <a:ext cx="9361487" cy="316865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1281113" y="2276475"/>
            <a:ext cx="1587" cy="33845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2332038" y="2286000"/>
            <a:ext cx="1587" cy="33845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3349625" y="2276475"/>
            <a:ext cx="1588" cy="33845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4376738" y="2276475"/>
            <a:ext cx="1587" cy="33845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5384800" y="2276475"/>
            <a:ext cx="1588" cy="33845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>
            <a:off x="6392863" y="2276475"/>
            <a:ext cx="1587" cy="33845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7400925" y="2276475"/>
            <a:ext cx="1588" cy="33845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>
            <a:off x="8482013" y="2276475"/>
            <a:ext cx="1587" cy="33845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128588" y="2997200"/>
            <a:ext cx="9361487" cy="433388"/>
          </a:xfrm>
          <a:prstGeom prst="rect">
            <a:avLst/>
          </a:prstGeom>
          <a:solidFill>
            <a:srgbClr val="5E9847">
              <a:alpha val="39999"/>
            </a:srgbClr>
          </a:solidFill>
          <a:ln w="3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7197" name="Rectangle 29"/>
          <p:cNvSpPr>
            <a:spLocks noChangeArrowheads="1"/>
          </p:cNvSpPr>
          <p:nvPr/>
        </p:nvSpPr>
        <p:spPr bwMode="auto">
          <a:xfrm>
            <a:off x="128588" y="3860800"/>
            <a:ext cx="9361487" cy="433388"/>
          </a:xfrm>
          <a:prstGeom prst="rect">
            <a:avLst/>
          </a:prstGeom>
          <a:solidFill>
            <a:srgbClr val="5E9847">
              <a:alpha val="39999"/>
            </a:srgbClr>
          </a:solidFill>
          <a:ln w="3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128588" y="4724400"/>
            <a:ext cx="9361487" cy="433388"/>
          </a:xfrm>
          <a:prstGeom prst="rect">
            <a:avLst/>
          </a:prstGeom>
          <a:solidFill>
            <a:srgbClr val="5E9847">
              <a:alpha val="39999"/>
            </a:srgbClr>
          </a:solidFill>
          <a:ln w="3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198438" y="2636838"/>
            <a:ext cx="50958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Inköp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196850" y="3068638"/>
            <a:ext cx="10160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Projektledn.</a:t>
            </a: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198438" y="3500438"/>
            <a:ext cx="94456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Försäljning</a:t>
            </a: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200025" y="3933825"/>
            <a:ext cx="65563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Kvalitet</a:t>
            </a: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196850" y="4365625"/>
            <a:ext cx="10668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Konstruktion</a:t>
            </a: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198438" y="4797425"/>
            <a:ext cx="76676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Ekonomi</a:t>
            </a:r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1350963" y="5734050"/>
            <a:ext cx="790575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ts val="625"/>
              </a:spcBef>
              <a:buClrTx/>
              <a:buFontTx/>
              <a:buNone/>
            </a:pPr>
            <a:r>
              <a:rPr lang="sv-SE" altLang="sv-SE" sz="1000"/>
              <a:t>A=Ansvarig</a:t>
            </a:r>
          </a:p>
          <a:p>
            <a:pPr algn="l">
              <a:spcBef>
                <a:spcPts val="625"/>
              </a:spcBef>
              <a:buClrTx/>
              <a:buFontTx/>
              <a:buNone/>
            </a:pPr>
            <a:r>
              <a:rPr lang="sv-SE" altLang="sv-SE" sz="1000"/>
              <a:t>D=Delaktig</a:t>
            </a:r>
          </a:p>
          <a:p>
            <a:pPr algn="l">
              <a:spcBef>
                <a:spcPts val="625"/>
              </a:spcBef>
              <a:buClrTx/>
              <a:buFontTx/>
              <a:buNone/>
            </a:pPr>
            <a:r>
              <a:rPr lang="sv-SE" altLang="sv-SE" sz="1000"/>
              <a:t>I=Informeras</a:t>
            </a: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1712913" y="3068638"/>
            <a:ext cx="19208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A</a:t>
            </a:r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2792413" y="3500438"/>
            <a:ext cx="19208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A</a:t>
            </a: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3729038" y="4365625"/>
            <a:ext cx="19208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A</a:t>
            </a:r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4737100" y="2565400"/>
            <a:ext cx="19208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A</a:t>
            </a:r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5816600" y="2565400"/>
            <a:ext cx="19208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A</a:t>
            </a:r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6753225" y="2565400"/>
            <a:ext cx="19208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A</a:t>
            </a:r>
          </a:p>
        </p:txBody>
      </p: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7832725" y="2565400"/>
            <a:ext cx="19208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A</a:t>
            </a:r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8913813" y="2565400"/>
            <a:ext cx="19208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A</a:t>
            </a:r>
          </a:p>
        </p:txBody>
      </p:sp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1708150" y="2565400"/>
            <a:ext cx="201613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D</a:t>
            </a:r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1712913" y="4365625"/>
            <a:ext cx="20161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D</a:t>
            </a:r>
          </a:p>
        </p:txBody>
      </p:sp>
      <p:sp>
        <p:nvSpPr>
          <p:cNvPr id="7216" name="Text Box 48"/>
          <p:cNvSpPr txBox="1">
            <a:spLocks noChangeArrowheads="1"/>
          </p:cNvSpPr>
          <p:nvPr/>
        </p:nvSpPr>
        <p:spPr bwMode="auto">
          <a:xfrm>
            <a:off x="2792413" y="3068638"/>
            <a:ext cx="20161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D</a:t>
            </a:r>
          </a:p>
        </p:txBody>
      </p: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2792413" y="3933825"/>
            <a:ext cx="20161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D</a:t>
            </a:r>
          </a:p>
        </p:txBody>
      </p:sp>
      <p:sp>
        <p:nvSpPr>
          <p:cNvPr id="7218" name="Text Box 50"/>
          <p:cNvSpPr txBox="1">
            <a:spLocks noChangeArrowheads="1"/>
          </p:cNvSpPr>
          <p:nvPr/>
        </p:nvSpPr>
        <p:spPr bwMode="auto">
          <a:xfrm>
            <a:off x="2792413" y="4365625"/>
            <a:ext cx="20161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D</a:t>
            </a:r>
          </a:p>
        </p:txBody>
      </p:sp>
      <p:sp>
        <p:nvSpPr>
          <p:cNvPr id="7219" name="Text Box 51"/>
          <p:cNvSpPr txBox="1">
            <a:spLocks noChangeArrowheads="1"/>
          </p:cNvSpPr>
          <p:nvPr/>
        </p:nvSpPr>
        <p:spPr bwMode="auto">
          <a:xfrm>
            <a:off x="3729038" y="3068638"/>
            <a:ext cx="20161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D</a:t>
            </a:r>
          </a:p>
        </p:txBody>
      </p:sp>
      <p:sp>
        <p:nvSpPr>
          <p:cNvPr id="7220" name="Text Box 52"/>
          <p:cNvSpPr txBox="1">
            <a:spLocks noChangeArrowheads="1"/>
          </p:cNvSpPr>
          <p:nvPr/>
        </p:nvSpPr>
        <p:spPr bwMode="auto">
          <a:xfrm>
            <a:off x="3729038" y="2565400"/>
            <a:ext cx="20161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D</a:t>
            </a:r>
          </a:p>
        </p:txBody>
      </p:sp>
      <p:sp>
        <p:nvSpPr>
          <p:cNvPr id="7221" name="Text Box 53"/>
          <p:cNvSpPr txBox="1">
            <a:spLocks noChangeArrowheads="1"/>
          </p:cNvSpPr>
          <p:nvPr/>
        </p:nvSpPr>
        <p:spPr bwMode="auto">
          <a:xfrm>
            <a:off x="4737100" y="3068638"/>
            <a:ext cx="201613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D</a:t>
            </a:r>
          </a:p>
        </p:txBody>
      </p:sp>
      <p:sp>
        <p:nvSpPr>
          <p:cNvPr id="7222" name="Text Box 54"/>
          <p:cNvSpPr txBox="1">
            <a:spLocks noChangeArrowheads="1"/>
          </p:cNvSpPr>
          <p:nvPr/>
        </p:nvSpPr>
        <p:spPr bwMode="auto">
          <a:xfrm>
            <a:off x="4737100" y="4365625"/>
            <a:ext cx="201613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D</a:t>
            </a:r>
          </a:p>
        </p:txBody>
      </p:sp>
      <p:sp>
        <p:nvSpPr>
          <p:cNvPr id="7223" name="Text Box 55"/>
          <p:cNvSpPr txBox="1">
            <a:spLocks noChangeArrowheads="1"/>
          </p:cNvSpPr>
          <p:nvPr/>
        </p:nvSpPr>
        <p:spPr bwMode="auto">
          <a:xfrm>
            <a:off x="6753225" y="4365625"/>
            <a:ext cx="201613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D</a:t>
            </a:r>
          </a:p>
        </p:txBody>
      </p:sp>
      <p:sp>
        <p:nvSpPr>
          <p:cNvPr id="7224" name="Text Box 56"/>
          <p:cNvSpPr txBox="1">
            <a:spLocks noChangeArrowheads="1"/>
          </p:cNvSpPr>
          <p:nvPr/>
        </p:nvSpPr>
        <p:spPr bwMode="auto">
          <a:xfrm>
            <a:off x="6753225" y="4797425"/>
            <a:ext cx="201613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D</a:t>
            </a:r>
          </a:p>
        </p:txBody>
      </p:sp>
      <p:sp>
        <p:nvSpPr>
          <p:cNvPr id="7225" name="Text Box 57"/>
          <p:cNvSpPr txBox="1">
            <a:spLocks noChangeArrowheads="1"/>
          </p:cNvSpPr>
          <p:nvPr/>
        </p:nvSpPr>
        <p:spPr bwMode="auto">
          <a:xfrm>
            <a:off x="6753225" y="3933825"/>
            <a:ext cx="201613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D</a:t>
            </a:r>
          </a:p>
        </p:txBody>
      </p:sp>
      <p:sp>
        <p:nvSpPr>
          <p:cNvPr id="7226" name="Text Box 58"/>
          <p:cNvSpPr txBox="1">
            <a:spLocks noChangeArrowheads="1"/>
          </p:cNvSpPr>
          <p:nvPr/>
        </p:nvSpPr>
        <p:spPr bwMode="auto">
          <a:xfrm>
            <a:off x="7832725" y="3068638"/>
            <a:ext cx="201613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D</a:t>
            </a:r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8840788" y="4365625"/>
            <a:ext cx="20161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D</a:t>
            </a:r>
          </a:p>
        </p:txBody>
      </p:sp>
      <p:sp>
        <p:nvSpPr>
          <p:cNvPr id="7228" name="Text Box 60"/>
          <p:cNvSpPr txBox="1">
            <a:spLocks noChangeArrowheads="1"/>
          </p:cNvSpPr>
          <p:nvPr/>
        </p:nvSpPr>
        <p:spPr bwMode="auto">
          <a:xfrm>
            <a:off x="8913813" y="3068638"/>
            <a:ext cx="20161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D</a:t>
            </a:r>
          </a:p>
        </p:txBody>
      </p:sp>
      <p:sp>
        <p:nvSpPr>
          <p:cNvPr id="7229" name="Text Box 61"/>
          <p:cNvSpPr txBox="1">
            <a:spLocks noChangeArrowheads="1"/>
          </p:cNvSpPr>
          <p:nvPr/>
        </p:nvSpPr>
        <p:spPr bwMode="auto">
          <a:xfrm>
            <a:off x="1752600" y="3500438"/>
            <a:ext cx="1238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I</a:t>
            </a:r>
          </a:p>
        </p:txBody>
      </p:sp>
      <p:sp>
        <p:nvSpPr>
          <p:cNvPr id="7230" name="Text Box 62"/>
          <p:cNvSpPr txBox="1">
            <a:spLocks noChangeArrowheads="1"/>
          </p:cNvSpPr>
          <p:nvPr/>
        </p:nvSpPr>
        <p:spPr bwMode="auto">
          <a:xfrm>
            <a:off x="1712913" y="3933825"/>
            <a:ext cx="1238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I</a:t>
            </a:r>
          </a:p>
        </p:txBody>
      </p:sp>
      <p:sp>
        <p:nvSpPr>
          <p:cNvPr id="7231" name="Text Box 63"/>
          <p:cNvSpPr txBox="1">
            <a:spLocks noChangeArrowheads="1"/>
          </p:cNvSpPr>
          <p:nvPr/>
        </p:nvSpPr>
        <p:spPr bwMode="auto">
          <a:xfrm>
            <a:off x="2792413" y="2565400"/>
            <a:ext cx="1238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I</a:t>
            </a:r>
          </a:p>
        </p:txBody>
      </p:sp>
      <p:sp>
        <p:nvSpPr>
          <p:cNvPr id="7232" name="Text Box 64"/>
          <p:cNvSpPr txBox="1">
            <a:spLocks noChangeArrowheads="1"/>
          </p:cNvSpPr>
          <p:nvPr/>
        </p:nvSpPr>
        <p:spPr bwMode="auto">
          <a:xfrm>
            <a:off x="3800475" y="3500438"/>
            <a:ext cx="1238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I</a:t>
            </a:r>
          </a:p>
        </p:txBody>
      </p:sp>
      <p:sp>
        <p:nvSpPr>
          <p:cNvPr id="7233" name="Text Box 65"/>
          <p:cNvSpPr txBox="1">
            <a:spLocks noChangeArrowheads="1"/>
          </p:cNvSpPr>
          <p:nvPr/>
        </p:nvSpPr>
        <p:spPr bwMode="auto">
          <a:xfrm>
            <a:off x="3800475" y="3933825"/>
            <a:ext cx="1238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I</a:t>
            </a:r>
          </a:p>
        </p:txBody>
      </p:sp>
      <p:sp>
        <p:nvSpPr>
          <p:cNvPr id="7234" name="Text Box 66"/>
          <p:cNvSpPr txBox="1">
            <a:spLocks noChangeArrowheads="1"/>
          </p:cNvSpPr>
          <p:nvPr/>
        </p:nvSpPr>
        <p:spPr bwMode="auto">
          <a:xfrm>
            <a:off x="4808538" y="3933825"/>
            <a:ext cx="1238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I</a:t>
            </a:r>
          </a:p>
        </p:txBody>
      </p:sp>
      <p:sp>
        <p:nvSpPr>
          <p:cNvPr id="7235" name="Text Box 67"/>
          <p:cNvSpPr txBox="1">
            <a:spLocks noChangeArrowheads="1"/>
          </p:cNvSpPr>
          <p:nvPr/>
        </p:nvSpPr>
        <p:spPr bwMode="auto">
          <a:xfrm>
            <a:off x="6824663" y="3068638"/>
            <a:ext cx="1238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I</a:t>
            </a:r>
          </a:p>
        </p:txBody>
      </p:sp>
      <p:sp>
        <p:nvSpPr>
          <p:cNvPr id="7236" name="Text Box 68"/>
          <p:cNvSpPr txBox="1">
            <a:spLocks noChangeArrowheads="1"/>
          </p:cNvSpPr>
          <p:nvPr/>
        </p:nvSpPr>
        <p:spPr bwMode="auto">
          <a:xfrm>
            <a:off x="6824663" y="3500438"/>
            <a:ext cx="1238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I</a:t>
            </a:r>
          </a:p>
        </p:txBody>
      </p:sp>
      <p:sp>
        <p:nvSpPr>
          <p:cNvPr id="7237" name="Text Box 69"/>
          <p:cNvSpPr txBox="1">
            <a:spLocks noChangeArrowheads="1"/>
          </p:cNvSpPr>
          <p:nvPr/>
        </p:nvSpPr>
        <p:spPr bwMode="auto">
          <a:xfrm>
            <a:off x="8913813" y="3500438"/>
            <a:ext cx="1238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I</a:t>
            </a:r>
          </a:p>
        </p:txBody>
      </p:sp>
      <p:sp>
        <p:nvSpPr>
          <p:cNvPr id="7238" name="Text Box 70"/>
          <p:cNvSpPr txBox="1">
            <a:spLocks noChangeArrowheads="1"/>
          </p:cNvSpPr>
          <p:nvPr/>
        </p:nvSpPr>
        <p:spPr bwMode="auto">
          <a:xfrm>
            <a:off x="8913813" y="3933825"/>
            <a:ext cx="1238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I</a:t>
            </a:r>
          </a:p>
        </p:txBody>
      </p:sp>
      <p:sp>
        <p:nvSpPr>
          <p:cNvPr id="7239" name="Text Box 71"/>
          <p:cNvSpPr txBox="1">
            <a:spLocks noChangeArrowheads="1"/>
          </p:cNvSpPr>
          <p:nvPr/>
        </p:nvSpPr>
        <p:spPr bwMode="auto">
          <a:xfrm>
            <a:off x="8913813" y="4797425"/>
            <a:ext cx="1238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I</a:t>
            </a:r>
          </a:p>
        </p:txBody>
      </p:sp>
      <p:sp>
        <p:nvSpPr>
          <p:cNvPr id="7240" name="Text Box 72"/>
          <p:cNvSpPr txBox="1">
            <a:spLocks noChangeArrowheads="1"/>
          </p:cNvSpPr>
          <p:nvPr/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sv-SE" sz="1000"/>
              <a:t>Upphandlingsprocesser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Freeform 1"/>
          <p:cNvSpPr>
            <a:spLocks noChangeArrowheads="1"/>
          </p:cNvSpPr>
          <p:nvPr/>
        </p:nvSpPr>
        <p:spPr bwMode="auto">
          <a:xfrm>
            <a:off x="6756400" y="4298950"/>
            <a:ext cx="476250" cy="1085850"/>
          </a:xfrm>
          <a:custGeom>
            <a:avLst/>
            <a:gdLst>
              <a:gd name="T0" fmla="*/ 308 w 308"/>
              <a:gd name="T1" fmla="*/ 680 h 684"/>
              <a:gd name="T2" fmla="*/ 308 w 308"/>
              <a:gd name="T3" fmla="*/ 352 h 684"/>
              <a:gd name="T4" fmla="*/ 0 w 308"/>
              <a:gd name="T5" fmla="*/ 0 h 684"/>
              <a:gd name="T6" fmla="*/ 0 w 308"/>
              <a:gd name="T7" fmla="*/ 684 h 684"/>
              <a:gd name="T8" fmla="*/ 308 w 308"/>
              <a:gd name="T9" fmla="*/ 680 h 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684">
                <a:moveTo>
                  <a:pt x="308" y="680"/>
                </a:moveTo>
                <a:lnTo>
                  <a:pt x="308" y="352"/>
                </a:lnTo>
                <a:lnTo>
                  <a:pt x="0" y="0"/>
                </a:lnTo>
                <a:lnTo>
                  <a:pt x="0" y="684"/>
                </a:lnTo>
                <a:lnTo>
                  <a:pt x="308" y="680"/>
                </a:lnTo>
                <a:close/>
              </a:path>
            </a:pathLst>
          </a:custGeom>
          <a:solidFill>
            <a:srgbClr val="5E9847">
              <a:alpha val="75000"/>
            </a:srgbClr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 rot="10800000">
            <a:off x="801688" y="2513013"/>
            <a:ext cx="1949450" cy="1100137"/>
          </a:xfrm>
          <a:prstGeom prst="rect">
            <a:avLst/>
          </a:prstGeom>
          <a:solidFill>
            <a:srgbClr val="5E9847">
              <a:alpha val="25000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801688" y="2241550"/>
            <a:ext cx="2643187" cy="1366838"/>
            <a:chOff x="505" y="1412"/>
            <a:chExt cx="1665" cy="861"/>
          </a:xfrm>
        </p:grpSpPr>
        <p:sp>
          <p:nvSpPr>
            <p:cNvPr id="8196" name="Line 4"/>
            <p:cNvSpPr>
              <a:spLocks noChangeShapeType="1"/>
            </p:cNvSpPr>
            <p:nvPr/>
          </p:nvSpPr>
          <p:spPr bwMode="auto">
            <a:xfrm flipV="1">
              <a:off x="505" y="1411"/>
              <a:ext cx="0" cy="86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505" y="2274"/>
              <a:ext cx="1665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276350" y="1744663"/>
            <a:ext cx="13636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Generisk design</a:t>
            </a:r>
          </a:p>
          <a:p>
            <a:pPr>
              <a:spcBef>
                <a:spcPts val="500"/>
              </a:spcBef>
              <a:buClrTx/>
              <a:buFontTx/>
              <a:buNone/>
            </a:pPr>
            <a:r>
              <a:rPr lang="sv-SE" altLang="sv-SE" sz="800"/>
              <a:t>(standardprodukt)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 eaLnBrk="0" hangingPunct="0">
              <a:spcBef>
                <a:spcPct val="0"/>
              </a:spcBef>
              <a:buClrTx/>
              <a:buFontTx/>
              <a:buNone/>
            </a:pPr>
            <a:r>
              <a:rPr lang="sv-SE" altLang="sv-SE" sz="1800" b="1"/>
              <a:t>Produkten definieras successivt under upphandlings- och leveransprocess</a:t>
            </a:r>
          </a:p>
        </p:txBody>
      </p:sp>
      <p:grpSp>
        <p:nvGrpSpPr>
          <p:cNvPr id="8200" name="Group 8"/>
          <p:cNvGrpSpPr>
            <a:grpSpLocks/>
          </p:cNvGrpSpPr>
          <p:nvPr/>
        </p:nvGrpSpPr>
        <p:grpSpPr bwMode="auto">
          <a:xfrm>
            <a:off x="3779838" y="2225675"/>
            <a:ext cx="2643187" cy="1366838"/>
            <a:chOff x="2381" y="1402"/>
            <a:chExt cx="1665" cy="861"/>
          </a:xfrm>
        </p:grpSpPr>
        <p:sp>
          <p:nvSpPr>
            <p:cNvPr id="8201" name="Line 9"/>
            <p:cNvSpPr>
              <a:spLocks noChangeShapeType="1"/>
            </p:cNvSpPr>
            <p:nvPr/>
          </p:nvSpPr>
          <p:spPr bwMode="auto">
            <a:xfrm flipV="1">
              <a:off x="2381" y="1401"/>
              <a:ext cx="0" cy="86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>
              <a:off x="2381" y="2264"/>
              <a:ext cx="1665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117975" y="1728788"/>
            <a:ext cx="18383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Kundanpassad design</a:t>
            </a:r>
          </a:p>
        </p:txBody>
      </p:sp>
      <p:grpSp>
        <p:nvGrpSpPr>
          <p:cNvPr id="8204" name="Group 12"/>
          <p:cNvGrpSpPr>
            <a:grpSpLocks/>
          </p:cNvGrpSpPr>
          <p:nvPr/>
        </p:nvGrpSpPr>
        <p:grpSpPr bwMode="auto">
          <a:xfrm>
            <a:off x="6757988" y="2209800"/>
            <a:ext cx="2643187" cy="1366838"/>
            <a:chOff x="4257" y="1392"/>
            <a:chExt cx="1665" cy="861"/>
          </a:xfrm>
        </p:grpSpPr>
        <p:sp>
          <p:nvSpPr>
            <p:cNvPr id="8205" name="Line 13"/>
            <p:cNvSpPr>
              <a:spLocks noChangeShapeType="1"/>
            </p:cNvSpPr>
            <p:nvPr/>
          </p:nvSpPr>
          <p:spPr bwMode="auto">
            <a:xfrm flipV="1">
              <a:off x="4257" y="1391"/>
              <a:ext cx="0" cy="86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>
              <a:off x="4257" y="2254"/>
              <a:ext cx="1665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7189788" y="1712913"/>
            <a:ext cx="174783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Skräddarsydd design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 rot="16200000">
            <a:off x="-395287" y="2795588"/>
            <a:ext cx="168592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563"/>
              </a:spcBef>
              <a:buClrTx/>
              <a:buFontTx/>
              <a:buNone/>
            </a:pPr>
            <a:r>
              <a:rPr lang="sv-SE" altLang="sv-SE" sz="1000"/>
              <a:t>Designens </a:t>
            </a:r>
            <a:r>
              <a:rPr lang="sv-SE" altLang="sv-SE" sz="900"/>
              <a:t>färdigställandegrad</a:t>
            </a: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 rot="10800000">
            <a:off x="796925" y="2513013"/>
            <a:ext cx="2457450" cy="1100137"/>
          </a:xfrm>
          <a:prstGeom prst="rect">
            <a:avLst/>
          </a:prstGeom>
          <a:solidFill>
            <a:srgbClr val="5E9847">
              <a:alpha val="14000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 rot="10800000">
            <a:off x="795338" y="2513013"/>
            <a:ext cx="1473200" cy="1100137"/>
          </a:xfrm>
          <a:prstGeom prst="rect">
            <a:avLst/>
          </a:prstGeom>
          <a:solidFill>
            <a:srgbClr val="5E9847">
              <a:alpha val="25000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 rot="10800000">
            <a:off x="795338" y="2513013"/>
            <a:ext cx="971550" cy="1100137"/>
          </a:xfrm>
          <a:prstGeom prst="rect">
            <a:avLst/>
          </a:prstGeom>
          <a:solidFill>
            <a:srgbClr val="5E9847">
              <a:alpha val="25000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 rot="10800000">
            <a:off x="795338" y="2513013"/>
            <a:ext cx="469900" cy="1100137"/>
          </a:xfrm>
          <a:prstGeom prst="rect">
            <a:avLst/>
          </a:prstGeom>
          <a:solidFill>
            <a:srgbClr val="5E9847">
              <a:alpha val="25000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 rot="16200000">
            <a:off x="2654301" y="3087687"/>
            <a:ext cx="730250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ts val="500"/>
              </a:spcBef>
              <a:buClrTx/>
              <a:buFontTx/>
              <a:buNone/>
            </a:pPr>
            <a:r>
              <a:rPr lang="sv-SE" altLang="sv-SE" sz="800"/>
              <a:t>Färdig produkt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 rot="16200000">
            <a:off x="2073275" y="3035300"/>
            <a:ext cx="854075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ts val="500"/>
              </a:spcBef>
              <a:buClrTx/>
              <a:buFontTx/>
              <a:buNone/>
            </a:pPr>
            <a:r>
              <a:rPr lang="sv-SE" altLang="sv-SE" sz="800"/>
              <a:t>Avtalsförhandling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 rot="16200000">
            <a:off x="1321594" y="3271044"/>
            <a:ext cx="366713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ts val="500"/>
              </a:spcBef>
              <a:buClrTx/>
              <a:buFontTx/>
              <a:buNone/>
            </a:pPr>
            <a:r>
              <a:rPr lang="sv-SE" altLang="sv-SE" sz="800"/>
              <a:t>Anbud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 rot="16200000">
            <a:off x="778669" y="3198019"/>
            <a:ext cx="512763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ts val="500"/>
              </a:spcBef>
              <a:buClrTx/>
              <a:buFontTx/>
              <a:buNone/>
            </a:pPr>
            <a:r>
              <a:rPr lang="sv-SE" altLang="sv-SE" sz="800"/>
              <a:t>Förfrågan</a:t>
            </a:r>
          </a:p>
        </p:txBody>
      </p:sp>
      <p:sp>
        <p:nvSpPr>
          <p:cNvPr id="8217" name="AutoShape 25"/>
          <p:cNvSpPr>
            <a:spLocks noChangeArrowheads="1"/>
          </p:cNvSpPr>
          <p:nvPr/>
        </p:nvSpPr>
        <p:spPr bwMode="auto">
          <a:xfrm rot="16200000">
            <a:off x="4481513" y="1771650"/>
            <a:ext cx="1123950" cy="2527300"/>
          </a:xfrm>
          <a:prstGeom prst="rtTriangle">
            <a:avLst/>
          </a:prstGeom>
          <a:solidFill>
            <a:srgbClr val="5E9847">
              <a:alpha val="14000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8218" name="AutoShape 26"/>
          <p:cNvSpPr>
            <a:spLocks noChangeArrowheads="1"/>
          </p:cNvSpPr>
          <p:nvPr/>
        </p:nvSpPr>
        <p:spPr bwMode="auto">
          <a:xfrm rot="16200000">
            <a:off x="3942557" y="3174206"/>
            <a:ext cx="260350" cy="585787"/>
          </a:xfrm>
          <a:prstGeom prst="rtTriangle">
            <a:avLst/>
          </a:prstGeom>
          <a:solidFill>
            <a:srgbClr val="5E9847">
              <a:alpha val="25000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8219" name="AutoShape 27"/>
          <p:cNvSpPr>
            <a:spLocks noChangeArrowheads="1"/>
          </p:cNvSpPr>
          <p:nvPr/>
        </p:nvSpPr>
        <p:spPr bwMode="auto">
          <a:xfrm rot="16200000">
            <a:off x="4083050" y="2820988"/>
            <a:ext cx="474663" cy="1068387"/>
          </a:xfrm>
          <a:prstGeom prst="rtTriangle">
            <a:avLst/>
          </a:prstGeom>
          <a:solidFill>
            <a:srgbClr val="5E9847">
              <a:alpha val="25000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8220" name="AutoShape 28"/>
          <p:cNvSpPr>
            <a:spLocks noChangeArrowheads="1"/>
          </p:cNvSpPr>
          <p:nvPr/>
        </p:nvSpPr>
        <p:spPr bwMode="auto">
          <a:xfrm rot="16200000">
            <a:off x="4221956" y="2459832"/>
            <a:ext cx="696913" cy="1568450"/>
          </a:xfrm>
          <a:prstGeom prst="rtTriangle">
            <a:avLst/>
          </a:prstGeom>
          <a:solidFill>
            <a:srgbClr val="5E9847">
              <a:alpha val="25000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8221" name="AutoShape 29"/>
          <p:cNvSpPr>
            <a:spLocks noChangeArrowheads="1"/>
          </p:cNvSpPr>
          <p:nvPr/>
        </p:nvSpPr>
        <p:spPr bwMode="auto">
          <a:xfrm rot="16200000">
            <a:off x="4356894" y="2108994"/>
            <a:ext cx="912813" cy="2054225"/>
          </a:xfrm>
          <a:prstGeom prst="rtTriangle">
            <a:avLst/>
          </a:prstGeom>
          <a:solidFill>
            <a:srgbClr val="5E9847">
              <a:alpha val="25000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 rot="16200000">
            <a:off x="5759451" y="3149600"/>
            <a:ext cx="730250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ts val="500"/>
              </a:spcBef>
              <a:buClrTx/>
              <a:buFontTx/>
              <a:buNone/>
            </a:pPr>
            <a:r>
              <a:rPr lang="sv-SE" altLang="sv-SE" sz="800"/>
              <a:t>Färdig produkt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 rot="16200000">
            <a:off x="4851400" y="3194050"/>
            <a:ext cx="474663" cy="31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sv-SE" altLang="sv-SE" sz="800"/>
              <a:t>Avtals-</a:t>
            </a:r>
          </a:p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sv-SE" altLang="sv-SE" sz="800"/>
              <a:t>skrivning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4433888" y="3395663"/>
            <a:ext cx="366712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ts val="500"/>
              </a:spcBef>
              <a:buClrTx/>
              <a:buFontTx/>
              <a:buNone/>
            </a:pPr>
            <a:r>
              <a:rPr lang="sv-SE" altLang="sv-SE" sz="800"/>
              <a:t>Anbud</a:t>
            </a: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4081463" y="3413125"/>
            <a:ext cx="220662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ts val="500"/>
              </a:spcBef>
              <a:buClrTx/>
              <a:buFontTx/>
              <a:buNone/>
            </a:pPr>
            <a:r>
              <a:rPr lang="sv-SE" altLang="sv-SE" sz="800"/>
              <a:t>Ffu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 rot="16200000">
            <a:off x="5348288" y="3233737"/>
            <a:ext cx="527050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ts val="500"/>
              </a:spcBef>
              <a:buClrTx/>
              <a:buFontTx/>
              <a:buNone/>
            </a:pPr>
            <a:r>
              <a:rPr lang="sv-SE" altLang="sv-SE" sz="800"/>
              <a:t>Designfas</a:t>
            </a:r>
          </a:p>
        </p:txBody>
      </p:sp>
      <p:sp>
        <p:nvSpPr>
          <p:cNvPr id="8227" name="AutoShape 35"/>
          <p:cNvSpPr>
            <a:spLocks noChangeArrowheads="1"/>
          </p:cNvSpPr>
          <p:nvPr/>
        </p:nvSpPr>
        <p:spPr bwMode="auto">
          <a:xfrm rot="16200000">
            <a:off x="6981032" y="3215481"/>
            <a:ext cx="152400" cy="585787"/>
          </a:xfrm>
          <a:prstGeom prst="rtTriangle">
            <a:avLst/>
          </a:prstGeom>
          <a:solidFill>
            <a:srgbClr val="5E9847">
              <a:alpha val="75000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8228" name="Freeform 36"/>
          <p:cNvSpPr>
            <a:spLocks noChangeArrowheads="1"/>
          </p:cNvSpPr>
          <p:nvPr/>
        </p:nvSpPr>
        <p:spPr bwMode="auto">
          <a:xfrm>
            <a:off x="7346950" y="3287713"/>
            <a:ext cx="476250" cy="293687"/>
          </a:xfrm>
          <a:custGeom>
            <a:avLst/>
            <a:gdLst>
              <a:gd name="T0" fmla="*/ 0 w 300"/>
              <a:gd name="T1" fmla="*/ 256 h 256"/>
              <a:gd name="T2" fmla="*/ 0 w 300"/>
              <a:gd name="T3" fmla="*/ 128 h 256"/>
              <a:gd name="T4" fmla="*/ 300 w 300"/>
              <a:gd name="T5" fmla="*/ 0 h 256"/>
              <a:gd name="T6" fmla="*/ 300 w 300"/>
              <a:gd name="T7" fmla="*/ 248 h 256"/>
              <a:gd name="T8" fmla="*/ 0 w 300"/>
              <a:gd name="T9" fmla="*/ 256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0" h="256">
                <a:moveTo>
                  <a:pt x="0" y="256"/>
                </a:moveTo>
                <a:lnTo>
                  <a:pt x="0" y="128"/>
                </a:lnTo>
                <a:lnTo>
                  <a:pt x="300" y="0"/>
                </a:lnTo>
                <a:lnTo>
                  <a:pt x="300" y="248"/>
                </a:lnTo>
                <a:lnTo>
                  <a:pt x="0" y="256"/>
                </a:lnTo>
                <a:close/>
              </a:path>
            </a:pathLst>
          </a:custGeom>
          <a:solidFill>
            <a:srgbClr val="5E9847">
              <a:alpha val="64999"/>
            </a:srgbClr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8229" name="Freeform 37"/>
          <p:cNvSpPr>
            <a:spLocks noChangeArrowheads="1"/>
          </p:cNvSpPr>
          <p:nvPr/>
        </p:nvSpPr>
        <p:spPr bwMode="auto">
          <a:xfrm>
            <a:off x="7816850" y="3090863"/>
            <a:ext cx="431800" cy="487362"/>
          </a:xfrm>
          <a:custGeom>
            <a:avLst/>
            <a:gdLst>
              <a:gd name="T0" fmla="*/ 0 w 272"/>
              <a:gd name="T1" fmla="*/ 420 h 424"/>
              <a:gd name="T2" fmla="*/ 0 w 272"/>
              <a:gd name="T3" fmla="*/ 172 h 424"/>
              <a:gd name="T4" fmla="*/ 272 w 272"/>
              <a:gd name="T5" fmla="*/ 0 h 424"/>
              <a:gd name="T6" fmla="*/ 272 w 272"/>
              <a:gd name="T7" fmla="*/ 424 h 424"/>
              <a:gd name="T8" fmla="*/ 0 w 272"/>
              <a:gd name="T9" fmla="*/ 420 h 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2" h="424">
                <a:moveTo>
                  <a:pt x="0" y="420"/>
                </a:moveTo>
                <a:lnTo>
                  <a:pt x="0" y="172"/>
                </a:lnTo>
                <a:lnTo>
                  <a:pt x="272" y="0"/>
                </a:lnTo>
                <a:lnTo>
                  <a:pt x="272" y="424"/>
                </a:lnTo>
                <a:lnTo>
                  <a:pt x="0" y="420"/>
                </a:lnTo>
                <a:close/>
              </a:path>
            </a:pathLst>
          </a:custGeom>
          <a:solidFill>
            <a:srgbClr val="5E9847">
              <a:alpha val="50000"/>
            </a:srgbClr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8230" name="Freeform 38"/>
          <p:cNvSpPr>
            <a:spLocks noChangeArrowheads="1"/>
          </p:cNvSpPr>
          <p:nvPr/>
        </p:nvSpPr>
        <p:spPr bwMode="auto">
          <a:xfrm>
            <a:off x="8242300" y="2820988"/>
            <a:ext cx="450850" cy="750887"/>
          </a:xfrm>
          <a:custGeom>
            <a:avLst/>
            <a:gdLst>
              <a:gd name="T0" fmla="*/ 0 w 248"/>
              <a:gd name="T1" fmla="*/ 572 h 572"/>
              <a:gd name="T2" fmla="*/ 0 w 248"/>
              <a:gd name="T3" fmla="*/ 204 h 572"/>
              <a:gd name="T4" fmla="*/ 248 w 248"/>
              <a:gd name="T5" fmla="*/ 0 h 572"/>
              <a:gd name="T6" fmla="*/ 248 w 248"/>
              <a:gd name="T7" fmla="*/ 572 h 572"/>
              <a:gd name="T8" fmla="*/ 0 w 248"/>
              <a:gd name="T9" fmla="*/ 572 h 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8" h="572">
                <a:moveTo>
                  <a:pt x="0" y="572"/>
                </a:moveTo>
                <a:lnTo>
                  <a:pt x="0" y="204"/>
                </a:lnTo>
                <a:lnTo>
                  <a:pt x="248" y="0"/>
                </a:lnTo>
                <a:lnTo>
                  <a:pt x="248" y="572"/>
                </a:lnTo>
                <a:lnTo>
                  <a:pt x="0" y="572"/>
                </a:lnTo>
                <a:close/>
              </a:path>
            </a:pathLst>
          </a:custGeom>
          <a:solidFill>
            <a:srgbClr val="5E9847">
              <a:alpha val="34999"/>
            </a:srgbClr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8231" name="Freeform 39"/>
          <p:cNvSpPr>
            <a:spLocks noChangeArrowheads="1"/>
          </p:cNvSpPr>
          <p:nvPr/>
        </p:nvSpPr>
        <p:spPr bwMode="auto">
          <a:xfrm>
            <a:off x="8686800" y="2438400"/>
            <a:ext cx="450850" cy="1138238"/>
          </a:xfrm>
          <a:custGeom>
            <a:avLst/>
            <a:gdLst>
              <a:gd name="T0" fmla="*/ 0 w 256"/>
              <a:gd name="T1" fmla="*/ 868 h 868"/>
              <a:gd name="T2" fmla="*/ 0 w 256"/>
              <a:gd name="T3" fmla="*/ 292 h 868"/>
              <a:gd name="T4" fmla="*/ 256 w 256"/>
              <a:gd name="T5" fmla="*/ 0 h 868"/>
              <a:gd name="T6" fmla="*/ 256 w 256"/>
              <a:gd name="T7" fmla="*/ 868 h 868"/>
              <a:gd name="T8" fmla="*/ 0 w 256"/>
              <a:gd name="T9" fmla="*/ 868 h 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6" h="868">
                <a:moveTo>
                  <a:pt x="0" y="868"/>
                </a:moveTo>
                <a:lnTo>
                  <a:pt x="0" y="292"/>
                </a:lnTo>
                <a:lnTo>
                  <a:pt x="256" y="0"/>
                </a:lnTo>
                <a:lnTo>
                  <a:pt x="256" y="868"/>
                </a:lnTo>
                <a:lnTo>
                  <a:pt x="0" y="868"/>
                </a:lnTo>
                <a:close/>
              </a:path>
            </a:pathLst>
          </a:custGeom>
          <a:solidFill>
            <a:srgbClr val="5E9847">
              <a:alpha val="14000"/>
            </a:srgbClr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7135813" y="3419475"/>
            <a:ext cx="220662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ts val="500"/>
              </a:spcBef>
              <a:buClrTx/>
              <a:buFontTx/>
              <a:buNone/>
            </a:pPr>
            <a:r>
              <a:rPr lang="sv-SE" altLang="sv-SE" sz="800"/>
              <a:t>Ffu</a:t>
            </a:r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 rot="16200000">
            <a:off x="8566151" y="3124200"/>
            <a:ext cx="730250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ts val="500"/>
              </a:spcBef>
              <a:buClrTx/>
              <a:buFontTx/>
              <a:buNone/>
            </a:pPr>
            <a:r>
              <a:rPr lang="sv-SE" altLang="sv-SE" sz="800"/>
              <a:t>Färdig produkt</a:t>
            </a:r>
          </a:p>
        </p:txBody>
      </p:sp>
      <p:sp>
        <p:nvSpPr>
          <p:cNvPr id="8234" name="Text Box 42"/>
          <p:cNvSpPr txBox="1">
            <a:spLocks noChangeArrowheads="1"/>
          </p:cNvSpPr>
          <p:nvPr/>
        </p:nvSpPr>
        <p:spPr bwMode="auto">
          <a:xfrm rot="16200000">
            <a:off x="8205788" y="3227387"/>
            <a:ext cx="527050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ts val="500"/>
              </a:spcBef>
              <a:buClrTx/>
              <a:buFontTx/>
              <a:buNone/>
            </a:pPr>
            <a:r>
              <a:rPr lang="sv-SE" altLang="sv-SE" sz="800"/>
              <a:t>Designfas</a:t>
            </a:r>
          </a:p>
        </p:txBody>
      </p:sp>
      <p:sp>
        <p:nvSpPr>
          <p:cNvPr id="8235" name="Text Box 43"/>
          <p:cNvSpPr txBox="1">
            <a:spLocks noChangeArrowheads="1"/>
          </p:cNvSpPr>
          <p:nvPr/>
        </p:nvSpPr>
        <p:spPr bwMode="auto">
          <a:xfrm rot="16200000">
            <a:off x="7854950" y="3175000"/>
            <a:ext cx="474663" cy="31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sv-SE" altLang="sv-SE" sz="800"/>
              <a:t>Avtals-</a:t>
            </a:r>
          </a:p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sv-SE" altLang="sv-SE" sz="800"/>
              <a:t>skrivning</a:t>
            </a:r>
          </a:p>
        </p:txBody>
      </p:sp>
      <p:sp>
        <p:nvSpPr>
          <p:cNvPr id="8236" name="Text Box 44"/>
          <p:cNvSpPr txBox="1">
            <a:spLocks noChangeArrowheads="1"/>
          </p:cNvSpPr>
          <p:nvPr/>
        </p:nvSpPr>
        <p:spPr bwMode="auto">
          <a:xfrm>
            <a:off x="7405688" y="3402013"/>
            <a:ext cx="366712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ts val="500"/>
              </a:spcBef>
              <a:buClrTx/>
              <a:buFontTx/>
              <a:buNone/>
            </a:pPr>
            <a:r>
              <a:rPr lang="sv-SE" altLang="sv-SE" sz="800"/>
              <a:t>Anbud</a:t>
            </a:r>
          </a:p>
        </p:txBody>
      </p:sp>
      <p:grpSp>
        <p:nvGrpSpPr>
          <p:cNvPr id="8237" name="Group 45"/>
          <p:cNvGrpSpPr>
            <a:grpSpLocks/>
          </p:cNvGrpSpPr>
          <p:nvPr/>
        </p:nvGrpSpPr>
        <p:grpSpPr bwMode="auto">
          <a:xfrm>
            <a:off x="801688" y="4089400"/>
            <a:ext cx="2643187" cy="1309688"/>
            <a:chOff x="505" y="2576"/>
            <a:chExt cx="1665" cy="825"/>
          </a:xfrm>
        </p:grpSpPr>
        <p:sp>
          <p:nvSpPr>
            <p:cNvPr id="8238" name="Line 46"/>
            <p:cNvSpPr>
              <a:spLocks noChangeShapeType="1"/>
            </p:cNvSpPr>
            <p:nvPr/>
          </p:nvSpPr>
          <p:spPr bwMode="auto">
            <a:xfrm flipV="1">
              <a:off x="505" y="2575"/>
              <a:ext cx="0" cy="82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8239" name="Line 47"/>
            <p:cNvSpPr>
              <a:spLocks noChangeShapeType="1"/>
            </p:cNvSpPr>
            <p:nvPr/>
          </p:nvSpPr>
          <p:spPr bwMode="auto">
            <a:xfrm>
              <a:off x="505" y="3402"/>
              <a:ext cx="1665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8240" name="Group 48"/>
          <p:cNvGrpSpPr>
            <a:grpSpLocks/>
          </p:cNvGrpSpPr>
          <p:nvPr/>
        </p:nvGrpSpPr>
        <p:grpSpPr bwMode="auto">
          <a:xfrm>
            <a:off x="3805238" y="4108450"/>
            <a:ext cx="2643187" cy="1284288"/>
            <a:chOff x="2397" y="2588"/>
            <a:chExt cx="1665" cy="809"/>
          </a:xfrm>
        </p:grpSpPr>
        <p:sp>
          <p:nvSpPr>
            <p:cNvPr id="8241" name="Line 49"/>
            <p:cNvSpPr>
              <a:spLocks noChangeShapeType="1"/>
            </p:cNvSpPr>
            <p:nvPr/>
          </p:nvSpPr>
          <p:spPr bwMode="auto">
            <a:xfrm flipV="1">
              <a:off x="2397" y="2587"/>
              <a:ext cx="0" cy="81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8242" name="Line 50"/>
            <p:cNvSpPr>
              <a:spLocks noChangeShapeType="1"/>
            </p:cNvSpPr>
            <p:nvPr/>
          </p:nvSpPr>
          <p:spPr bwMode="auto">
            <a:xfrm>
              <a:off x="2397" y="3398"/>
              <a:ext cx="1665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8243" name="Group 51"/>
          <p:cNvGrpSpPr>
            <a:grpSpLocks/>
          </p:cNvGrpSpPr>
          <p:nvPr/>
        </p:nvGrpSpPr>
        <p:grpSpPr bwMode="auto">
          <a:xfrm>
            <a:off x="6751638" y="4152900"/>
            <a:ext cx="2643187" cy="1233488"/>
            <a:chOff x="4253" y="2616"/>
            <a:chExt cx="1665" cy="777"/>
          </a:xfrm>
        </p:grpSpPr>
        <p:sp>
          <p:nvSpPr>
            <p:cNvPr id="8244" name="Line 52"/>
            <p:cNvSpPr>
              <a:spLocks noChangeShapeType="1"/>
            </p:cNvSpPr>
            <p:nvPr/>
          </p:nvSpPr>
          <p:spPr bwMode="auto">
            <a:xfrm flipV="1">
              <a:off x="4253" y="2615"/>
              <a:ext cx="0" cy="77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8245" name="Line 53"/>
            <p:cNvSpPr>
              <a:spLocks noChangeShapeType="1"/>
            </p:cNvSpPr>
            <p:nvPr/>
          </p:nvSpPr>
          <p:spPr bwMode="auto">
            <a:xfrm>
              <a:off x="4253" y="3394"/>
              <a:ext cx="1665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8246" name="Rectangle 54"/>
          <p:cNvSpPr>
            <a:spLocks noChangeArrowheads="1"/>
          </p:cNvSpPr>
          <p:nvPr/>
        </p:nvSpPr>
        <p:spPr bwMode="auto">
          <a:xfrm rot="10800000">
            <a:off x="801688" y="4303713"/>
            <a:ext cx="495300" cy="1100137"/>
          </a:xfrm>
          <a:prstGeom prst="rect">
            <a:avLst/>
          </a:prstGeom>
          <a:solidFill>
            <a:srgbClr val="5E9847">
              <a:alpha val="75000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8247" name="Freeform 55"/>
          <p:cNvSpPr>
            <a:spLocks noChangeArrowheads="1"/>
          </p:cNvSpPr>
          <p:nvPr/>
        </p:nvSpPr>
        <p:spPr bwMode="auto">
          <a:xfrm>
            <a:off x="1295400" y="4298950"/>
            <a:ext cx="438150" cy="1098550"/>
          </a:xfrm>
          <a:custGeom>
            <a:avLst/>
            <a:gdLst>
              <a:gd name="T0" fmla="*/ 0 w 364"/>
              <a:gd name="T1" fmla="*/ 692 h 696"/>
              <a:gd name="T2" fmla="*/ 0 w 364"/>
              <a:gd name="T3" fmla="*/ 0 h 696"/>
              <a:gd name="T4" fmla="*/ 364 w 364"/>
              <a:gd name="T5" fmla="*/ 28 h 696"/>
              <a:gd name="T6" fmla="*/ 364 w 364"/>
              <a:gd name="T7" fmla="*/ 696 h 696"/>
              <a:gd name="T8" fmla="*/ 0 w 364"/>
              <a:gd name="T9" fmla="*/ 692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4" h="696">
                <a:moveTo>
                  <a:pt x="0" y="692"/>
                </a:moveTo>
                <a:lnTo>
                  <a:pt x="0" y="0"/>
                </a:lnTo>
                <a:lnTo>
                  <a:pt x="364" y="28"/>
                </a:lnTo>
                <a:lnTo>
                  <a:pt x="364" y="696"/>
                </a:lnTo>
                <a:lnTo>
                  <a:pt x="0" y="692"/>
                </a:lnTo>
                <a:close/>
              </a:path>
            </a:pathLst>
          </a:custGeom>
          <a:solidFill>
            <a:srgbClr val="5E9847">
              <a:alpha val="64999"/>
            </a:srgbClr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8248" name="Text Box 56"/>
          <p:cNvSpPr txBox="1">
            <a:spLocks noChangeArrowheads="1"/>
          </p:cNvSpPr>
          <p:nvPr/>
        </p:nvSpPr>
        <p:spPr bwMode="auto">
          <a:xfrm rot="16200000">
            <a:off x="1758156" y="3166269"/>
            <a:ext cx="576263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ts val="500"/>
              </a:spcBef>
              <a:buClrTx/>
              <a:buFontTx/>
              <a:buNone/>
            </a:pPr>
            <a:r>
              <a:rPr lang="sv-SE" altLang="sv-SE" sz="800"/>
              <a:t>Budgivning</a:t>
            </a:r>
          </a:p>
        </p:txBody>
      </p:sp>
      <p:sp>
        <p:nvSpPr>
          <p:cNvPr id="8249" name="Freeform 57"/>
          <p:cNvSpPr>
            <a:spLocks noChangeArrowheads="1"/>
          </p:cNvSpPr>
          <p:nvPr/>
        </p:nvSpPr>
        <p:spPr bwMode="auto">
          <a:xfrm>
            <a:off x="1727200" y="4343400"/>
            <a:ext cx="520700" cy="1054100"/>
          </a:xfrm>
          <a:custGeom>
            <a:avLst/>
            <a:gdLst>
              <a:gd name="T0" fmla="*/ 0 w 328"/>
              <a:gd name="T1" fmla="*/ 656 h 660"/>
              <a:gd name="T2" fmla="*/ 0 w 328"/>
              <a:gd name="T3" fmla="*/ 0 h 660"/>
              <a:gd name="T4" fmla="*/ 328 w 328"/>
              <a:gd name="T5" fmla="*/ 76 h 660"/>
              <a:gd name="T6" fmla="*/ 328 w 328"/>
              <a:gd name="T7" fmla="*/ 660 h 660"/>
              <a:gd name="T8" fmla="*/ 0 w 328"/>
              <a:gd name="T9" fmla="*/ 656 h 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8" h="660">
                <a:moveTo>
                  <a:pt x="0" y="656"/>
                </a:moveTo>
                <a:lnTo>
                  <a:pt x="0" y="0"/>
                </a:lnTo>
                <a:lnTo>
                  <a:pt x="328" y="76"/>
                </a:lnTo>
                <a:lnTo>
                  <a:pt x="328" y="660"/>
                </a:lnTo>
                <a:lnTo>
                  <a:pt x="0" y="656"/>
                </a:lnTo>
                <a:close/>
              </a:path>
            </a:pathLst>
          </a:custGeom>
          <a:solidFill>
            <a:srgbClr val="5E9847">
              <a:alpha val="50000"/>
            </a:srgbClr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8250" name="Freeform 58"/>
          <p:cNvSpPr>
            <a:spLocks noChangeArrowheads="1"/>
          </p:cNvSpPr>
          <p:nvPr/>
        </p:nvSpPr>
        <p:spPr bwMode="auto">
          <a:xfrm>
            <a:off x="2241550" y="4457700"/>
            <a:ext cx="546100" cy="939800"/>
          </a:xfrm>
          <a:custGeom>
            <a:avLst/>
            <a:gdLst>
              <a:gd name="T0" fmla="*/ 0 w 344"/>
              <a:gd name="T1" fmla="*/ 584 h 584"/>
              <a:gd name="T2" fmla="*/ 0 w 344"/>
              <a:gd name="T3" fmla="*/ 0 h 584"/>
              <a:gd name="T4" fmla="*/ 344 w 344"/>
              <a:gd name="T5" fmla="*/ 468 h 584"/>
              <a:gd name="T6" fmla="*/ 344 w 344"/>
              <a:gd name="T7" fmla="*/ 584 h 584"/>
              <a:gd name="T8" fmla="*/ 0 w 344"/>
              <a:gd name="T9" fmla="*/ 584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4" h="584">
                <a:moveTo>
                  <a:pt x="0" y="584"/>
                </a:moveTo>
                <a:lnTo>
                  <a:pt x="0" y="0"/>
                </a:lnTo>
                <a:lnTo>
                  <a:pt x="344" y="468"/>
                </a:lnTo>
                <a:lnTo>
                  <a:pt x="344" y="584"/>
                </a:lnTo>
                <a:lnTo>
                  <a:pt x="0" y="584"/>
                </a:lnTo>
                <a:close/>
              </a:path>
            </a:pathLst>
          </a:custGeom>
          <a:solidFill>
            <a:srgbClr val="5E9847">
              <a:alpha val="34999"/>
            </a:srgbClr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8251" name="Rectangle 59"/>
          <p:cNvSpPr>
            <a:spLocks noChangeArrowheads="1"/>
          </p:cNvSpPr>
          <p:nvPr/>
        </p:nvSpPr>
        <p:spPr bwMode="auto">
          <a:xfrm>
            <a:off x="2787650" y="5213350"/>
            <a:ext cx="406400" cy="177800"/>
          </a:xfrm>
          <a:prstGeom prst="rect">
            <a:avLst/>
          </a:prstGeom>
          <a:solidFill>
            <a:srgbClr val="5E9847">
              <a:alpha val="14000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8252" name="Text Box 60"/>
          <p:cNvSpPr txBox="1">
            <a:spLocks noChangeArrowheads="1"/>
          </p:cNvSpPr>
          <p:nvPr/>
        </p:nvSpPr>
        <p:spPr bwMode="auto">
          <a:xfrm rot="16200000">
            <a:off x="-42068" y="4699794"/>
            <a:ext cx="1068387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625"/>
              </a:spcBef>
              <a:buClrTx/>
              <a:buFontTx/>
              <a:buNone/>
            </a:pPr>
            <a:r>
              <a:rPr lang="sv-SE" altLang="sv-SE" sz="1000"/>
              <a:t>Antal leverantörer</a:t>
            </a:r>
          </a:p>
        </p:txBody>
      </p:sp>
      <p:sp>
        <p:nvSpPr>
          <p:cNvPr id="8253" name="Freeform 61"/>
          <p:cNvSpPr>
            <a:spLocks noChangeArrowheads="1"/>
          </p:cNvSpPr>
          <p:nvPr/>
        </p:nvSpPr>
        <p:spPr bwMode="auto">
          <a:xfrm>
            <a:off x="3810000" y="4394200"/>
            <a:ext cx="495300" cy="996950"/>
          </a:xfrm>
          <a:custGeom>
            <a:avLst/>
            <a:gdLst>
              <a:gd name="T0" fmla="*/ 0 w 312"/>
              <a:gd name="T1" fmla="*/ 624 h 628"/>
              <a:gd name="T2" fmla="*/ 0 w 312"/>
              <a:gd name="T3" fmla="*/ 0 h 628"/>
              <a:gd name="T4" fmla="*/ 312 w 312"/>
              <a:gd name="T5" fmla="*/ 164 h 628"/>
              <a:gd name="T6" fmla="*/ 312 w 312"/>
              <a:gd name="T7" fmla="*/ 628 h 628"/>
              <a:gd name="T8" fmla="*/ 0 w 312"/>
              <a:gd name="T9" fmla="*/ 624 h 6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2" h="628">
                <a:moveTo>
                  <a:pt x="0" y="624"/>
                </a:moveTo>
                <a:lnTo>
                  <a:pt x="0" y="0"/>
                </a:lnTo>
                <a:lnTo>
                  <a:pt x="312" y="164"/>
                </a:lnTo>
                <a:lnTo>
                  <a:pt x="312" y="628"/>
                </a:lnTo>
                <a:lnTo>
                  <a:pt x="0" y="624"/>
                </a:lnTo>
                <a:close/>
              </a:path>
            </a:pathLst>
          </a:custGeom>
          <a:solidFill>
            <a:srgbClr val="5E9847">
              <a:alpha val="75000"/>
            </a:srgbClr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8254" name="Freeform 62"/>
          <p:cNvSpPr>
            <a:spLocks noChangeArrowheads="1"/>
          </p:cNvSpPr>
          <p:nvPr/>
        </p:nvSpPr>
        <p:spPr bwMode="auto">
          <a:xfrm>
            <a:off x="4305300" y="4660900"/>
            <a:ext cx="495300" cy="730250"/>
          </a:xfrm>
          <a:custGeom>
            <a:avLst/>
            <a:gdLst>
              <a:gd name="T0" fmla="*/ 0 w 312"/>
              <a:gd name="T1" fmla="*/ 460 h 460"/>
              <a:gd name="T2" fmla="*/ 0 w 312"/>
              <a:gd name="T3" fmla="*/ 0 h 460"/>
              <a:gd name="T4" fmla="*/ 312 w 312"/>
              <a:gd name="T5" fmla="*/ 156 h 460"/>
              <a:gd name="T6" fmla="*/ 312 w 312"/>
              <a:gd name="T7" fmla="*/ 460 h 460"/>
              <a:gd name="T8" fmla="*/ 0 w 312"/>
              <a:gd name="T9" fmla="*/ 460 h 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2" h="460">
                <a:moveTo>
                  <a:pt x="0" y="460"/>
                </a:moveTo>
                <a:lnTo>
                  <a:pt x="0" y="0"/>
                </a:lnTo>
                <a:lnTo>
                  <a:pt x="312" y="156"/>
                </a:lnTo>
                <a:lnTo>
                  <a:pt x="312" y="460"/>
                </a:lnTo>
                <a:lnTo>
                  <a:pt x="0" y="460"/>
                </a:lnTo>
                <a:close/>
              </a:path>
            </a:pathLst>
          </a:custGeom>
          <a:solidFill>
            <a:srgbClr val="5E9847">
              <a:alpha val="64999"/>
            </a:srgbClr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8255" name="Freeform 63"/>
          <p:cNvSpPr>
            <a:spLocks noChangeArrowheads="1"/>
          </p:cNvSpPr>
          <p:nvPr/>
        </p:nvSpPr>
        <p:spPr bwMode="auto">
          <a:xfrm>
            <a:off x="4800600" y="4908550"/>
            <a:ext cx="514350" cy="476250"/>
          </a:xfrm>
          <a:custGeom>
            <a:avLst/>
            <a:gdLst>
              <a:gd name="T0" fmla="*/ 0 w 348"/>
              <a:gd name="T1" fmla="*/ 300 h 300"/>
              <a:gd name="T2" fmla="*/ 0 w 348"/>
              <a:gd name="T3" fmla="*/ 0 h 300"/>
              <a:gd name="T4" fmla="*/ 348 w 348"/>
              <a:gd name="T5" fmla="*/ 184 h 300"/>
              <a:gd name="T6" fmla="*/ 348 w 348"/>
              <a:gd name="T7" fmla="*/ 300 h 300"/>
              <a:gd name="T8" fmla="*/ 0 w 348"/>
              <a:gd name="T9" fmla="*/ 30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8" h="300">
                <a:moveTo>
                  <a:pt x="0" y="300"/>
                </a:moveTo>
                <a:lnTo>
                  <a:pt x="0" y="0"/>
                </a:lnTo>
                <a:lnTo>
                  <a:pt x="348" y="184"/>
                </a:lnTo>
                <a:lnTo>
                  <a:pt x="348" y="300"/>
                </a:lnTo>
                <a:lnTo>
                  <a:pt x="0" y="300"/>
                </a:lnTo>
                <a:close/>
              </a:path>
            </a:pathLst>
          </a:custGeom>
          <a:solidFill>
            <a:srgbClr val="5E9847">
              <a:alpha val="50000"/>
            </a:srgbClr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8256" name="Rectangle 64"/>
          <p:cNvSpPr>
            <a:spLocks noChangeArrowheads="1"/>
          </p:cNvSpPr>
          <p:nvPr/>
        </p:nvSpPr>
        <p:spPr bwMode="auto">
          <a:xfrm>
            <a:off x="5321300" y="5213350"/>
            <a:ext cx="406400" cy="177800"/>
          </a:xfrm>
          <a:prstGeom prst="rect">
            <a:avLst/>
          </a:prstGeom>
          <a:solidFill>
            <a:srgbClr val="5E9847">
              <a:alpha val="34999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8257" name="Rectangle 65"/>
          <p:cNvSpPr>
            <a:spLocks noChangeArrowheads="1"/>
          </p:cNvSpPr>
          <p:nvPr/>
        </p:nvSpPr>
        <p:spPr bwMode="auto">
          <a:xfrm>
            <a:off x="5721350" y="5213350"/>
            <a:ext cx="406400" cy="177800"/>
          </a:xfrm>
          <a:prstGeom prst="rect">
            <a:avLst/>
          </a:prstGeom>
          <a:solidFill>
            <a:srgbClr val="5E9847">
              <a:alpha val="14000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8258" name="Freeform 66"/>
          <p:cNvSpPr>
            <a:spLocks noChangeArrowheads="1"/>
          </p:cNvSpPr>
          <p:nvPr/>
        </p:nvSpPr>
        <p:spPr bwMode="auto">
          <a:xfrm flipH="1">
            <a:off x="7718425" y="5075238"/>
            <a:ext cx="471488" cy="312737"/>
          </a:xfrm>
          <a:custGeom>
            <a:avLst/>
            <a:gdLst>
              <a:gd name="T0" fmla="*/ 0 w 272"/>
              <a:gd name="T1" fmla="*/ 420 h 424"/>
              <a:gd name="T2" fmla="*/ 0 w 272"/>
              <a:gd name="T3" fmla="*/ 172 h 424"/>
              <a:gd name="T4" fmla="*/ 272 w 272"/>
              <a:gd name="T5" fmla="*/ 0 h 424"/>
              <a:gd name="T6" fmla="*/ 272 w 272"/>
              <a:gd name="T7" fmla="*/ 424 h 424"/>
              <a:gd name="T8" fmla="*/ 0 w 272"/>
              <a:gd name="T9" fmla="*/ 420 h 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2" h="424">
                <a:moveTo>
                  <a:pt x="0" y="420"/>
                </a:moveTo>
                <a:lnTo>
                  <a:pt x="0" y="172"/>
                </a:lnTo>
                <a:lnTo>
                  <a:pt x="272" y="0"/>
                </a:lnTo>
                <a:lnTo>
                  <a:pt x="272" y="424"/>
                </a:lnTo>
                <a:lnTo>
                  <a:pt x="0" y="420"/>
                </a:lnTo>
                <a:close/>
              </a:path>
            </a:pathLst>
          </a:custGeom>
          <a:solidFill>
            <a:srgbClr val="5E9847">
              <a:alpha val="50000"/>
            </a:srgbClr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8259" name="Rectangle 67"/>
          <p:cNvSpPr>
            <a:spLocks noChangeArrowheads="1"/>
          </p:cNvSpPr>
          <p:nvPr/>
        </p:nvSpPr>
        <p:spPr bwMode="auto">
          <a:xfrm>
            <a:off x="8189913" y="5207000"/>
            <a:ext cx="441325" cy="177800"/>
          </a:xfrm>
          <a:prstGeom prst="rect">
            <a:avLst/>
          </a:prstGeom>
          <a:solidFill>
            <a:srgbClr val="5E9847">
              <a:alpha val="34999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8260" name="Rectangle 68"/>
          <p:cNvSpPr>
            <a:spLocks noChangeArrowheads="1"/>
          </p:cNvSpPr>
          <p:nvPr/>
        </p:nvSpPr>
        <p:spPr bwMode="auto">
          <a:xfrm>
            <a:off x="8637588" y="5207000"/>
            <a:ext cx="442912" cy="177800"/>
          </a:xfrm>
          <a:prstGeom prst="rect">
            <a:avLst/>
          </a:prstGeom>
          <a:solidFill>
            <a:srgbClr val="5E9847">
              <a:alpha val="14000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8261" name="Freeform 69"/>
          <p:cNvSpPr>
            <a:spLocks noChangeArrowheads="1"/>
          </p:cNvSpPr>
          <p:nvPr/>
        </p:nvSpPr>
        <p:spPr bwMode="auto">
          <a:xfrm>
            <a:off x="7226300" y="4857750"/>
            <a:ext cx="495300" cy="527050"/>
          </a:xfrm>
          <a:custGeom>
            <a:avLst/>
            <a:gdLst>
              <a:gd name="T0" fmla="*/ 0 w 312"/>
              <a:gd name="T1" fmla="*/ 332 h 332"/>
              <a:gd name="T2" fmla="*/ 0 w 312"/>
              <a:gd name="T3" fmla="*/ 0 h 332"/>
              <a:gd name="T4" fmla="*/ 312 w 312"/>
              <a:gd name="T5" fmla="*/ 140 h 332"/>
              <a:gd name="T6" fmla="*/ 312 w 312"/>
              <a:gd name="T7" fmla="*/ 328 h 332"/>
              <a:gd name="T8" fmla="*/ 0 w 312"/>
              <a:gd name="T9" fmla="*/ 332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2" h="332">
                <a:moveTo>
                  <a:pt x="0" y="332"/>
                </a:moveTo>
                <a:lnTo>
                  <a:pt x="0" y="0"/>
                </a:lnTo>
                <a:lnTo>
                  <a:pt x="312" y="140"/>
                </a:lnTo>
                <a:lnTo>
                  <a:pt x="312" y="328"/>
                </a:lnTo>
                <a:lnTo>
                  <a:pt x="0" y="332"/>
                </a:lnTo>
                <a:close/>
              </a:path>
            </a:pathLst>
          </a:custGeom>
          <a:solidFill>
            <a:srgbClr val="5E9847">
              <a:alpha val="64999"/>
            </a:srgbClr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8262" name="Text Box 70"/>
          <p:cNvSpPr txBox="1">
            <a:spLocks noChangeArrowheads="1"/>
          </p:cNvSpPr>
          <p:nvPr/>
        </p:nvSpPr>
        <p:spPr bwMode="auto">
          <a:xfrm>
            <a:off x="557213" y="6165850"/>
            <a:ext cx="1884362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ts val="625"/>
              </a:spcBef>
              <a:buClrTx/>
              <a:buFontTx/>
              <a:buNone/>
            </a:pPr>
            <a:r>
              <a:rPr lang="sv-SE" altLang="sv-SE" sz="1000"/>
              <a:t>Design likställt med konstruktion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ma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ma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ma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ma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214</Words>
  <Application>Microsoft Office PowerPoint</Application>
  <PresentationFormat>Anpassad</PresentationFormat>
  <Paragraphs>157</Paragraphs>
  <Slides>3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3</vt:i4>
      </vt:variant>
    </vt:vector>
  </HeadingPairs>
  <TitlesOfParts>
    <vt:vector size="12" baseType="lpstr">
      <vt:lpstr>Times New Roman</vt:lpstr>
      <vt:lpstr>Arial</vt:lpstr>
      <vt:lpstr>Microsoft YaHei</vt:lpstr>
      <vt:lpstr>Lucida Sans Unicode</vt:lpstr>
      <vt:lpstr>Wingdings</vt:lpstr>
      <vt:lpstr>Office-tema</vt:lpstr>
      <vt:lpstr>Office-tema</vt:lpstr>
      <vt:lpstr>Office-tema</vt:lpstr>
      <vt:lpstr>Office-tema</vt:lpstr>
      <vt:lpstr>Inom offentlig upphandling har man definierat sex standardiserade upphandlingsprocesser, vilka även är normbildande för privat upphandling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Upphandlingsprocesser</dc:title>
  <dc:creator>Michèle Sandstedt</dc:creator>
  <cp:lastModifiedBy>Michèle Sandstedt</cp:lastModifiedBy>
  <cp:revision>67</cp:revision>
  <cp:lastPrinted>1601-01-01T00:00:00Z</cp:lastPrinted>
  <dcterms:created xsi:type="dcterms:W3CDTF">2009-08-28T15:39:23Z</dcterms:created>
  <dcterms:modified xsi:type="dcterms:W3CDTF">2021-06-08T14:38:27Z</dcterms:modified>
</cp:coreProperties>
</file>