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9" r:id="rId6"/>
    <p:sldId id="258" r:id="rId7"/>
    <p:sldId id="260" r:id="rId8"/>
    <p:sldId id="261" r:id="rId9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572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9144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371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8288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96633"/>
    <a:srgbClr val="B5A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96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endParaRPr lang="sv-SE" altLang="sv-S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9B7A49BC-DD04-4142-9D2A-A1F15367B153}" type="datetime1">
              <a:rPr lang="sv-SE" altLang="sv-SE"/>
              <a:pPr/>
              <a:t>2021-06-08</a:t>
            </a:fld>
            <a:endParaRPr lang="sv-SE" altLang="sv-S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endParaRPr lang="sv-SE" altLang="sv-S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18500A2E-1201-4C1B-AB93-977E4F54F4B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8037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51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E4F6890F-B1F7-4A1E-A926-EBF68652691D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527751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8C5845-5A49-4236-AAE5-D76C1BFB375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C60D390A-F653-4B8C-A456-1E6661BD323B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9370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B6EFF0-57C5-447C-8702-713ADE7B6E8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A155166F-966B-4E25-85E3-72FB41779ABE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1495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BF2F8F-3275-45BB-BFD0-28991892F1F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9AE06CD9-A4EF-4E0A-AA62-9D9E99B417D0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9458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72A8F1-88E2-4742-8F67-B73B42C7599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7531429F-167A-423A-85AC-14758B192196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70332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7D5DA4-E85D-4C91-A732-31D500F8BD9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7AD6A4B3-ACD7-4DB2-940F-5E710C2EF0D0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5805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449F6C-BF40-469A-8A55-51568D71708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2C957DEA-C86C-4406-B095-8EC8B1A902B4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09020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3AE100-79B8-4F76-8F44-6B5CA3CF121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B2644D53-5A38-4A0C-8DF0-19838ED95168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53600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792051-1252-4BFD-9CAB-CECEA9C8899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96462E7D-5235-41BA-ADA6-EAFFF4D3021E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228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6E9000-2A79-40B2-962C-C18F0BC00EC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C6499864-D06D-4225-93CB-1645A985BDA0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64063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E905F2-75B3-46A7-9E0A-572F91D7EB6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396BCB6D-BFB7-45BE-8D82-356D944ABDEA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36207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12A9283-F8B3-48D5-ACFC-2D1D216B517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CFE3BD43-9ADB-492A-A915-019291213478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6938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55324E-8513-4E59-9FC3-0106BF2CABB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B0398AFD-B4DB-49E0-985D-D7B875FC3B87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48775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4306639-D693-4194-8861-5E35B9EFCA8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AE75C4EC-6745-4485-940C-C01D42972AA5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63690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2108481-A6A8-4724-A742-C8236C60B71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8EBFE77C-9FDE-48DB-A344-975947986BE1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43079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3C276B-9A61-425A-92A3-68A3C520D0E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A2D55943-CF8A-4A24-924B-DB392F06FE11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14982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845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6664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36436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4764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377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7293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51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3E8304-CA0B-4680-A722-A1CD77638C0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9031DEAC-7C33-42E8-82A6-62744F4904BE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076053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33925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852011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9555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6197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3195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4458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992355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6509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5119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0ABF5A-8123-4002-8A39-40D8EA01159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90AC63CB-BDA6-41A2-B69F-A2BECA0AD2F4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343089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890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362760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23064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8805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59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AB3D7F-D200-4CC1-95A6-1D017B1F188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FBBAEA78-27F7-40C5-94D3-91E8987A65BE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4139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2E9B1D-EA0D-4ABA-8334-2F155270EE9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175236C3-A648-4BBD-A2D7-A8BEF7638670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6805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8A2A43-9606-48F5-983D-AC4AE10B30D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0197E79B-567A-49FE-9605-B791AAF507C8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0702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C28859-145D-4919-A848-1116A02E566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1EF1E3AE-DB59-46D8-8ADC-044961654155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9749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71A1B3-CFD1-4299-893C-880625D2F12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fld id="{CB362423-675E-4062-8002-5571074C885C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3795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fld id="{F3584CEB-3FD8-48DF-BD1A-26FBBA77906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fld id="{B032485E-5320-4AC2-ABD6-CE847E16280D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293812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6E76BAE-A673-4929-9283-496EF2362B7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DF2ECFF-B138-4D99-B22A-A9464F5C80B0}" type="datetime1">
              <a:rPr lang="sv-SE" altLang="sv-SE"/>
              <a:pPr/>
              <a:t>2021-06-08</a:t>
            </a:fld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22650" cy="150812"/>
            <a:chOff x="2043" y="3999"/>
            <a:chExt cx="2156" cy="9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60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82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82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Viten och skadestånd - Incitamentsmodell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9050338" y="29337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Färdigställandegrad</a:t>
            </a:r>
            <a:endParaRPr lang="sv-SE" altLang="sv-SE"/>
          </a:p>
        </p:txBody>
      </p:sp>
      <p:sp>
        <p:nvSpPr>
          <p:cNvPr id="14398" name="AutoShape 62"/>
          <p:cNvSpPr>
            <a:spLocks noChangeAspect="1" noChangeArrowheads="1" noTextEdit="1"/>
          </p:cNvSpPr>
          <p:nvPr/>
        </p:nvSpPr>
        <p:spPr bwMode="auto">
          <a:xfrm>
            <a:off x="1158875" y="1624013"/>
            <a:ext cx="6742113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2706688" y="3638550"/>
            <a:ext cx="3557587" cy="576263"/>
          </a:xfrm>
          <a:prstGeom prst="rect">
            <a:avLst/>
          </a:prstGeom>
          <a:solidFill>
            <a:srgbClr val="C06D37"/>
          </a:solidFill>
          <a:ln w="0">
            <a:solidFill>
              <a:srgbClr val="25221E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2052638" y="3638550"/>
            <a:ext cx="3557587" cy="576263"/>
          </a:xfrm>
          <a:prstGeom prst="rect">
            <a:avLst/>
          </a:prstGeom>
          <a:solidFill>
            <a:srgbClr val="968165"/>
          </a:solidFill>
          <a:ln w="0">
            <a:solidFill>
              <a:srgbClr val="25221E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1163638" y="3638550"/>
            <a:ext cx="3530600" cy="576263"/>
          </a:xfrm>
          <a:prstGeom prst="rect">
            <a:avLst/>
          </a:prstGeom>
          <a:solidFill>
            <a:srgbClr val="615E5D"/>
          </a:solidFill>
          <a:ln w="0">
            <a:solidFill>
              <a:srgbClr val="25221E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5165725" y="2487613"/>
            <a:ext cx="1098550" cy="574675"/>
          </a:xfrm>
          <a:prstGeom prst="rect">
            <a:avLst/>
          </a:prstGeom>
          <a:solidFill>
            <a:srgbClr val="D14520"/>
          </a:solidFill>
          <a:ln w="0">
            <a:solidFill>
              <a:srgbClr val="25221E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4404" name="Rectangle 68"/>
          <p:cNvSpPr>
            <a:spLocks noChangeArrowheads="1"/>
          </p:cNvSpPr>
          <p:nvPr/>
        </p:nvSpPr>
        <p:spPr bwMode="auto">
          <a:xfrm>
            <a:off x="6264275" y="2487613"/>
            <a:ext cx="1098550" cy="574675"/>
          </a:xfrm>
          <a:prstGeom prst="rect">
            <a:avLst/>
          </a:prstGeom>
          <a:solidFill>
            <a:srgbClr val="23906F"/>
          </a:solidFill>
          <a:ln w="0">
            <a:solidFill>
              <a:srgbClr val="25221E"/>
            </a:solidFill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>
            <a:off x="6264275" y="220027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>
            <a:off x="6264275" y="227806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6264275" y="235585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>
            <a:off x="6264275" y="243522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6264275" y="251301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6264275" y="2592388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6264275" y="26701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6264275" y="27495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6264275" y="28273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6264275" y="290671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>
            <a:off x="6264275" y="298450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6" name="Line 80"/>
          <p:cNvSpPr>
            <a:spLocks noChangeShapeType="1"/>
          </p:cNvSpPr>
          <p:nvPr/>
        </p:nvSpPr>
        <p:spPr bwMode="auto">
          <a:xfrm>
            <a:off x="6264275" y="306228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6264275" y="342900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>
            <a:off x="6264275" y="350837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19" name="Line 83"/>
          <p:cNvSpPr>
            <a:spLocks noChangeShapeType="1"/>
          </p:cNvSpPr>
          <p:nvPr/>
        </p:nvSpPr>
        <p:spPr bwMode="auto">
          <a:xfrm>
            <a:off x="6264275" y="358616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>
            <a:off x="6264275" y="366395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>
            <a:off x="6264275" y="374332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6264275" y="382111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3" name="Line 87"/>
          <p:cNvSpPr>
            <a:spLocks noChangeShapeType="1"/>
          </p:cNvSpPr>
          <p:nvPr/>
        </p:nvSpPr>
        <p:spPr bwMode="auto">
          <a:xfrm>
            <a:off x="6264275" y="3900488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6264275" y="39782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5" name="Line 89"/>
          <p:cNvSpPr>
            <a:spLocks noChangeShapeType="1"/>
          </p:cNvSpPr>
          <p:nvPr/>
        </p:nvSpPr>
        <p:spPr bwMode="auto">
          <a:xfrm>
            <a:off x="6264275" y="40576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6" name="Line 90"/>
          <p:cNvSpPr>
            <a:spLocks noChangeShapeType="1"/>
          </p:cNvSpPr>
          <p:nvPr/>
        </p:nvSpPr>
        <p:spPr bwMode="auto">
          <a:xfrm>
            <a:off x="6264275" y="41354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7" name="Line 91"/>
          <p:cNvSpPr>
            <a:spLocks noChangeShapeType="1"/>
          </p:cNvSpPr>
          <p:nvPr/>
        </p:nvSpPr>
        <p:spPr bwMode="auto">
          <a:xfrm>
            <a:off x="6264275" y="421481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>
            <a:off x="6264275" y="429260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29" name="Line 93"/>
          <p:cNvSpPr>
            <a:spLocks noChangeShapeType="1"/>
          </p:cNvSpPr>
          <p:nvPr/>
        </p:nvSpPr>
        <p:spPr bwMode="auto">
          <a:xfrm>
            <a:off x="6264275" y="437038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0" name="Line 94"/>
          <p:cNvSpPr>
            <a:spLocks noChangeShapeType="1"/>
          </p:cNvSpPr>
          <p:nvPr/>
        </p:nvSpPr>
        <p:spPr bwMode="auto">
          <a:xfrm>
            <a:off x="6264275" y="444976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1" name="Line 95"/>
          <p:cNvSpPr>
            <a:spLocks noChangeShapeType="1"/>
          </p:cNvSpPr>
          <p:nvPr/>
        </p:nvSpPr>
        <p:spPr bwMode="auto">
          <a:xfrm>
            <a:off x="6264275" y="452755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>
            <a:off x="6264275" y="460692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3" name="Line 97"/>
          <p:cNvSpPr>
            <a:spLocks noChangeShapeType="1"/>
          </p:cNvSpPr>
          <p:nvPr/>
        </p:nvSpPr>
        <p:spPr bwMode="auto">
          <a:xfrm>
            <a:off x="6264275" y="468471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6264275" y="4764088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5" name="Line 99"/>
          <p:cNvSpPr>
            <a:spLocks noChangeShapeType="1"/>
          </p:cNvSpPr>
          <p:nvPr/>
        </p:nvSpPr>
        <p:spPr bwMode="auto">
          <a:xfrm>
            <a:off x="6264275" y="48418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6" name="Freeform 100"/>
          <p:cNvSpPr>
            <a:spLocks/>
          </p:cNvSpPr>
          <p:nvPr/>
        </p:nvSpPr>
        <p:spPr bwMode="auto">
          <a:xfrm>
            <a:off x="6186488" y="4841875"/>
            <a:ext cx="130175" cy="104775"/>
          </a:xfrm>
          <a:custGeom>
            <a:avLst/>
            <a:gdLst>
              <a:gd name="T0" fmla="*/ 82 w 82"/>
              <a:gd name="T1" fmla="*/ 0 h 66"/>
              <a:gd name="T2" fmla="*/ 49 w 82"/>
              <a:gd name="T3" fmla="*/ 66 h 66"/>
              <a:gd name="T4" fmla="*/ 0 w 82"/>
              <a:gd name="T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66">
                <a:moveTo>
                  <a:pt x="82" y="0"/>
                </a:moveTo>
                <a:lnTo>
                  <a:pt x="49" y="66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2522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7" name="Line 101"/>
          <p:cNvSpPr>
            <a:spLocks noChangeShapeType="1"/>
          </p:cNvSpPr>
          <p:nvPr/>
        </p:nvSpPr>
        <p:spPr bwMode="auto">
          <a:xfrm>
            <a:off x="5165725" y="18065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8" name="Line 102"/>
          <p:cNvSpPr>
            <a:spLocks noChangeShapeType="1"/>
          </p:cNvSpPr>
          <p:nvPr/>
        </p:nvSpPr>
        <p:spPr bwMode="auto">
          <a:xfrm>
            <a:off x="5165725" y="18859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39" name="Line 103"/>
          <p:cNvSpPr>
            <a:spLocks noChangeShapeType="1"/>
          </p:cNvSpPr>
          <p:nvPr/>
        </p:nvSpPr>
        <p:spPr bwMode="auto">
          <a:xfrm>
            <a:off x="5165725" y="19637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0" name="Line 104"/>
          <p:cNvSpPr>
            <a:spLocks noChangeShapeType="1"/>
          </p:cNvSpPr>
          <p:nvPr/>
        </p:nvSpPr>
        <p:spPr bwMode="auto">
          <a:xfrm>
            <a:off x="5165725" y="204311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1" name="Line 105"/>
          <p:cNvSpPr>
            <a:spLocks noChangeShapeType="1"/>
          </p:cNvSpPr>
          <p:nvPr/>
        </p:nvSpPr>
        <p:spPr bwMode="auto">
          <a:xfrm>
            <a:off x="5165725" y="212090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2" name="Line 106"/>
          <p:cNvSpPr>
            <a:spLocks noChangeShapeType="1"/>
          </p:cNvSpPr>
          <p:nvPr/>
        </p:nvSpPr>
        <p:spPr bwMode="auto">
          <a:xfrm>
            <a:off x="5165725" y="220027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3" name="Line 107"/>
          <p:cNvSpPr>
            <a:spLocks noChangeShapeType="1"/>
          </p:cNvSpPr>
          <p:nvPr/>
        </p:nvSpPr>
        <p:spPr bwMode="auto">
          <a:xfrm>
            <a:off x="5165725" y="227806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4" name="Line 108"/>
          <p:cNvSpPr>
            <a:spLocks noChangeShapeType="1"/>
          </p:cNvSpPr>
          <p:nvPr/>
        </p:nvSpPr>
        <p:spPr bwMode="auto">
          <a:xfrm>
            <a:off x="5165725" y="235585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5" name="Line 109"/>
          <p:cNvSpPr>
            <a:spLocks noChangeShapeType="1"/>
          </p:cNvSpPr>
          <p:nvPr/>
        </p:nvSpPr>
        <p:spPr bwMode="auto">
          <a:xfrm>
            <a:off x="5165725" y="243522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6" name="Line 110"/>
          <p:cNvSpPr>
            <a:spLocks noChangeShapeType="1"/>
          </p:cNvSpPr>
          <p:nvPr/>
        </p:nvSpPr>
        <p:spPr bwMode="auto">
          <a:xfrm>
            <a:off x="5165725" y="251301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7" name="Line 111"/>
          <p:cNvSpPr>
            <a:spLocks noChangeShapeType="1"/>
          </p:cNvSpPr>
          <p:nvPr/>
        </p:nvSpPr>
        <p:spPr bwMode="auto">
          <a:xfrm>
            <a:off x="5165725" y="2592388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8" name="Line 112"/>
          <p:cNvSpPr>
            <a:spLocks noChangeShapeType="1"/>
          </p:cNvSpPr>
          <p:nvPr/>
        </p:nvSpPr>
        <p:spPr bwMode="auto">
          <a:xfrm>
            <a:off x="5165725" y="26701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49" name="Line 113"/>
          <p:cNvSpPr>
            <a:spLocks noChangeShapeType="1"/>
          </p:cNvSpPr>
          <p:nvPr/>
        </p:nvSpPr>
        <p:spPr bwMode="auto">
          <a:xfrm>
            <a:off x="5165725" y="27495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0" name="Line 114"/>
          <p:cNvSpPr>
            <a:spLocks noChangeShapeType="1"/>
          </p:cNvSpPr>
          <p:nvPr/>
        </p:nvSpPr>
        <p:spPr bwMode="auto">
          <a:xfrm>
            <a:off x="5165725" y="28273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1" name="Line 115"/>
          <p:cNvSpPr>
            <a:spLocks noChangeShapeType="1"/>
          </p:cNvSpPr>
          <p:nvPr/>
        </p:nvSpPr>
        <p:spPr bwMode="auto">
          <a:xfrm>
            <a:off x="5165725" y="31940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2" name="Line 116"/>
          <p:cNvSpPr>
            <a:spLocks noChangeShapeType="1"/>
          </p:cNvSpPr>
          <p:nvPr/>
        </p:nvSpPr>
        <p:spPr bwMode="auto">
          <a:xfrm>
            <a:off x="5165725" y="32718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3" name="Line 117"/>
          <p:cNvSpPr>
            <a:spLocks noChangeShapeType="1"/>
          </p:cNvSpPr>
          <p:nvPr/>
        </p:nvSpPr>
        <p:spPr bwMode="auto">
          <a:xfrm>
            <a:off x="5165725" y="335121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4" name="Line 118"/>
          <p:cNvSpPr>
            <a:spLocks noChangeShapeType="1"/>
          </p:cNvSpPr>
          <p:nvPr/>
        </p:nvSpPr>
        <p:spPr bwMode="auto">
          <a:xfrm>
            <a:off x="5165725" y="342900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5" name="Line 119"/>
          <p:cNvSpPr>
            <a:spLocks noChangeShapeType="1"/>
          </p:cNvSpPr>
          <p:nvPr/>
        </p:nvSpPr>
        <p:spPr bwMode="auto">
          <a:xfrm>
            <a:off x="5165725" y="350837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6" name="Line 120"/>
          <p:cNvSpPr>
            <a:spLocks noChangeShapeType="1"/>
          </p:cNvSpPr>
          <p:nvPr/>
        </p:nvSpPr>
        <p:spPr bwMode="auto">
          <a:xfrm>
            <a:off x="5165725" y="358616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7" name="Line 121"/>
          <p:cNvSpPr>
            <a:spLocks noChangeShapeType="1"/>
          </p:cNvSpPr>
          <p:nvPr/>
        </p:nvSpPr>
        <p:spPr bwMode="auto">
          <a:xfrm>
            <a:off x="5165725" y="366395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8" name="Line 122"/>
          <p:cNvSpPr>
            <a:spLocks noChangeShapeType="1"/>
          </p:cNvSpPr>
          <p:nvPr/>
        </p:nvSpPr>
        <p:spPr bwMode="auto">
          <a:xfrm>
            <a:off x="5165725" y="374332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59" name="Line 123"/>
          <p:cNvSpPr>
            <a:spLocks noChangeShapeType="1"/>
          </p:cNvSpPr>
          <p:nvPr/>
        </p:nvSpPr>
        <p:spPr bwMode="auto">
          <a:xfrm>
            <a:off x="5165725" y="382111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0" name="Line 124"/>
          <p:cNvSpPr>
            <a:spLocks noChangeShapeType="1"/>
          </p:cNvSpPr>
          <p:nvPr/>
        </p:nvSpPr>
        <p:spPr bwMode="auto">
          <a:xfrm>
            <a:off x="5165725" y="3900488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>
            <a:off x="5165725" y="39782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2" name="Line 126"/>
          <p:cNvSpPr>
            <a:spLocks noChangeShapeType="1"/>
          </p:cNvSpPr>
          <p:nvPr/>
        </p:nvSpPr>
        <p:spPr bwMode="auto">
          <a:xfrm>
            <a:off x="5165725" y="40576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3" name="Line 127"/>
          <p:cNvSpPr>
            <a:spLocks noChangeShapeType="1"/>
          </p:cNvSpPr>
          <p:nvPr/>
        </p:nvSpPr>
        <p:spPr bwMode="auto">
          <a:xfrm>
            <a:off x="5165725" y="41354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4" name="Line 128"/>
          <p:cNvSpPr>
            <a:spLocks noChangeShapeType="1"/>
          </p:cNvSpPr>
          <p:nvPr/>
        </p:nvSpPr>
        <p:spPr bwMode="auto">
          <a:xfrm>
            <a:off x="7362825" y="18065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5" name="Line 129"/>
          <p:cNvSpPr>
            <a:spLocks noChangeShapeType="1"/>
          </p:cNvSpPr>
          <p:nvPr/>
        </p:nvSpPr>
        <p:spPr bwMode="auto">
          <a:xfrm>
            <a:off x="7362825" y="18859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6" name="Line 130"/>
          <p:cNvSpPr>
            <a:spLocks noChangeShapeType="1"/>
          </p:cNvSpPr>
          <p:nvPr/>
        </p:nvSpPr>
        <p:spPr bwMode="auto">
          <a:xfrm>
            <a:off x="7362825" y="19637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7" name="Line 131"/>
          <p:cNvSpPr>
            <a:spLocks noChangeShapeType="1"/>
          </p:cNvSpPr>
          <p:nvPr/>
        </p:nvSpPr>
        <p:spPr bwMode="auto">
          <a:xfrm>
            <a:off x="7362825" y="204311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8" name="Line 132"/>
          <p:cNvSpPr>
            <a:spLocks noChangeShapeType="1"/>
          </p:cNvSpPr>
          <p:nvPr/>
        </p:nvSpPr>
        <p:spPr bwMode="auto">
          <a:xfrm>
            <a:off x="7362825" y="212090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69" name="Line 133"/>
          <p:cNvSpPr>
            <a:spLocks noChangeShapeType="1"/>
          </p:cNvSpPr>
          <p:nvPr/>
        </p:nvSpPr>
        <p:spPr bwMode="auto">
          <a:xfrm>
            <a:off x="7362825" y="220027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0" name="Line 134"/>
          <p:cNvSpPr>
            <a:spLocks noChangeShapeType="1"/>
          </p:cNvSpPr>
          <p:nvPr/>
        </p:nvSpPr>
        <p:spPr bwMode="auto">
          <a:xfrm>
            <a:off x="7362825" y="227806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1" name="Line 135"/>
          <p:cNvSpPr>
            <a:spLocks noChangeShapeType="1"/>
          </p:cNvSpPr>
          <p:nvPr/>
        </p:nvSpPr>
        <p:spPr bwMode="auto">
          <a:xfrm>
            <a:off x="7362825" y="235585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2" name="Line 136"/>
          <p:cNvSpPr>
            <a:spLocks noChangeShapeType="1"/>
          </p:cNvSpPr>
          <p:nvPr/>
        </p:nvSpPr>
        <p:spPr bwMode="auto">
          <a:xfrm>
            <a:off x="7362825" y="243522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3" name="Line 137"/>
          <p:cNvSpPr>
            <a:spLocks noChangeShapeType="1"/>
          </p:cNvSpPr>
          <p:nvPr/>
        </p:nvSpPr>
        <p:spPr bwMode="auto">
          <a:xfrm>
            <a:off x="7362825" y="251301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4" name="Line 138"/>
          <p:cNvSpPr>
            <a:spLocks noChangeShapeType="1"/>
          </p:cNvSpPr>
          <p:nvPr/>
        </p:nvSpPr>
        <p:spPr bwMode="auto">
          <a:xfrm>
            <a:off x="7362825" y="2592388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5" name="Line 139"/>
          <p:cNvSpPr>
            <a:spLocks noChangeShapeType="1"/>
          </p:cNvSpPr>
          <p:nvPr/>
        </p:nvSpPr>
        <p:spPr bwMode="auto">
          <a:xfrm>
            <a:off x="7362825" y="26701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6" name="Line 140"/>
          <p:cNvSpPr>
            <a:spLocks noChangeShapeType="1"/>
          </p:cNvSpPr>
          <p:nvPr/>
        </p:nvSpPr>
        <p:spPr bwMode="auto">
          <a:xfrm>
            <a:off x="7362825" y="27495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7" name="Line 141"/>
          <p:cNvSpPr>
            <a:spLocks noChangeShapeType="1"/>
          </p:cNvSpPr>
          <p:nvPr/>
        </p:nvSpPr>
        <p:spPr bwMode="auto">
          <a:xfrm>
            <a:off x="7362825" y="28273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8" name="Line 142"/>
          <p:cNvSpPr>
            <a:spLocks noChangeShapeType="1"/>
          </p:cNvSpPr>
          <p:nvPr/>
        </p:nvSpPr>
        <p:spPr bwMode="auto">
          <a:xfrm>
            <a:off x="7362825" y="31940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79" name="Line 143"/>
          <p:cNvSpPr>
            <a:spLocks noChangeShapeType="1"/>
          </p:cNvSpPr>
          <p:nvPr/>
        </p:nvSpPr>
        <p:spPr bwMode="auto">
          <a:xfrm>
            <a:off x="7362825" y="32718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0" name="Line 144"/>
          <p:cNvSpPr>
            <a:spLocks noChangeShapeType="1"/>
          </p:cNvSpPr>
          <p:nvPr/>
        </p:nvSpPr>
        <p:spPr bwMode="auto">
          <a:xfrm>
            <a:off x="7362825" y="335121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1" name="Line 145"/>
          <p:cNvSpPr>
            <a:spLocks noChangeShapeType="1"/>
          </p:cNvSpPr>
          <p:nvPr/>
        </p:nvSpPr>
        <p:spPr bwMode="auto">
          <a:xfrm>
            <a:off x="7362825" y="342900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2" name="Line 146"/>
          <p:cNvSpPr>
            <a:spLocks noChangeShapeType="1"/>
          </p:cNvSpPr>
          <p:nvPr/>
        </p:nvSpPr>
        <p:spPr bwMode="auto">
          <a:xfrm>
            <a:off x="7362825" y="350837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3" name="Line 147"/>
          <p:cNvSpPr>
            <a:spLocks noChangeShapeType="1"/>
          </p:cNvSpPr>
          <p:nvPr/>
        </p:nvSpPr>
        <p:spPr bwMode="auto">
          <a:xfrm>
            <a:off x="7362825" y="358616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4" name="Line 148"/>
          <p:cNvSpPr>
            <a:spLocks noChangeShapeType="1"/>
          </p:cNvSpPr>
          <p:nvPr/>
        </p:nvSpPr>
        <p:spPr bwMode="auto">
          <a:xfrm>
            <a:off x="7362825" y="366395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5" name="Line 149"/>
          <p:cNvSpPr>
            <a:spLocks noChangeShapeType="1"/>
          </p:cNvSpPr>
          <p:nvPr/>
        </p:nvSpPr>
        <p:spPr bwMode="auto">
          <a:xfrm>
            <a:off x="7362825" y="3743325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6" name="Line 150"/>
          <p:cNvSpPr>
            <a:spLocks noChangeShapeType="1"/>
          </p:cNvSpPr>
          <p:nvPr/>
        </p:nvSpPr>
        <p:spPr bwMode="auto">
          <a:xfrm>
            <a:off x="7362825" y="3821113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7" name="Line 151"/>
          <p:cNvSpPr>
            <a:spLocks noChangeShapeType="1"/>
          </p:cNvSpPr>
          <p:nvPr/>
        </p:nvSpPr>
        <p:spPr bwMode="auto">
          <a:xfrm>
            <a:off x="7362825" y="3900488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8" name="Line 152"/>
          <p:cNvSpPr>
            <a:spLocks noChangeShapeType="1"/>
          </p:cNvSpPr>
          <p:nvPr/>
        </p:nvSpPr>
        <p:spPr bwMode="auto">
          <a:xfrm>
            <a:off x="7362825" y="3978275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89" name="Line 153"/>
          <p:cNvSpPr>
            <a:spLocks noChangeShapeType="1"/>
          </p:cNvSpPr>
          <p:nvPr/>
        </p:nvSpPr>
        <p:spPr bwMode="auto">
          <a:xfrm>
            <a:off x="7362825" y="4057650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0" name="Line 154"/>
          <p:cNvSpPr>
            <a:spLocks noChangeShapeType="1"/>
          </p:cNvSpPr>
          <p:nvPr/>
        </p:nvSpPr>
        <p:spPr bwMode="auto">
          <a:xfrm>
            <a:off x="7362825" y="413543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1" name="Line 155"/>
          <p:cNvSpPr>
            <a:spLocks noChangeShapeType="1"/>
          </p:cNvSpPr>
          <p:nvPr/>
        </p:nvSpPr>
        <p:spPr bwMode="auto">
          <a:xfrm>
            <a:off x="7362825" y="4214813"/>
            <a:ext cx="1588" cy="25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2" name="Line 156"/>
          <p:cNvSpPr>
            <a:spLocks noChangeShapeType="1"/>
          </p:cNvSpPr>
          <p:nvPr/>
        </p:nvSpPr>
        <p:spPr bwMode="auto">
          <a:xfrm>
            <a:off x="7362825" y="4292600"/>
            <a:ext cx="1588" cy="269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7362825" y="437038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4" name="Line 158"/>
          <p:cNvSpPr>
            <a:spLocks noChangeShapeType="1"/>
          </p:cNvSpPr>
          <p:nvPr/>
        </p:nvSpPr>
        <p:spPr bwMode="auto">
          <a:xfrm>
            <a:off x="7362825" y="4370388"/>
            <a:ext cx="1588" cy="269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5165725" y="1833563"/>
            <a:ext cx="2197100" cy="15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6" name="Freeform 160"/>
          <p:cNvSpPr>
            <a:spLocks/>
          </p:cNvSpPr>
          <p:nvPr/>
        </p:nvSpPr>
        <p:spPr bwMode="auto">
          <a:xfrm>
            <a:off x="5165725" y="1781175"/>
            <a:ext cx="104775" cy="130175"/>
          </a:xfrm>
          <a:custGeom>
            <a:avLst/>
            <a:gdLst>
              <a:gd name="T0" fmla="*/ 66 w 66"/>
              <a:gd name="T1" fmla="*/ 0 h 82"/>
              <a:gd name="T2" fmla="*/ 0 w 66"/>
              <a:gd name="T3" fmla="*/ 33 h 82"/>
              <a:gd name="T4" fmla="*/ 66 w 66"/>
              <a:gd name="T5" fmla="*/ 82 h 82"/>
              <a:gd name="T6" fmla="*/ 66 w 66"/>
              <a:gd name="T7" fmla="*/ 0 h 82"/>
              <a:gd name="T8" fmla="*/ 0 w 66"/>
              <a:gd name="T9" fmla="*/ 33 h 82"/>
              <a:gd name="T10" fmla="*/ 66 w 66"/>
              <a:gd name="T11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" h="82">
                <a:moveTo>
                  <a:pt x="66" y="0"/>
                </a:moveTo>
                <a:lnTo>
                  <a:pt x="0" y="33"/>
                </a:lnTo>
                <a:lnTo>
                  <a:pt x="66" y="82"/>
                </a:lnTo>
                <a:lnTo>
                  <a:pt x="66" y="0"/>
                </a:lnTo>
                <a:lnTo>
                  <a:pt x="0" y="33"/>
                </a:lnTo>
                <a:lnTo>
                  <a:pt x="66" y="0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7" name="Freeform 161"/>
          <p:cNvSpPr>
            <a:spLocks/>
          </p:cNvSpPr>
          <p:nvPr/>
        </p:nvSpPr>
        <p:spPr bwMode="auto">
          <a:xfrm>
            <a:off x="7232650" y="1781175"/>
            <a:ext cx="130175" cy="130175"/>
          </a:xfrm>
          <a:custGeom>
            <a:avLst/>
            <a:gdLst>
              <a:gd name="T0" fmla="*/ 0 w 82"/>
              <a:gd name="T1" fmla="*/ 0 h 82"/>
              <a:gd name="T2" fmla="*/ 82 w 82"/>
              <a:gd name="T3" fmla="*/ 33 h 82"/>
              <a:gd name="T4" fmla="*/ 0 w 82"/>
              <a:gd name="T5" fmla="*/ 82 h 82"/>
              <a:gd name="T6" fmla="*/ 0 w 82"/>
              <a:gd name="T7" fmla="*/ 0 h 82"/>
              <a:gd name="T8" fmla="*/ 82 w 82"/>
              <a:gd name="T9" fmla="*/ 33 h 82"/>
              <a:gd name="T10" fmla="*/ 0 w 82"/>
              <a:gd name="T11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82">
                <a:moveTo>
                  <a:pt x="0" y="0"/>
                </a:moveTo>
                <a:lnTo>
                  <a:pt x="82" y="33"/>
                </a:lnTo>
                <a:lnTo>
                  <a:pt x="0" y="82"/>
                </a:lnTo>
                <a:lnTo>
                  <a:pt x="0" y="0"/>
                </a:lnTo>
                <a:lnTo>
                  <a:pt x="82" y="33"/>
                </a:lnTo>
                <a:lnTo>
                  <a:pt x="0" y="0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5138738" y="2278063"/>
            <a:ext cx="1125537" cy="15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499" name="Freeform 163"/>
          <p:cNvSpPr>
            <a:spLocks/>
          </p:cNvSpPr>
          <p:nvPr/>
        </p:nvSpPr>
        <p:spPr bwMode="auto">
          <a:xfrm>
            <a:off x="5138738" y="2200275"/>
            <a:ext cx="131762" cy="155575"/>
          </a:xfrm>
          <a:custGeom>
            <a:avLst/>
            <a:gdLst>
              <a:gd name="T0" fmla="*/ 83 w 83"/>
              <a:gd name="T1" fmla="*/ 0 h 98"/>
              <a:gd name="T2" fmla="*/ 0 w 83"/>
              <a:gd name="T3" fmla="*/ 49 h 98"/>
              <a:gd name="T4" fmla="*/ 83 w 83"/>
              <a:gd name="T5" fmla="*/ 98 h 98"/>
              <a:gd name="T6" fmla="*/ 83 w 83"/>
              <a:gd name="T7" fmla="*/ 0 h 98"/>
              <a:gd name="T8" fmla="*/ 0 w 83"/>
              <a:gd name="T9" fmla="*/ 49 h 98"/>
              <a:gd name="T10" fmla="*/ 83 w 83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" h="98">
                <a:moveTo>
                  <a:pt x="83" y="0"/>
                </a:moveTo>
                <a:lnTo>
                  <a:pt x="0" y="49"/>
                </a:lnTo>
                <a:lnTo>
                  <a:pt x="83" y="98"/>
                </a:lnTo>
                <a:lnTo>
                  <a:pt x="83" y="0"/>
                </a:lnTo>
                <a:lnTo>
                  <a:pt x="0" y="49"/>
                </a:lnTo>
                <a:lnTo>
                  <a:pt x="83" y="0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500" name="Freeform 164"/>
          <p:cNvSpPr>
            <a:spLocks/>
          </p:cNvSpPr>
          <p:nvPr/>
        </p:nvSpPr>
        <p:spPr bwMode="auto">
          <a:xfrm>
            <a:off x="6134100" y="2200275"/>
            <a:ext cx="130175" cy="155575"/>
          </a:xfrm>
          <a:custGeom>
            <a:avLst/>
            <a:gdLst>
              <a:gd name="T0" fmla="*/ 0 w 82"/>
              <a:gd name="T1" fmla="*/ 0 h 98"/>
              <a:gd name="T2" fmla="*/ 82 w 82"/>
              <a:gd name="T3" fmla="*/ 49 h 98"/>
              <a:gd name="T4" fmla="*/ 0 w 82"/>
              <a:gd name="T5" fmla="*/ 98 h 98"/>
              <a:gd name="T6" fmla="*/ 0 w 82"/>
              <a:gd name="T7" fmla="*/ 0 h 98"/>
              <a:gd name="T8" fmla="*/ 82 w 82"/>
              <a:gd name="T9" fmla="*/ 49 h 98"/>
              <a:gd name="T10" fmla="*/ 0 w 82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98">
                <a:moveTo>
                  <a:pt x="0" y="0"/>
                </a:moveTo>
                <a:lnTo>
                  <a:pt x="82" y="49"/>
                </a:lnTo>
                <a:lnTo>
                  <a:pt x="0" y="98"/>
                </a:lnTo>
                <a:lnTo>
                  <a:pt x="0" y="0"/>
                </a:lnTo>
                <a:lnTo>
                  <a:pt x="82" y="49"/>
                </a:lnTo>
                <a:lnTo>
                  <a:pt x="0" y="0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6264275" y="2278063"/>
            <a:ext cx="1098550" cy="15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502" name="Freeform 166"/>
          <p:cNvSpPr>
            <a:spLocks/>
          </p:cNvSpPr>
          <p:nvPr/>
        </p:nvSpPr>
        <p:spPr bwMode="auto">
          <a:xfrm>
            <a:off x="6264275" y="2200275"/>
            <a:ext cx="104775" cy="155575"/>
          </a:xfrm>
          <a:custGeom>
            <a:avLst/>
            <a:gdLst>
              <a:gd name="T0" fmla="*/ 66 w 66"/>
              <a:gd name="T1" fmla="*/ 0 h 98"/>
              <a:gd name="T2" fmla="*/ 0 w 66"/>
              <a:gd name="T3" fmla="*/ 49 h 98"/>
              <a:gd name="T4" fmla="*/ 66 w 66"/>
              <a:gd name="T5" fmla="*/ 98 h 98"/>
              <a:gd name="T6" fmla="*/ 66 w 66"/>
              <a:gd name="T7" fmla="*/ 0 h 98"/>
              <a:gd name="T8" fmla="*/ 0 w 66"/>
              <a:gd name="T9" fmla="*/ 49 h 98"/>
              <a:gd name="T10" fmla="*/ 66 w 66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" h="98">
                <a:moveTo>
                  <a:pt x="66" y="0"/>
                </a:moveTo>
                <a:lnTo>
                  <a:pt x="0" y="49"/>
                </a:lnTo>
                <a:lnTo>
                  <a:pt x="66" y="98"/>
                </a:lnTo>
                <a:lnTo>
                  <a:pt x="66" y="0"/>
                </a:lnTo>
                <a:lnTo>
                  <a:pt x="0" y="49"/>
                </a:lnTo>
                <a:lnTo>
                  <a:pt x="66" y="0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503" name="Freeform 167"/>
          <p:cNvSpPr>
            <a:spLocks/>
          </p:cNvSpPr>
          <p:nvPr/>
        </p:nvSpPr>
        <p:spPr bwMode="auto">
          <a:xfrm>
            <a:off x="7232650" y="2200275"/>
            <a:ext cx="130175" cy="155575"/>
          </a:xfrm>
          <a:custGeom>
            <a:avLst/>
            <a:gdLst>
              <a:gd name="T0" fmla="*/ 0 w 82"/>
              <a:gd name="T1" fmla="*/ 0 h 98"/>
              <a:gd name="T2" fmla="*/ 82 w 82"/>
              <a:gd name="T3" fmla="*/ 49 h 98"/>
              <a:gd name="T4" fmla="*/ 0 w 82"/>
              <a:gd name="T5" fmla="*/ 98 h 98"/>
              <a:gd name="T6" fmla="*/ 0 w 82"/>
              <a:gd name="T7" fmla="*/ 0 h 98"/>
              <a:gd name="T8" fmla="*/ 82 w 82"/>
              <a:gd name="T9" fmla="*/ 49 h 98"/>
              <a:gd name="T10" fmla="*/ 0 w 82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98">
                <a:moveTo>
                  <a:pt x="0" y="0"/>
                </a:moveTo>
                <a:lnTo>
                  <a:pt x="82" y="49"/>
                </a:lnTo>
                <a:lnTo>
                  <a:pt x="0" y="98"/>
                </a:lnTo>
                <a:lnTo>
                  <a:pt x="0" y="0"/>
                </a:lnTo>
                <a:lnTo>
                  <a:pt x="82" y="49"/>
                </a:lnTo>
                <a:lnTo>
                  <a:pt x="0" y="0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504" name="Rectangle 168"/>
          <p:cNvSpPr>
            <a:spLocks noChangeArrowheads="1"/>
          </p:cNvSpPr>
          <p:nvPr/>
        </p:nvSpPr>
        <p:spPr bwMode="auto">
          <a:xfrm>
            <a:off x="5413375" y="1619250"/>
            <a:ext cx="18510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700">
                <a:solidFill>
                  <a:srgbClr val="25221E"/>
                </a:solidFill>
              </a:rPr>
              <a:t>Incitamentsintervall</a:t>
            </a:r>
            <a:endParaRPr lang="sv-SE" altLang="sv-SE"/>
          </a:p>
        </p:txBody>
      </p:sp>
      <p:sp>
        <p:nvSpPr>
          <p:cNvPr id="14505" name="Rectangle 169"/>
          <p:cNvSpPr>
            <a:spLocks noChangeArrowheads="1"/>
          </p:cNvSpPr>
          <p:nvPr/>
        </p:nvSpPr>
        <p:spPr bwMode="auto">
          <a:xfrm>
            <a:off x="1930400" y="3138488"/>
            <a:ext cx="239553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700">
                <a:solidFill>
                  <a:srgbClr val="25221E"/>
                </a:solidFill>
              </a:rPr>
              <a:t>Leverantörens ersättning</a:t>
            </a:r>
            <a:endParaRPr lang="sv-SE" altLang="sv-SE"/>
          </a:p>
        </p:txBody>
      </p:sp>
      <p:sp>
        <p:nvSpPr>
          <p:cNvPr id="14506" name="Rectangle 170"/>
          <p:cNvSpPr>
            <a:spLocks noChangeArrowheads="1"/>
          </p:cNvSpPr>
          <p:nvPr/>
        </p:nvSpPr>
        <p:spPr bwMode="auto">
          <a:xfrm>
            <a:off x="5586413" y="2055813"/>
            <a:ext cx="34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EB3D00"/>
                </a:solidFill>
              </a:rPr>
              <a:t>Vite</a:t>
            </a:r>
            <a:endParaRPr lang="sv-SE" altLang="sv-SE"/>
          </a:p>
        </p:txBody>
      </p:sp>
      <p:sp>
        <p:nvSpPr>
          <p:cNvPr id="14507" name="Rectangle 171"/>
          <p:cNvSpPr>
            <a:spLocks noChangeArrowheads="1"/>
          </p:cNvSpPr>
          <p:nvPr/>
        </p:nvSpPr>
        <p:spPr bwMode="auto">
          <a:xfrm>
            <a:off x="6594475" y="2044700"/>
            <a:ext cx="574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3906F"/>
                </a:solidFill>
              </a:rPr>
              <a:t>Bonus</a:t>
            </a:r>
            <a:endParaRPr lang="sv-SE" altLang="sv-SE"/>
          </a:p>
        </p:txBody>
      </p:sp>
      <p:sp>
        <p:nvSpPr>
          <p:cNvPr id="14508" name="Rectangle 172"/>
          <p:cNvSpPr>
            <a:spLocks noChangeArrowheads="1"/>
          </p:cNvSpPr>
          <p:nvPr/>
        </p:nvSpPr>
        <p:spPr bwMode="auto">
          <a:xfrm>
            <a:off x="5984875" y="4976813"/>
            <a:ext cx="66198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700">
                <a:solidFill>
                  <a:srgbClr val="25221E"/>
                </a:solidFill>
              </a:rPr>
              <a:t>Avtalat</a:t>
            </a:r>
            <a:endParaRPr lang="sv-SE" altLang="sv-SE"/>
          </a:p>
        </p:txBody>
      </p:sp>
      <p:sp>
        <p:nvSpPr>
          <p:cNvPr id="14509" name="Rectangle 173"/>
          <p:cNvSpPr>
            <a:spLocks noChangeArrowheads="1"/>
          </p:cNvSpPr>
          <p:nvPr/>
        </p:nvSpPr>
        <p:spPr bwMode="auto">
          <a:xfrm>
            <a:off x="6142038" y="5213350"/>
            <a:ext cx="3476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700">
                <a:solidFill>
                  <a:srgbClr val="25221E"/>
                </a:solidFill>
              </a:rPr>
              <a:t>pris</a:t>
            </a:r>
            <a:endParaRPr lang="sv-SE" altLang="sv-SE"/>
          </a:p>
        </p:txBody>
      </p:sp>
      <p:sp>
        <p:nvSpPr>
          <p:cNvPr id="14510" name="Rectangle 174"/>
          <p:cNvSpPr>
            <a:spLocks noChangeArrowheads="1"/>
          </p:cNvSpPr>
          <p:nvPr/>
        </p:nvSpPr>
        <p:spPr bwMode="auto">
          <a:xfrm>
            <a:off x="1957388" y="4341813"/>
            <a:ext cx="20939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700">
                <a:solidFill>
                  <a:srgbClr val="504C4B"/>
                </a:solidFill>
              </a:rPr>
              <a:t>Produktionskostnader</a:t>
            </a:r>
            <a:endParaRPr lang="sv-SE" altLang="sv-SE"/>
          </a:p>
        </p:txBody>
      </p:sp>
      <p:sp>
        <p:nvSpPr>
          <p:cNvPr id="14511" name="Rectangle 175"/>
          <p:cNvSpPr>
            <a:spLocks noChangeArrowheads="1"/>
          </p:cNvSpPr>
          <p:nvPr/>
        </p:nvSpPr>
        <p:spPr bwMode="auto">
          <a:xfrm>
            <a:off x="5202238" y="4286250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Försäljning &amp;</a:t>
            </a:r>
            <a:endParaRPr lang="sv-SE" altLang="sv-SE"/>
          </a:p>
        </p:txBody>
      </p:sp>
      <p:sp>
        <p:nvSpPr>
          <p:cNvPr id="14512" name="Rectangle 176"/>
          <p:cNvSpPr>
            <a:spLocks noChangeArrowheads="1"/>
          </p:cNvSpPr>
          <p:nvPr/>
        </p:nvSpPr>
        <p:spPr bwMode="auto">
          <a:xfrm>
            <a:off x="4965700" y="42862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administration</a:t>
            </a:r>
            <a:endParaRPr lang="sv-SE" altLang="sv-SE"/>
          </a:p>
        </p:txBody>
      </p:sp>
      <p:sp>
        <p:nvSpPr>
          <p:cNvPr id="14513" name="Rectangle 177"/>
          <p:cNvSpPr>
            <a:spLocks noChangeArrowheads="1"/>
          </p:cNvSpPr>
          <p:nvPr/>
        </p:nvSpPr>
        <p:spPr bwMode="auto">
          <a:xfrm>
            <a:off x="5907088" y="4310063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C06D37"/>
                </a:solidFill>
              </a:rPr>
              <a:t>Vinst</a:t>
            </a:r>
            <a:endParaRPr lang="sv-SE" altLang="sv-SE"/>
          </a:p>
        </p:txBody>
      </p:sp>
      <p:sp>
        <p:nvSpPr>
          <p:cNvPr id="14514" name="Line 178"/>
          <p:cNvSpPr>
            <a:spLocks noChangeShapeType="1"/>
          </p:cNvSpPr>
          <p:nvPr/>
        </p:nvSpPr>
        <p:spPr bwMode="auto">
          <a:xfrm>
            <a:off x="1155700" y="1682750"/>
            <a:ext cx="1588" cy="3846513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515" name="Line 179"/>
          <p:cNvSpPr>
            <a:spLocks noChangeShapeType="1"/>
          </p:cNvSpPr>
          <p:nvPr/>
        </p:nvSpPr>
        <p:spPr bwMode="auto">
          <a:xfrm>
            <a:off x="1136650" y="3376613"/>
            <a:ext cx="6670675" cy="15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516" name="Freeform 180"/>
          <p:cNvSpPr>
            <a:spLocks/>
          </p:cNvSpPr>
          <p:nvPr/>
        </p:nvSpPr>
        <p:spPr bwMode="auto">
          <a:xfrm>
            <a:off x="7624763" y="3298825"/>
            <a:ext cx="182562" cy="157163"/>
          </a:xfrm>
          <a:custGeom>
            <a:avLst/>
            <a:gdLst>
              <a:gd name="T0" fmla="*/ 115 w 115"/>
              <a:gd name="T1" fmla="*/ 49 h 99"/>
              <a:gd name="T2" fmla="*/ 0 w 115"/>
              <a:gd name="T3" fmla="*/ 0 h 99"/>
              <a:gd name="T4" fmla="*/ 0 w 115"/>
              <a:gd name="T5" fmla="*/ 0 h 99"/>
              <a:gd name="T6" fmla="*/ 0 w 115"/>
              <a:gd name="T7" fmla="*/ 0 h 99"/>
              <a:gd name="T8" fmla="*/ 0 w 115"/>
              <a:gd name="T9" fmla="*/ 0 h 99"/>
              <a:gd name="T10" fmla="*/ 0 w 115"/>
              <a:gd name="T11" fmla="*/ 16 h 99"/>
              <a:gd name="T12" fmla="*/ 0 w 115"/>
              <a:gd name="T13" fmla="*/ 16 h 99"/>
              <a:gd name="T14" fmla="*/ 16 w 115"/>
              <a:gd name="T15" fmla="*/ 16 h 99"/>
              <a:gd name="T16" fmla="*/ 16 w 115"/>
              <a:gd name="T17" fmla="*/ 33 h 99"/>
              <a:gd name="T18" fmla="*/ 16 w 115"/>
              <a:gd name="T19" fmla="*/ 33 h 99"/>
              <a:gd name="T20" fmla="*/ 16 w 115"/>
              <a:gd name="T21" fmla="*/ 49 h 99"/>
              <a:gd name="T22" fmla="*/ 16 w 115"/>
              <a:gd name="T23" fmla="*/ 49 h 99"/>
              <a:gd name="T24" fmla="*/ 16 w 115"/>
              <a:gd name="T25" fmla="*/ 49 h 99"/>
              <a:gd name="T26" fmla="*/ 16 w 115"/>
              <a:gd name="T27" fmla="*/ 66 h 99"/>
              <a:gd name="T28" fmla="*/ 0 w 115"/>
              <a:gd name="T29" fmla="*/ 66 h 99"/>
              <a:gd name="T30" fmla="*/ 0 w 115"/>
              <a:gd name="T31" fmla="*/ 82 h 99"/>
              <a:gd name="T32" fmla="*/ 0 w 115"/>
              <a:gd name="T33" fmla="*/ 82 h 99"/>
              <a:gd name="T34" fmla="*/ 0 w 115"/>
              <a:gd name="T35" fmla="*/ 82 h 99"/>
              <a:gd name="T36" fmla="*/ 0 w 115"/>
              <a:gd name="T37" fmla="*/ 99 h 99"/>
              <a:gd name="T38" fmla="*/ 115 w 115"/>
              <a:gd name="T39" fmla="*/ 49 h 99"/>
              <a:gd name="T40" fmla="*/ 115 w 115"/>
              <a:gd name="T41" fmla="*/ 4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5" h="99">
                <a:moveTo>
                  <a:pt x="115" y="4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6"/>
                </a:lnTo>
                <a:lnTo>
                  <a:pt x="0" y="16"/>
                </a:lnTo>
                <a:lnTo>
                  <a:pt x="16" y="16"/>
                </a:lnTo>
                <a:lnTo>
                  <a:pt x="16" y="33"/>
                </a:lnTo>
                <a:lnTo>
                  <a:pt x="16" y="33"/>
                </a:lnTo>
                <a:lnTo>
                  <a:pt x="16" y="49"/>
                </a:lnTo>
                <a:lnTo>
                  <a:pt x="16" y="49"/>
                </a:lnTo>
                <a:lnTo>
                  <a:pt x="16" y="49"/>
                </a:lnTo>
                <a:lnTo>
                  <a:pt x="16" y="66"/>
                </a:lnTo>
                <a:lnTo>
                  <a:pt x="0" y="66"/>
                </a:lnTo>
                <a:lnTo>
                  <a:pt x="0" y="82"/>
                </a:lnTo>
                <a:lnTo>
                  <a:pt x="0" y="82"/>
                </a:lnTo>
                <a:lnTo>
                  <a:pt x="0" y="82"/>
                </a:lnTo>
                <a:lnTo>
                  <a:pt x="0" y="99"/>
                </a:lnTo>
                <a:lnTo>
                  <a:pt x="115" y="49"/>
                </a:lnTo>
                <a:lnTo>
                  <a:pt x="115" y="49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517" name="Rectangle 181"/>
          <p:cNvSpPr>
            <a:spLocks noChangeArrowheads="1"/>
          </p:cNvSpPr>
          <p:nvPr/>
        </p:nvSpPr>
        <p:spPr bwMode="auto">
          <a:xfrm rot="5400000">
            <a:off x="5700713" y="4421188"/>
            <a:ext cx="4810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700">
                <a:solidFill>
                  <a:srgbClr val="996633"/>
                </a:solidFill>
              </a:rPr>
              <a:t>Vinst</a:t>
            </a:r>
            <a:endParaRPr lang="sv-SE" altLang="sv-SE">
              <a:solidFill>
                <a:srgbClr val="996633"/>
              </a:solidFill>
            </a:endParaRPr>
          </a:p>
        </p:txBody>
      </p:sp>
      <p:sp>
        <p:nvSpPr>
          <p:cNvPr id="14518" name="Rectangle 182"/>
          <p:cNvSpPr>
            <a:spLocks noChangeArrowheads="1"/>
          </p:cNvSpPr>
          <p:nvPr/>
        </p:nvSpPr>
        <p:spPr bwMode="auto">
          <a:xfrm rot="5400000">
            <a:off x="4305300" y="4833938"/>
            <a:ext cx="17557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sv-SE" altLang="sv-SE" sz="1700">
                <a:solidFill>
                  <a:srgbClr val="B5AA8B"/>
                </a:solidFill>
              </a:rPr>
              <a:t>Försäljnings-</a:t>
            </a:r>
          </a:p>
          <a:p>
            <a:pPr algn="l"/>
            <a:r>
              <a:rPr lang="sv-SE" altLang="sv-SE" sz="1700">
                <a:solidFill>
                  <a:srgbClr val="B5AA8B"/>
                </a:solidFill>
              </a:rPr>
              <a:t>och administration</a:t>
            </a:r>
            <a:endParaRPr lang="sv-SE" altLang="sv-SE">
              <a:solidFill>
                <a:srgbClr val="B5AA8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Pris, leveranstid och vitesmodell är intimt förknippade via anbudskalkylen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050338" y="29337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Färdigställandegrad</a:t>
            </a:r>
            <a:endParaRPr lang="sv-SE" altLang="sv-SE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202238" y="4286250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Försäljning &amp;</a:t>
            </a:r>
            <a:endParaRPr lang="sv-SE" altLang="sv-SE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965700" y="42862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administration</a:t>
            </a:r>
            <a:endParaRPr lang="sv-SE" altLang="sv-SE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907088" y="4310063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C06D37"/>
                </a:solidFill>
              </a:rPr>
              <a:t>Vinst</a:t>
            </a:r>
            <a:endParaRPr lang="sv-SE" altLang="sv-SE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916238" y="47005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Ackumulerat vite</a:t>
            </a:r>
            <a:endParaRPr lang="sv-SE" altLang="sv-SE"/>
          </a:p>
        </p:txBody>
      </p:sp>
      <p:grpSp>
        <p:nvGrpSpPr>
          <p:cNvPr id="23580" name="Group 28"/>
          <p:cNvGrpSpPr>
            <a:grpSpLocks noChangeAspect="1"/>
          </p:cNvGrpSpPr>
          <p:nvPr/>
        </p:nvGrpSpPr>
        <p:grpSpPr bwMode="auto">
          <a:xfrm>
            <a:off x="1865313" y="1663700"/>
            <a:ext cx="5546725" cy="3921125"/>
            <a:chOff x="1175" y="1048"/>
            <a:chExt cx="3494" cy="2470"/>
          </a:xfrm>
        </p:grpSpPr>
        <p:sp>
          <p:nvSpPr>
            <p:cNvPr id="23579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175" y="1048"/>
              <a:ext cx="3494" cy="2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1" name="Oval 29"/>
            <p:cNvSpPr>
              <a:spLocks noChangeArrowheads="1"/>
            </p:cNvSpPr>
            <p:nvPr/>
          </p:nvSpPr>
          <p:spPr bwMode="auto">
            <a:xfrm>
              <a:off x="2485" y="1064"/>
              <a:ext cx="868" cy="868"/>
            </a:xfrm>
            <a:prstGeom prst="ellipse">
              <a:avLst/>
            </a:prstGeom>
            <a:solidFill>
              <a:srgbClr val="84C98D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3582" name="Oval 30"/>
            <p:cNvSpPr>
              <a:spLocks noChangeArrowheads="1"/>
            </p:cNvSpPr>
            <p:nvPr/>
          </p:nvSpPr>
          <p:spPr bwMode="auto">
            <a:xfrm>
              <a:off x="1191" y="2627"/>
              <a:ext cx="868" cy="868"/>
            </a:xfrm>
            <a:prstGeom prst="ellipse">
              <a:avLst/>
            </a:prstGeom>
            <a:solidFill>
              <a:srgbClr val="94CFB8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3583" name="Oval 31"/>
            <p:cNvSpPr>
              <a:spLocks noChangeArrowheads="1"/>
            </p:cNvSpPr>
            <p:nvPr/>
          </p:nvSpPr>
          <p:spPr bwMode="auto">
            <a:xfrm>
              <a:off x="3779" y="2627"/>
              <a:ext cx="868" cy="868"/>
            </a:xfrm>
            <a:prstGeom prst="ellipse">
              <a:avLst/>
            </a:prstGeom>
            <a:solidFill>
              <a:srgbClr val="009D49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1380" y="2829"/>
              <a:ext cx="56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2400">
                  <a:solidFill>
                    <a:srgbClr val="25221E"/>
                  </a:solidFill>
                </a:rPr>
                <a:t>Vites-</a:t>
              </a:r>
              <a:endParaRPr lang="sv-SE" altLang="sv-SE"/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1333" y="3034"/>
              <a:ext cx="6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2400">
                  <a:solidFill>
                    <a:srgbClr val="25221E"/>
                  </a:solidFill>
                </a:rPr>
                <a:t>modell</a:t>
              </a:r>
              <a:endParaRPr lang="sv-SE" altLang="sv-SE"/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2761" y="1376"/>
              <a:ext cx="41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2400">
                  <a:solidFill>
                    <a:srgbClr val="25221E"/>
                  </a:solidFill>
                </a:rPr>
                <a:t>Pris</a:t>
              </a:r>
              <a:endParaRPr lang="sv-SE" altLang="sv-SE"/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3794" y="2892"/>
              <a:ext cx="91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2400">
                  <a:solidFill>
                    <a:srgbClr val="25221E"/>
                  </a:solidFill>
                </a:rPr>
                <a:t>Leverans-</a:t>
              </a:r>
              <a:endParaRPr lang="sv-SE" altLang="sv-SE"/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4126" y="3097"/>
              <a:ext cx="284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2400">
                  <a:solidFill>
                    <a:srgbClr val="25221E"/>
                  </a:solidFill>
                </a:rPr>
                <a:t>tid</a:t>
              </a:r>
              <a:endParaRPr lang="sv-SE" altLang="sv-SE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 flipV="1">
              <a:off x="1901" y="1837"/>
              <a:ext cx="757" cy="900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 flipH="1" flipV="1">
              <a:off x="3179" y="1837"/>
              <a:ext cx="773" cy="869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2059" y="3053"/>
              <a:ext cx="1720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2566" y="2315"/>
              <a:ext cx="78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2400">
                  <a:solidFill>
                    <a:srgbClr val="25221E"/>
                  </a:solidFill>
                </a:rPr>
                <a:t>Anbuds-</a:t>
              </a:r>
              <a:endParaRPr lang="sv-SE" altLang="sv-SE"/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2677" y="2520"/>
              <a:ext cx="55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2400">
                  <a:solidFill>
                    <a:srgbClr val="25221E"/>
                  </a:solidFill>
                </a:rPr>
                <a:t>kalkyl</a:t>
              </a:r>
              <a:endParaRPr lang="sv-SE" altLang="sv-SE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Viten - Vitesmodeller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050338" y="29337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Färdigställandegrad</a:t>
            </a:r>
            <a:endParaRPr lang="sv-SE" altLang="sv-SE"/>
          </a:p>
        </p:txBody>
      </p:sp>
      <p:sp>
        <p:nvSpPr>
          <p:cNvPr id="22644" name="Rectangle 116"/>
          <p:cNvSpPr>
            <a:spLocks noChangeArrowheads="1"/>
          </p:cNvSpPr>
          <p:nvPr/>
        </p:nvSpPr>
        <p:spPr bwMode="auto">
          <a:xfrm>
            <a:off x="5202238" y="4286250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Försäljning &amp;</a:t>
            </a:r>
            <a:endParaRPr lang="sv-SE" altLang="sv-SE"/>
          </a:p>
        </p:txBody>
      </p:sp>
      <p:sp>
        <p:nvSpPr>
          <p:cNvPr id="22645" name="Rectangle 117"/>
          <p:cNvSpPr>
            <a:spLocks noChangeArrowheads="1"/>
          </p:cNvSpPr>
          <p:nvPr/>
        </p:nvSpPr>
        <p:spPr bwMode="auto">
          <a:xfrm>
            <a:off x="4965700" y="42862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administration</a:t>
            </a:r>
            <a:endParaRPr lang="sv-SE" altLang="sv-SE"/>
          </a:p>
        </p:txBody>
      </p:sp>
      <p:sp>
        <p:nvSpPr>
          <p:cNvPr id="22646" name="Rectangle 118"/>
          <p:cNvSpPr>
            <a:spLocks noChangeArrowheads="1"/>
          </p:cNvSpPr>
          <p:nvPr/>
        </p:nvSpPr>
        <p:spPr bwMode="auto">
          <a:xfrm>
            <a:off x="5907088" y="4310063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C06D37"/>
                </a:solidFill>
              </a:rPr>
              <a:t>Vinst</a:t>
            </a:r>
            <a:endParaRPr lang="sv-SE" altLang="sv-SE"/>
          </a:p>
        </p:txBody>
      </p:sp>
      <p:sp>
        <p:nvSpPr>
          <p:cNvPr id="22654" name="AutoShape 126"/>
          <p:cNvSpPr>
            <a:spLocks noChangeAspect="1" noChangeArrowheads="1" noTextEdit="1"/>
          </p:cNvSpPr>
          <p:nvPr/>
        </p:nvSpPr>
        <p:spPr bwMode="auto">
          <a:xfrm>
            <a:off x="874713" y="1704975"/>
            <a:ext cx="4394200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56" name="Line 128"/>
          <p:cNvSpPr>
            <a:spLocks noChangeShapeType="1"/>
          </p:cNvSpPr>
          <p:nvPr/>
        </p:nvSpPr>
        <p:spPr bwMode="auto">
          <a:xfrm>
            <a:off x="1182688" y="1751013"/>
            <a:ext cx="1587" cy="4037012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57" name="Freeform 129"/>
          <p:cNvSpPr>
            <a:spLocks/>
          </p:cNvSpPr>
          <p:nvPr/>
        </p:nvSpPr>
        <p:spPr bwMode="auto">
          <a:xfrm>
            <a:off x="1136650" y="1714500"/>
            <a:ext cx="93663" cy="93663"/>
          </a:xfrm>
          <a:custGeom>
            <a:avLst/>
            <a:gdLst>
              <a:gd name="T0" fmla="*/ 29 w 59"/>
              <a:gd name="T1" fmla="*/ 0 h 59"/>
              <a:gd name="T2" fmla="*/ 59 w 59"/>
              <a:gd name="T3" fmla="*/ 59 h 59"/>
              <a:gd name="T4" fmla="*/ 0 w 59"/>
              <a:gd name="T5" fmla="*/ 59 h 59"/>
              <a:gd name="T6" fmla="*/ 29 w 59"/>
              <a:gd name="T7" fmla="*/ 0 h 59"/>
              <a:gd name="T8" fmla="*/ 29 w 59"/>
              <a:gd name="T9" fmla="*/ 23 h 59"/>
              <a:gd name="T10" fmla="*/ 29 w 59"/>
              <a:gd name="T1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" h="59">
                <a:moveTo>
                  <a:pt x="29" y="0"/>
                </a:moveTo>
                <a:lnTo>
                  <a:pt x="59" y="59"/>
                </a:lnTo>
                <a:lnTo>
                  <a:pt x="0" y="59"/>
                </a:lnTo>
                <a:lnTo>
                  <a:pt x="29" y="0"/>
                </a:lnTo>
                <a:lnTo>
                  <a:pt x="29" y="23"/>
                </a:lnTo>
                <a:lnTo>
                  <a:pt x="29" y="0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58" name="Line 130"/>
          <p:cNvSpPr>
            <a:spLocks noChangeShapeType="1"/>
          </p:cNvSpPr>
          <p:nvPr/>
        </p:nvSpPr>
        <p:spPr bwMode="auto">
          <a:xfrm flipH="1">
            <a:off x="1182688" y="5778500"/>
            <a:ext cx="4037012" cy="1588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59" name="Freeform 131"/>
          <p:cNvSpPr>
            <a:spLocks/>
          </p:cNvSpPr>
          <p:nvPr/>
        </p:nvSpPr>
        <p:spPr bwMode="auto">
          <a:xfrm>
            <a:off x="5164138" y="5722938"/>
            <a:ext cx="93662" cy="103187"/>
          </a:xfrm>
          <a:custGeom>
            <a:avLst/>
            <a:gdLst>
              <a:gd name="T0" fmla="*/ 59 w 59"/>
              <a:gd name="T1" fmla="*/ 35 h 65"/>
              <a:gd name="T2" fmla="*/ 0 w 59"/>
              <a:gd name="T3" fmla="*/ 65 h 65"/>
              <a:gd name="T4" fmla="*/ 0 w 59"/>
              <a:gd name="T5" fmla="*/ 0 h 65"/>
              <a:gd name="T6" fmla="*/ 59 w 59"/>
              <a:gd name="T7" fmla="*/ 35 h 65"/>
              <a:gd name="T8" fmla="*/ 35 w 59"/>
              <a:gd name="T9" fmla="*/ 35 h 65"/>
              <a:gd name="T10" fmla="*/ 59 w 59"/>
              <a:gd name="T11" fmla="*/ 3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" h="65">
                <a:moveTo>
                  <a:pt x="59" y="35"/>
                </a:moveTo>
                <a:lnTo>
                  <a:pt x="0" y="65"/>
                </a:lnTo>
                <a:lnTo>
                  <a:pt x="0" y="0"/>
                </a:lnTo>
                <a:lnTo>
                  <a:pt x="59" y="35"/>
                </a:lnTo>
                <a:lnTo>
                  <a:pt x="35" y="35"/>
                </a:lnTo>
                <a:lnTo>
                  <a:pt x="59" y="35"/>
                </a:lnTo>
                <a:close/>
              </a:path>
            </a:pathLst>
          </a:custGeom>
          <a:solidFill>
            <a:srgbClr val="252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60" name="Freeform 132"/>
          <p:cNvSpPr>
            <a:spLocks/>
          </p:cNvSpPr>
          <p:nvPr/>
        </p:nvSpPr>
        <p:spPr bwMode="auto">
          <a:xfrm>
            <a:off x="1211263" y="2573338"/>
            <a:ext cx="3289300" cy="3187700"/>
          </a:xfrm>
          <a:custGeom>
            <a:avLst/>
            <a:gdLst>
              <a:gd name="T0" fmla="*/ 0 w 352"/>
              <a:gd name="T1" fmla="*/ 341 h 341"/>
              <a:gd name="T2" fmla="*/ 203 w 352"/>
              <a:gd name="T3" fmla="*/ 268 h 341"/>
              <a:gd name="T4" fmla="*/ 352 w 352"/>
              <a:gd name="T5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2" h="341">
                <a:moveTo>
                  <a:pt x="0" y="341"/>
                </a:moveTo>
                <a:cubicBezTo>
                  <a:pt x="0" y="341"/>
                  <a:pt x="132" y="337"/>
                  <a:pt x="203" y="268"/>
                </a:cubicBezTo>
                <a:cubicBezTo>
                  <a:pt x="273" y="199"/>
                  <a:pt x="328" y="66"/>
                  <a:pt x="352" y="0"/>
                </a:cubicBezTo>
              </a:path>
            </a:pathLst>
          </a:custGeom>
          <a:noFill/>
          <a:ln w="0">
            <a:solidFill>
              <a:srgbClr val="EC3A3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61" name="Line 133"/>
          <p:cNvSpPr>
            <a:spLocks noChangeShapeType="1"/>
          </p:cNvSpPr>
          <p:nvPr/>
        </p:nvSpPr>
        <p:spPr bwMode="auto">
          <a:xfrm flipH="1">
            <a:off x="1192213" y="2565400"/>
            <a:ext cx="3074987" cy="32131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62" name="Freeform 134"/>
          <p:cNvSpPr>
            <a:spLocks/>
          </p:cNvSpPr>
          <p:nvPr/>
        </p:nvSpPr>
        <p:spPr bwMode="auto">
          <a:xfrm>
            <a:off x="1192213" y="2582863"/>
            <a:ext cx="2411412" cy="3205162"/>
          </a:xfrm>
          <a:custGeom>
            <a:avLst/>
            <a:gdLst>
              <a:gd name="T0" fmla="*/ 0 w 258"/>
              <a:gd name="T1" fmla="*/ 343 h 343"/>
              <a:gd name="T2" fmla="*/ 50 w 258"/>
              <a:gd name="T3" fmla="*/ 119 h 343"/>
              <a:gd name="T4" fmla="*/ 185 w 258"/>
              <a:gd name="T5" fmla="*/ 5 h 343"/>
              <a:gd name="T6" fmla="*/ 258 w 258"/>
              <a:gd name="T7" fmla="*/ 0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8" h="343">
                <a:moveTo>
                  <a:pt x="0" y="343"/>
                </a:moveTo>
                <a:cubicBezTo>
                  <a:pt x="0" y="343"/>
                  <a:pt x="7" y="195"/>
                  <a:pt x="50" y="119"/>
                </a:cubicBezTo>
                <a:cubicBezTo>
                  <a:pt x="94" y="43"/>
                  <a:pt x="153" y="6"/>
                  <a:pt x="185" y="5"/>
                </a:cubicBezTo>
                <a:cubicBezTo>
                  <a:pt x="218" y="3"/>
                  <a:pt x="226" y="2"/>
                  <a:pt x="258" y="0"/>
                </a:cubicBezTo>
              </a:path>
            </a:pathLst>
          </a:custGeom>
          <a:noFill/>
          <a:ln w="0">
            <a:solidFill>
              <a:srgbClr val="715E9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63" name="Line 135"/>
          <p:cNvSpPr>
            <a:spLocks noChangeShapeType="1"/>
          </p:cNvSpPr>
          <p:nvPr/>
        </p:nvSpPr>
        <p:spPr bwMode="auto">
          <a:xfrm>
            <a:off x="4257675" y="2582863"/>
            <a:ext cx="774700" cy="1587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64" name="Rectangle 136"/>
          <p:cNvSpPr>
            <a:spLocks noChangeArrowheads="1"/>
          </p:cNvSpPr>
          <p:nvPr/>
        </p:nvSpPr>
        <p:spPr bwMode="auto">
          <a:xfrm>
            <a:off x="2701925" y="586105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800">
                <a:solidFill>
                  <a:srgbClr val="25221E"/>
                </a:solidFill>
              </a:rPr>
              <a:t>Förseningstid</a:t>
            </a:r>
            <a:endParaRPr lang="sv-SE" altLang="sv-SE"/>
          </a:p>
        </p:txBody>
      </p:sp>
      <p:sp>
        <p:nvSpPr>
          <p:cNvPr id="22665" name="Rectangle 137"/>
          <p:cNvSpPr>
            <a:spLocks noChangeArrowheads="1"/>
          </p:cNvSpPr>
          <p:nvPr/>
        </p:nvSpPr>
        <p:spPr bwMode="auto">
          <a:xfrm>
            <a:off x="2916238" y="47005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Ackumulerat vite</a:t>
            </a:r>
            <a:endParaRPr lang="sv-SE" altLang="sv-SE"/>
          </a:p>
        </p:txBody>
      </p:sp>
      <p:sp>
        <p:nvSpPr>
          <p:cNvPr id="22666" name="Rectangle 138"/>
          <p:cNvSpPr>
            <a:spLocks noChangeArrowheads="1"/>
          </p:cNvSpPr>
          <p:nvPr/>
        </p:nvSpPr>
        <p:spPr bwMode="auto">
          <a:xfrm>
            <a:off x="2041525" y="2657475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2200">
                <a:solidFill>
                  <a:srgbClr val="715E9E"/>
                </a:solidFill>
              </a:rPr>
              <a:t>A</a:t>
            </a:r>
            <a:endParaRPr lang="sv-SE" altLang="sv-SE"/>
          </a:p>
        </p:txBody>
      </p:sp>
      <p:sp>
        <p:nvSpPr>
          <p:cNvPr id="22667" name="Rectangle 139"/>
          <p:cNvSpPr>
            <a:spLocks noChangeArrowheads="1"/>
          </p:cNvSpPr>
          <p:nvPr/>
        </p:nvSpPr>
        <p:spPr bwMode="auto">
          <a:xfrm>
            <a:off x="2654300" y="3775075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2200">
                <a:solidFill>
                  <a:srgbClr val="25221E"/>
                </a:solidFill>
              </a:rPr>
              <a:t>B</a:t>
            </a:r>
            <a:endParaRPr lang="sv-SE" altLang="sv-SE"/>
          </a:p>
        </p:txBody>
      </p:sp>
      <p:sp>
        <p:nvSpPr>
          <p:cNvPr id="22668" name="Rectangle 140"/>
          <p:cNvSpPr>
            <a:spLocks noChangeArrowheads="1"/>
          </p:cNvSpPr>
          <p:nvPr/>
        </p:nvSpPr>
        <p:spPr bwMode="auto">
          <a:xfrm>
            <a:off x="3133725" y="4481513"/>
            <a:ext cx="2016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2200">
                <a:solidFill>
                  <a:srgbClr val="EB3D00"/>
                </a:solidFill>
              </a:rPr>
              <a:t>C</a:t>
            </a:r>
            <a:endParaRPr lang="sv-SE" altLang="sv-SE"/>
          </a:p>
        </p:txBody>
      </p:sp>
      <p:sp>
        <p:nvSpPr>
          <p:cNvPr id="22669" name="Rectangle 141"/>
          <p:cNvSpPr>
            <a:spLocks noChangeArrowheads="1"/>
          </p:cNvSpPr>
          <p:nvPr/>
        </p:nvSpPr>
        <p:spPr bwMode="auto">
          <a:xfrm>
            <a:off x="4076700" y="2309813"/>
            <a:ext cx="6778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500">
                <a:solidFill>
                  <a:srgbClr val="25221E"/>
                </a:solidFill>
              </a:rPr>
              <a:t>Vitestak</a:t>
            </a:r>
            <a:endParaRPr lang="sv-SE" altLang="sv-SE"/>
          </a:p>
        </p:txBody>
      </p:sp>
      <p:sp>
        <p:nvSpPr>
          <p:cNvPr id="22670" name="Line 142"/>
          <p:cNvSpPr>
            <a:spLocks noChangeShapeType="1"/>
          </p:cNvSpPr>
          <p:nvPr/>
        </p:nvSpPr>
        <p:spPr bwMode="auto">
          <a:xfrm>
            <a:off x="3584575" y="2582863"/>
            <a:ext cx="682625" cy="1587"/>
          </a:xfrm>
          <a:prstGeom prst="line">
            <a:avLst/>
          </a:prstGeom>
          <a:noFill/>
          <a:ln w="0">
            <a:solidFill>
              <a:srgbClr val="715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688" name="Rectangle 160"/>
          <p:cNvSpPr>
            <a:spLocks noChangeArrowheads="1"/>
          </p:cNvSpPr>
          <p:nvPr/>
        </p:nvSpPr>
        <p:spPr bwMode="auto">
          <a:xfrm rot="-5400000">
            <a:off x="72232" y="3505994"/>
            <a:ext cx="1689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800">
                <a:solidFill>
                  <a:srgbClr val="25221E"/>
                </a:solidFill>
              </a:rPr>
              <a:t>Ackumulerat vite</a:t>
            </a:r>
            <a:endParaRPr lang="sv-SE" altLang="sv-SE"/>
          </a:p>
        </p:txBody>
      </p:sp>
      <p:sp>
        <p:nvSpPr>
          <p:cNvPr id="22689" name="Text Box 161"/>
          <p:cNvSpPr txBox="1">
            <a:spLocks noChangeArrowheads="1"/>
          </p:cNvSpPr>
          <p:nvPr/>
        </p:nvSpPr>
        <p:spPr bwMode="auto">
          <a:xfrm>
            <a:off x="6477000" y="2984500"/>
            <a:ext cx="1878013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04800" indent="-304800"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62000" indent="-304800"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19200" indent="-304800"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76400" indent="-304800"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33600" indent="-304800"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90800" indent="-3048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48000" indent="-3048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05200" indent="-3048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62400" indent="-3048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buFont typeface="Arial" panose="020B0604020202020204" pitchFamily="34" charset="0"/>
              <a:buAutoNum type="alphaUcPeriod"/>
            </a:pPr>
            <a:r>
              <a:rPr lang="sv-SE" altLang="sv-SE">
                <a:solidFill>
                  <a:schemeClr val="accent2"/>
                </a:solidFill>
              </a:rPr>
              <a:t>Degressivt vite</a:t>
            </a:r>
          </a:p>
          <a:p>
            <a:pPr algn="l">
              <a:buFont typeface="Arial" panose="020B0604020202020204" pitchFamily="34" charset="0"/>
              <a:buAutoNum type="alphaUcPeriod"/>
            </a:pPr>
            <a:r>
              <a:rPr lang="sv-SE" altLang="sv-SE">
                <a:solidFill>
                  <a:schemeClr val="tx1"/>
                </a:solidFill>
              </a:rPr>
              <a:t>Linjärt vite</a:t>
            </a:r>
          </a:p>
          <a:p>
            <a:pPr algn="l">
              <a:buFont typeface="Arial" panose="020B0604020202020204" pitchFamily="34" charset="0"/>
              <a:buAutoNum type="alphaUcPeriod"/>
            </a:pPr>
            <a:r>
              <a:rPr lang="sv-SE" altLang="sv-SE">
                <a:solidFill>
                  <a:srgbClr val="FF0000"/>
                </a:solidFill>
              </a:rPr>
              <a:t>Progressivt vite</a:t>
            </a:r>
          </a:p>
          <a:p>
            <a:pPr algn="l">
              <a:buFont typeface="Arial" panose="020B0604020202020204" pitchFamily="34" charset="0"/>
              <a:buAutoNum type="alphaUcPeriod"/>
            </a:pPr>
            <a:endParaRPr lang="sv-SE" altLang="sv-SE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Förseningsviten av typen avstämning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050338" y="29337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Färdigställandegrad</a:t>
            </a:r>
            <a:endParaRPr lang="sv-SE" altLang="sv-SE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202238" y="4286250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Försäljning &amp;</a:t>
            </a:r>
            <a:endParaRPr lang="sv-SE" altLang="sv-SE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965700" y="42862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administration</a:t>
            </a:r>
            <a:endParaRPr lang="sv-SE" altLang="sv-SE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907088" y="4310063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C06D37"/>
                </a:solidFill>
              </a:rPr>
              <a:t>Vinst</a:t>
            </a:r>
            <a:endParaRPr lang="sv-SE" altLang="sv-SE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916238" y="47005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Ackumulerat vite</a:t>
            </a:r>
            <a:endParaRPr lang="sv-SE" altLang="sv-SE"/>
          </a:p>
        </p:txBody>
      </p:sp>
      <p:graphicFrame>
        <p:nvGraphicFramePr>
          <p:cNvPr id="24599" name="Object 23"/>
          <p:cNvGraphicFramePr>
            <a:graphicFrameLocks noChangeAspect="1"/>
          </p:cNvGraphicFramePr>
          <p:nvPr>
            <p:ph idx="1"/>
          </p:nvPr>
        </p:nvGraphicFramePr>
        <p:xfrm>
          <a:off x="1471613" y="1789113"/>
          <a:ext cx="6754812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CorelDRAW" r:id="rId3" imgW="3068174" imgH="2000250" progId="CorelDRAW.Graphic.10">
                  <p:embed/>
                </p:oleObj>
              </mc:Choice>
              <mc:Fallback>
                <p:oleObj name="CorelDRAW" r:id="rId3" imgW="3068174" imgH="2000250" progId="CorelDRAW.Graphic.10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1789113"/>
                        <a:ext cx="6754812" cy="440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Förseningsviten av typen milstolpar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050338" y="29337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Färdigställandegrad</a:t>
            </a:r>
            <a:endParaRPr lang="sv-SE" altLang="sv-SE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202238" y="4286250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Försäljning &amp;</a:t>
            </a:r>
            <a:endParaRPr lang="sv-SE" altLang="sv-SE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965700" y="428625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9E8450"/>
                </a:solidFill>
              </a:rPr>
              <a:t>administration</a:t>
            </a:r>
            <a:endParaRPr lang="sv-SE" altLang="sv-SE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907088" y="4310063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C06D37"/>
                </a:solidFill>
              </a:rPr>
              <a:t>Vinst</a:t>
            </a:r>
            <a:endParaRPr lang="sv-SE" altLang="sv-SE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16238" y="47005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>
                <a:solidFill>
                  <a:srgbClr val="25221E"/>
                </a:solidFill>
              </a:rPr>
              <a:t>Ackumulerat vite</a:t>
            </a:r>
            <a:endParaRPr lang="sv-SE" altLang="sv-SE"/>
          </a:p>
        </p:txBody>
      </p:sp>
      <p:grpSp>
        <p:nvGrpSpPr>
          <p:cNvPr id="25613" name="Group 13"/>
          <p:cNvGrpSpPr>
            <a:grpSpLocks noChangeAspect="1"/>
          </p:cNvGrpSpPr>
          <p:nvPr/>
        </p:nvGrpSpPr>
        <p:grpSpPr bwMode="auto">
          <a:xfrm>
            <a:off x="2717800" y="1763713"/>
            <a:ext cx="4889500" cy="4006850"/>
            <a:chOff x="1712" y="1111"/>
            <a:chExt cx="3080" cy="2524"/>
          </a:xfrm>
        </p:grpSpPr>
        <p:sp>
          <p:nvSpPr>
            <p:cNvPr id="25612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712" y="1111"/>
              <a:ext cx="3080" cy="2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1988" y="2051"/>
              <a:ext cx="848" cy="64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1988" y="2051"/>
              <a:ext cx="848" cy="64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665" y="2612"/>
              <a:ext cx="322" cy="65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665" y="2612"/>
              <a:ext cx="322" cy="65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2348" y="2502"/>
              <a:ext cx="709" cy="64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2348" y="2502"/>
              <a:ext cx="709" cy="64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2725" y="2189"/>
              <a:ext cx="617" cy="64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2725" y="2189"/>
              <a:ext cx="617" cy="64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3232" y="2318"/>
              <a:ext cx="350" cy="73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3232" y="2318"/>
              <a:ext cx="350" cy="73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2909" y="2760"/>
              <a:ext cx="350" cy="64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5" name="Rectangle 25"/>
            <p:cNvSpPr>
              <a:spLocks noChangeArrowheads="1"/>
            </p:cNvSpPr>
            <p:nvPr/>
          </p:nvSpPr>
          <p:spPr bwMode="auto">
            <a:xfrm>
              <a:off x="2909" y="2760"/>
              <a:ext cx="350" cy="64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3352" y="3073"/>
              <a:ext cx="911" cy="74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3352" y="3073"/>
              <a:ext cx="911" cy="74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8" name="Rectangle 28"/>
            <p:cNvSpPr>
              <a:spLocks noChangeArrowheads="1"/>
            </p:cNvSpPr>
            <p:nvPr/>
          </p:nvSpPr>
          <p:spPr bwMode="auto">
            <a:xfrm>
              <a:off x="2652" y="3239"/>
              <a:ext cx="838" cy="73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2652" y="3239"/>
              <a:ext cx="838" cy="73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1961" y="2926"/>
              <a:ext cx="635" cy="64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1961" y="2926"/>
              <a:ext cx="635" cy="64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2154" y="3395"/>
              <a:ext cx="838" cy="65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auto">
            <a:xfrm>
              <a:off x="2154" y="3395"/>
              <a:ext cx="838" cy="65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4" name="Rectangle 34"/>
            <p:cNvSpPr>
              <a:spLocks noChangeArrowheads="1"/>
            </p:cNvSpPr>
            <p:nvPr/>
          </p:nvSpPr>
          <p:spPr bwMode="auto">
            <a:xfrm>
              <a:off x="3296" y="1958"/>
              <a:ext cx="838" cy="65"/>
            </a:xfrm>
            <a:prstGeom prst="rect">
              <a:avLst/>
            </a:prstGeom>
            <a:solidFill>
              <a:srgbClr val="657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5" name="Rectangle 35"/>
            <p:cNvSpPr>
              <a:spLocks noChangeArrowheads="1"/>
            </p:cNvSpPr>
            <p:nvPr/>
          </p:nvSpPr>
          <p:spPr bwMode="auto">
            <a:xfrm>
              <a:off x="3296" y="1958"/>
              <a:ext cx="838" cy="65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1721" y="1848"/>
              <a:ext cx="2902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7" name="Freeform 37"/>
            <p:cNvSpPr>
              <a:spLocks/>
            </p:cNvSpPr>
            <p:nvPr/>
          </p:nvSpPr>
          <p:spPr bwMode="auto">
            <a:xfrm>
              <a:off x="4567" y="1802"/>
              <a:ext cx="102" cy="101"/>
            </a:xfrm>
            <a:custGeom>
              <a:avLst/>
              <a:gdLst>
                <a:gd name="T0" fmla="*/ 102 w 102"/>
                <a:gd name="T1" fmla="*/ 46 h 101"/>
                <a:gd name="T2" fmla="*/ 0 w 102"/>
                <a:gd name="T3" fmla="*/ 0 h 101"/>
                <a:gd name="T4" fmla="*/ 0 w 102"/>
                <a:gd name="T5" fmla="*/ 101 h 101"/>
                <a:gd name="T6" fmla="*/ 102 w 102"/>
                <a:gd name="T7" fmla="*/ 46 h 101"/>
                <a:gd name="T8" fmla="*/ 56 w 102"/>
                <a:gd name="T9" fmla="*/ 46 h 101"/>
                <a:gd name="T10" fmla="*/ 102 w 102"/>
                <a:gd name="T11" fmla="*/ 4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1">
                  <a:moveTo>
                    <a:pt x="102" y="46"/>
                  </a:moveTo>
                  <a:lnTo>
                    <a:pt x="0" y="0"/>
                  </a:lnTo>
                  <a:lnTo>
                    <a:pt x="0" y="101"/>
                  </a:lnTo>
                  <a:lnTo>
                    <a:pt x="102" y="46"/>
                  </a:lnTo>
                  <a:lnTo>
                    <a:pt x="56" y="46"/>
                  </a:lnTo>
                  <a:lnTo>
                    <a:pt x="102" y="4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>
              <a:off x="2596" y="1756"/>
              <a:ext cx="1" cy="1870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2350" y="1629"/>
              <a:ext cx="51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Vitespunkt I</a:t>
              </a:r>
              <a:endParaRPr lang="sv-SE" altLang="sv-SE"/>
            </a:p>
          </p:txBody>
        </p:sp>
        <p:sp>
          <p:nvSpPr>
            <p:cNvPr id="25640" name="Rectangle 40"/>
            <p:cNvSpPr>
              <a:spLocks noChangeArrowheads="1"/>
            </p:cNvSpPr>
            <p:nvPr/>
          </p:nvSpPr>
          <p:spPr bwMode="auto">
            <a:xfrm>
              <a:off x="2978" y="1529"/>
              <a:ext cx="544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Vitespunkt II</a:t>
              </a:r>
              <a:endParaRPr lang="sv-SE" altLang="sv-SE"/>
            </a:p>
          </p:txBody>
        </p:sp>
        <p:sp>
          <p:nvSpPr>
            <p:cNvPr id="25641" name="Rectangle 41"/>
            <p:cNvSpPr>
              <a:spLocks noChangeArrowheads="1"/>
            </p:cNvSpPr>
            <p:nvPr/>
          </p:nvSpPr>
          <p:spPr bwMode="auto">
            <a:xfrm>
              <a:off x="3321" y="1366"/>
              <a:ext cx="57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Vitespunkt III</a:t>
              </a:r>
              <a:endParaRPr lang="sv-SE" altLang="sv-SE"/>
            </a:p>
          </p:txBody>
        </p:sp>
        <p:sp>
          <p:nvSpPr>
            <p:cNvPr id="25642" name="Rectangle 42"/>
            <p:cNvSpPr>
              <a:spLocks noChangeArrowheads="1"/>
            </p:cNvSpPr>
            <p:nvPr/>
          </p:nvSpPr>
          <p:spPr bwMode="auto">
            <a:xfrm>
              <a:off x="3696" y="1227"/>
              <a:ext cx="58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Vitespunkt IV</a:t>
              </a:r>
              <a:endParaRPr lang="sv-SE" altLang="sv-SE"/>
            </a:p>
          </p:txBody>
        </p:sp>
        <p:sp>
          <p:nvSpPr>
            <p:cNvPr id="25643" name="Rectangle 43"/>
            <p:cNvSpPr>
              <a:spLocks noChangeArrowheads="1"/>
            </p:cNvSpPr>
            <p:nvPr/>
          </p:nvSpPr>
          <p:spPr bwMode="auto">
            <a:xfrm>
              <a:off x="3990" y="1104"/>
              <a:ext cx="82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Vite vid sluttidpunkt</a:t>
              </a:r>
              <a:endParaRPr lang="sv-SE" altLang="sv-SE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>
              <a:off x="4263" y="1231"/>
              <a:ext cx="1" cy="2395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>
              <a:off x="3987" y="1341"/>
              <a:ext cx="1" cy="2285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46" name="Line 46"/>
            <p:cNvSpPr>
              <a:spLocks noChangeShapeType="1"/>
            </p:cNvSpPr>
            <p:nvPr/>
          </p:nvSpPr>
          <p:spPr bwMode="auto">
            <a:xfrm>
              <a:off x="3582" y="1470"/>
              <a:ext cx="1" cy="2156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>
              <a:off x="3259" y="1645"/>
              <a:ext cx="1" cy="198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48" name="Rectangle 48"/>
            <p:cNvSpPr>
              <a:spLocks noChangeArrowheads="1"/>
            </p:cNvSpPr>
            <p:nvPr/>
          </p:nvSpPr>
          <p:spPr bwMode="auto">
            <a:xfrm>
              <a:off x="2627" y="2845"/>
              <a:ext cx="45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Milstolpe I</a:t>
              </a:r>
              <a:endParaRPr lang="sv-SE" altLang="sv-SE"/>
            </a:p>
          </p:txBody>
        </p:sp>
        <p:sp>
          <p:nvSpPr>
            <p:cNvPr id="25649" name="Rectangle 49"/>
            <p:cNvSpPr>
              <a:spLocks noChangeArrowheads="1"/>
            </p:cNvSpPr>
            <p:nvPr/>
          </p:nvSpPr>
          <p:spPr bwMode="auto">
            <a:xfrm>
              <a:off x="3849" y="2226"/>
              <a:ext cx="387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4171" y="2529"/>
              <a:ext cx="387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4025" y="2531"/>
              <a:ext cx="50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Milstolpe IV</a:t>
              </a:r>
              <a:endParaRPr lang="sv-SE" altLang="sv-SE"/>
            </a:p>
          </p:txBody>
        </p:sp>
        <p:sp>
          <p:nvSpPr>
            <p:cNvPr id="25652" name="Freeform 52"/>
            <p:cNvSpPr>
              <a:spLocks/>
            </p:cNvSpPr>
            <p:nvPr/>
          </p:nvSpPr>
          <p:spPr bwMode="auto">
            <a:xfrm>
              <a:off x="2559" y="2861"/>
              <a:ext cx="65" cy="65"/>
            </a:xfrm>
            <a:custGeom>
              <a:avLst/>
              <a:gdLst>
                <a:gd name="T0" fmla="*/ 4 w 7"/>
                <a:gd name="T1" fmla="*/ 7 h 7"/>
                <a:gd name="T2" fmla="*/ 4 w 7"/>
                <a:gd name="T3" fmla="*/ 7 h 7"/>
                <a:gd name="T4" fmla="*/ 0 w 7"/>
                <a:gd name="T5" fmla="*/ 0 h 7"/>
                <a:gd name="T6" fmla="*/ 7 w 7"/>
                <a:gd name="T7" fmla="*/ 0 h 7"/>
                <a:gd name="T8" fmla="*/ 4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4" y="7"/>
                  </a:moveTo>
                  <a:lnTo>
                    <a:pt x="4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141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3" name="Freeform 53"/>
            <p:cNvSpPr>
              <a:spLocks/>
            </p:cNvSpPr>
            <p:nvPr/>
          </p:nvSpPr>
          <p:spPr bwMode="auto">
            <a:xfrm>
              <a:off x="2559" y="2861"/>
              <a:ext cx="65" cy="65"/>
            </a:xfrm>
            <a:custGeom>
              <a:avLst/>
              <a:gdLst>
                <a:gd name="T0" fmla="*/ 4 w 7"/>
                <a:gd name="T1" fmla="*/ 7 h 7"/>
                <a:gd name="T2" fmla="*/ 4 w 7"/>
                <a:gd name="T3" fmla="*/ 7 h 7"/>
                <a:gd name="T4" fmla="*/ 0 w 7"/>
                <a:gd name="T5" fmla="*/ 0 h 7"/>
                <a:gd name="T6" fmla="*/ 7 w 7"/>
                <a:gd name="T7" fmla="*/ 0 h 7"/>
                <a:gd name="T8" fmla="*/ 4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4" y="7"/>
                  </a:moveTo>
                  <a:lnTo>
                    <a:pt x="4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" y="7"/>
                  </a:lnTo>
                  <a:close/>
                </a:path>
              </a:pathLst>
            </a:custGeom>
            <a:noFill/>
            <a:ln w="0">
              <a:solidFill>
                <a:srgbClr val="2522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4" name="Freeform 54"/>
            <p:cNvSpPr>
              <a:spLocks/>
            </p:cNvSpPr>
            <p:nvPr/>
          </p:nvSpPr>
          <p:spPr bwMode="auto">
            <a:xfrm>
              <a:off x="3223" y="2695"/>
              <a:ext cx="64" cy="65"/>
            </a:xfrm>
            <a:custGeom>
              <a:avLst/>
              <a:gdLst>
                <a:gd name="T0" fmla="*/ 4 w 7"/>
                <a:gd name="T1" fmla="*/ 7 h 7"/>
                <a:gd name="T2" fmla="*/ 3 w 7"/>
                <a:gd name="T3" fmla="*/ 7 h 7"/>
                <a:gd name="T4" fmla="*/ 0 w 7"/>
                <a:gd name="T5" fmla="*/ 0 h 7"/>
                <a:gd name="T6" fmla="*/ 7 w 7"/>
                <a:gd name="T7" fmla="*/ 0 h 7"/>
                <a:gd name="T8" fmla="*/ 4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4" y="7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141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5" name="Freeform 55"/>
            <p:cNvSpPr>
              <a:spLocks/>
            </p:cNvSpPr>
            <p:nvPr/>
          </p:nvSpPr>
          <p:spPr bwMode="auto">
            <a:xfrm>
              <a:off x="3223" y="2695"/>
              <a:ext cx="64" cy="65"/>
            </a:xfrm>
            <a:custGeom>
              <a:avLst/>
              <a:gdLst>
                <a:gd name="T0" fmla="*/ 4 w 7"/>
                <a:gd name="T1" fmla="*/ 7 h 7"/>
                <a:gd name="T2" fmla="*/ 3 w 7"/>
                <a:gd name="T3" fmla="*/ 7 h 7"/>
                <a:gd name="T4" fmla="*/ 0 w 7"/>
                <a:gd name="T5" fmla="*/ 0 h 7"/>
                <a:gd name="T6" fmla="*/ 7 w 7"/>
                <a:gd name="T7" fmla="*/ 0 h 7"/>
                <a:gd name="T8" fmla="*/ 4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4" y="7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" y="7"/>
                  </a:lnTo>
                  <a:close/>
                </a:path>
              </a:pathLst>
            </a:custGeom>
            <a:noFill/>
            <a:ln w="0">
              <a:solidFill>
                <a:srgbClr val="2522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6" name="Freeform 56"/>
            <p:cNvSpPr>
              <a:spLocks/>
            </p:cNvSpPr>
            <p:nvPr/>
          </p:nvSpPr>
          <p:spPr bwMode="auto">
            <a:xfrm>
              <a:off x="3554" y="2253"/>
              <a:ext cx="55" cy="65"/>
            </a:xfrm>
            <a:custGeom>
              <a:avLst/>
              <a:gdLst>
                <a:gd name="T0" fmla="*/ 3 w 6"/>
                <a:gd name="T1" fmla="*/ 7 h 7"/>
                <a:gd name="T2" fmla="*/ 3 w 6"/>
                <a:gd name="T3" fmla="*/ 7 h 7"/>
                <a:gd name="T4" fmla="*/ 0 w 6"/>
                <a:gd name="T5" fmla="*/ 0 h 7"/>
                <a:gd name="T6" fmla="*/ 6 w 6"/>
                <a:gd name="T7" fmla="*/ 0 h 7"/>
                <a:gd name="T8" fmla="*/ 3 w 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3" y="7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141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7" name="Freeform 57"/>
            <p:cNvSpPr>
              <a:spLocks/>
            </p:cNvSpPr>
            <p:nvPr/>
          </p:nvSpPr>
          <p:spPr bwMode="auto">
            <a:xfrm>
              <a:off x="3554" y="2253"/>
              <a:ext cx="55" cy="65"/>
            </a:xfrm>
            <a:custGeom>
              <a:avLst/>
              <a:gdLst>
                <a:gd name="T0" fmla="*/ 3 w 6"/>
                <a:gd name="T1" fmla="*/ 7 h 7"/>
                <a:gd name="T2" fmla="*/ 3 w 6"/>
                <a:gd name="T3" fmla="*/ 7 h 7"/>
                <a:gd name="T4" fmla="*/ 0 w 6"/>
                <a:gd name="T5" fmla="*/ 0 h 7"/>
                <a:gd name="T6" fmla="*/ 6 w 6"/>
                <a:gd name="T7" fmla="*/ 0 h 7"/>
                <a:gd name="T8" fmla="*/ 3 w 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3" y="7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3" y="7"/>
                  </a:lnTo>
                  <a:close/>
                </a:path>
              </a:pathLst>
            </a:custGeom>
            <a:noFill/>
            <a:ln w="0">
              <a:solidFill>
                <a:srgbClr val="2522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8" name="Rectangle 58"/>
            <p:cNvSpPr>
              <a:spLocks noChangeArrowheads="1"/>
            </p:cNvSpPr>
            <p:nvPr/>
          </p:nvSpPr>
          <p:spPr bwMode="auto">
            <a:xfrm>
              <a:off x="3305" y="2677"/>
              <a:ext cx="387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9" name="Freeform 59"/>
            <p:cNvSpPr>
              <a:spLocks/>
            </p:cNvSpPr>
            <p:nvPr/>
          </p:nvSpPr>
          <p:spPr bwMode="auto">
            <a:xfrm>
              <a:off x="3959" y="2548"/>
              <a:ext cx="65" cy="64"/>
            </a:xfrm>
            <a:custGeom>
              <a:avLst/>
              <a:gdLst>
                <a:gd name="T0" fmla="*/ 3 w 7"/>
                <a:gd name="T1" fmla="*/ 7 h 7"/>
                <a:gd name="T2" fmla="*/ 3 w 7"/>
                <a:gd name="T3" fmla="*/ 7 h 7"/>
                <a:gd name="T4" fmla="*/ 0 w 7"/>
                <a:gd name="T5" fmla="*/ 0 h 7"/>
                <a:gd name="T6" fmla="*/ 7 w 7"/>
                <a:gd name="T7" fmla="*/ 0 h 7"/>
                <a:gd name="T8" fmla="*/ 3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141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60" name="Freeform 60"/>
            <p:cNvSpPr>
              <a:spLocks/>
            </p:cNvSpPr>
            <p:nvPr/>
          </p:nvSpPr>
          <p:spPr bwMode="auto">
            <a:xfrm>
              <a:off x="3959" y="2548"/>
              <a:ext cx="65" cy="64"/>
            </a:xfrm>
            <a:custGeom>
              <a:avLst/>
              <a:gdLst>
                <a:gd name="T0" fmla="*/ 3 w 7"/>
                <a:gd name="T1" fmla="*/ 7 h 7"/>
                <a:gd name="T2" fmla="*/ 3 w 7"/>
                <a:gd name="T3" fmla="*/ 7 h 7"/>
                <a:gd name="T4" fmla="*/ 0 w 7"/>
                <a:gd name="T5" fmla="*/ 0 h 7"/>
                <a:gd name="T6" fmla="*/ 7 w 7"/>
                <a:gd name="T7" fmla="*/ 0 h 7"/>
                <a:gd name="T8" fmla="*/ 3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" y="7"/>
                  </a:lnTo>
                  <a:close/>
                </a:path>
              </a:pathLst>
            </a:custGeom>
            <a:noFill/>
            <a:ln w="0">
              <a:solidFill>
                <a:srgbClr val="2522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>
              <a:off x="3619" y="2233"/>
              <a:ext cx="498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Milstolpe III</a:t>
              </a:r>
              <a:endParaRPr lang="sv-SE" altLang="sv-SE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3292" y="2678"/>
              <a:ext cx="47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sv-SE" altLang="sv-SE" sz="1200">
                  <a:solidFill>
                    <a:srgbClr val="25221E"/>
                  </a:solidFill>
                </a:rPr>
                <a:t>Milstolpe II</a:t>
              </a:r>
              <a:endParaRPr lang="sv-SE" altLang="sv-SE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110</Words>
  <Application>Microsoft Office PowerPoint</Application>
  <PresentationFormat>Anpassad</PresentationFormat>
  <Paragraphs>64</Paragraphs>
  <Slides>5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4" baseType="lpstr">
      <vt:lpstr>Arial</vt:lpstr>
      <vt:lpstr>MS Gothic</vt:lpstr>
      <vt:lpstr>Wingdings</vt:lpstr>
      <vt:lpstr>Times New Roman</vt:lpstr>
      <vt:lpstr>Standardformgivning</vt:lpstr>
      <vt:lpstr>Standardformgivning</vt:lpstr>
      <vt:lpstr>Standardformgivning</vt:lpstr>
      <vt:lpstr>Standardformgivning</vt:lpstr>
      <vt:lpstr>CorelDRAW 10.0 Graphic</vt:lpstr>
      <vt:lpstr>Viten och skadestånd - Incitamentsmodell</vt:lpstr>
      <vt:lpstr>Pris, leveranstid och vitesmodell är intimt förknippade via anbudskalkylen</vt:lpstr>
      <vt:lpstr>Viten - Vitesmodeller</vt:lpstr>
      <vt:lpstr>Förseningsviten av typen avstämning</vt:lpstr>
      <vt:lpstr>Förseningsviten av typen milstolpar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Vitesmodeller</dc:title>
  <dc:creator>Michèle Sandstedt</dc:creator>
  <cp:lastModifiedBy>Michèle Sandstedt</cp:lastModifiedBy>
  <cp:revision>18</cp:revision>
  <dcterms:modified xsi:type="dcterms:W3CDTF">2021-06-08T14:48:41Z</dcterms:modified>
</cp:coreProperties>
</file>