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6"/>
  </p:notesMasterIdLst>
  <p:sldIdLst>
    <p:sldId id="256" r:id="rId5"/>
  </p:sldIdLst>
  <p:sldSz cx="9907588" cy="6858000"/>
  <p:notesSz cx="6858000" cy="9144000"/>
  <p:defaultTextStyle>
    <a:defPPr>
      <a:defRPr lang="en-GB"/>
    </a:defPPr>
    <a:lvl1pPr algn="ctr" defTabSz="449263" rtl="0" fontAlgn="base">
      <a:spcBef>
        <a:spcPts val="1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sz="1600"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457200" algn="ctr" defTabSz="449263" rtl="0" fontAlgn="base">
      <a:spcBef>
        <a:spcPts val="1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sz="1600"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914400" algn="ctr" defTabSz="449263" rtl="0" fontAlgn="base">
      <a:spcBef>
        <a:spcPts val="1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sz="1600"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1371600" algn="ctr" defTabSz="449263" rtl="0" fontAlgn="base">
      <a:spcBef>
        <a:spcPts val="1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sz="1600"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1828800" algn="ctr" defTabSz="449263" rtl="0" fontAlgn="base">
      <a:spcBef>
        <a:spcPts val="1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sz="1600"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>
      <p:cViewPr>
        <p:scale>
          <a:sx n="78" d="100"/>
          <a:sy n="78" d="100"/>
        </p:scale>
        <p:origin x="584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952500" y="685800"/>
            <a:ext cx="4951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sv-SE" altLang="sv-SE" smtClean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9531FC2A-9F19-41DA-B006-0EAB79DD15A3}" type="slidenum">
              <a:rPr lang="en-US" altLang="sv-SE"/>
              <a:pPr/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1787593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974559E-DDA0-4381-BE48-7176C1D67563}" type="slidenum">
              <a:rPr lang="en-US" altLang="sv-SE"/>
              <a:pPr/>
              <a:t>1</a:t>
            </a:fld>
            <a:endParaRPr lang="en-US" altLang="sv-SE"/>
          </a:p>
        </p:txBody>
      </p:sp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717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>
              <a:spcBef>
                <a:spcPct val="0"/>
              </a:spcBef>
            </a:pPr>
            <a:fld id="{504CD908-5D53-4CF2-8E98-2B48AAE6A21C}" type="slidenum">
              <a:rPr lang="en-US" altLang="sv-SE" sz="1200"/>
              <a:pPr algn="r">
                <a:spcBef>
                  <a:spcPct val="0"/>
                </a:spcBef>
              </a:pPr>
              <a:t>1</a:t>
            </a:fld>
            <a:endParaRPr lang="en-US" altLang="sv-SE" sz="1200"/>
          </a:p>
        </p:txBody>
      </p:sp>
    </p:spTree>
    <p:extLst>
      <p:ext uri="{BB962C8B-B14F-4D97-AF65-F5344CB8AC3E}">
        <p14:creationId xmlns:p14="http://schemas.microsoft.com/office/powerpoint/2010/main" val="1432329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0A5CE55-C6E9-4DC2-861C-E8B228E84529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92163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E730A4B-331C-4832-B437-EB51EA54D5E2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261970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70725" y="990600"/>
            <a:ext cx="2147888" cy="533241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2300" y="990600"/>
            <a:ext cx="6296025" cy="533241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A0F9EA0-F094-449D-BB21-92A3168697CA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4007235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43B752-4FE1-4F77-99A8-B3982AAB2FB2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2344073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02FE791-6F3A-4639-85C3-C0C8639E84CE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970719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ADC2D16-4B45-4AA2-BCB0-9C14326E32BB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532326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300" y="1905000"/>
            <a:ext cx="4221163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95863" y="1905000"/>
            <a:ext cx="4222750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B122DE8-22F8-4FCD-BFFE-E2059EAA9264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332451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C8D7CF5-54BA-4E48-A915-F54D8CA53BEB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9" name="Platshållare för datum 8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7398465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F94921D-8992-44BA-9D36-72404D59A4BD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552207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45E26A7-F61B-4B05-BC8E-D0186638E2F1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6924364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B131778-7323-4698-B1DC-21BEC8B0CE49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849885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034B671-3AAA-488B-A670-00595051D605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21439778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6866F14-699F-4CF1-A2CD-10FBDB1D000C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45135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318C600-70C8-4B90-8B4F-B098D319E18C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6621938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70725" y="990600"/>
            <a:ext cx="2147888" cy="533241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2300" y="990600"/>
            <a:ext cx="6296025" cy="533241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25CC27B-A8D1-4506-99E2-6246EA6242B4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20315090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A7319-3B67-4134-A51F-4E6088E94202}" type="datetimeFigureOut">
              <a:rPr lang="sv-SE"/>
              <a:pPr/>
              <a:t>2021-06-08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64BC-725E-4DC1-98CE-6C5C0CAA538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56811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A7319-3B67-4134-A51F-4E6088E94202}" type="datetimeFigureOut">
              <a:rPr lang="sv-SE"/>
              <a:pPr/>
              <a:t>2021-06-08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03FEE-BD8B-4F32-9F9B-8539F53923C1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43903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A7319-3B67-4134-A51F-4E6088E94202}" type="datetimeFigureOut">
              <a:rPr lang="sv-SE"/>
              <a:pPr/>
              <a:t>2021-06-08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36AA97-041F-4622-82AA-46363A79462E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16935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735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A7319-3B67-4134-A51F-4E6088E94202}" type="datetimeFigureOut">
              <a:rPr lang="sv-SE"/>
              <a:pPr/>
              <a:t>2021-06-08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ECFEF-2D26-4C4D-BC97-17B3CC3A0AA4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78823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A7319-3B67-4134-A51F-4E6088E94202}" type="datetimeFigureOut">
              <a:rPr lang="sv-SE"/>
              <a:pPr/>
              <a:t>2021-06-08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979FA-9F1E-4093-9EEB-08FDB6120D28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98709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A7319-3B67-4134-A51F-4E6088E94202}" type="datetimeFigureOut">
              <a:rPr lang="sv-SE"/>
              <a:pPr/>
              <a:t>2021-06-08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89829-4349-4F9C-B55E-C2EA6C655C69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67009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A7319-3B67-4134-A51F-4E6088E94202}" type="datetimeFigureOut">
              <a:rPr lang="sv-SE"/>
              <a:pPr/>
              <a:t>2021-06-08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C05AF-7AED-41C4-90E1-DEAE54471B74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152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4E1E7A9-D1D7-4F05-8E7A-D569A646D3DB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5681655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A7319-3B67-4134-A51F-4E6088E94202}" type="datetimeFigureOut">
              <a:rPr lang="sv-SE"/>
              <a:pPr/>
              <a:t>2021-06-08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F0C89-5F79-44E7-A06F-B42097E6EBB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9647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A7319-3B67-4134-A51F-4E6088E94202}" type="datetimeFigureOut">
              <a:rPr lang="sv-SE"/>
              <a:pPr/>
              <a:t>2021-06-08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ED286-C461-43E8-A6CE-575A362427D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28411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A7319-3B67-4134-A51F-4E6088E94202}" type="datetimeFigureOut">
              <a:rPr lang="sv-SE"/>
              <a:pPr/>
              <a:t>2021-06-08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AC10A-7098-4981-82F5-2DF038726ED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29297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91363" y="365125"/>
            <a:ext cx="2135187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7925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A7319-3B67-4134-A51F-4E6088E94202}" type="datetimeFigureOut">
              <a:rPr lang="sv-SE"/>
              <a:pPr/>
              <a:t>2021-06-08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826A9-C6C8-4EF6-A9F1-D9BF23751542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28901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96606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07539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82983381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300" y="1905000"/>
            <a:ext cx="4221163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95863" y="1905000"/>
            <a:ext cx="4222750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65368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23580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081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300" y="1905000"/>
            <a:ext cx="4221163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95863" y="1905000"/>
            <a:ext cx="4222750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B1A0E24-FE79-4B9E-8A85-51C69BA26D39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27610982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12922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9812268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0079213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5761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70725" y="990600"/>
            <a:ext cx="2147888" cy="533241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2300" y="990600"/>
            <a:ext cx="6296025" cy="533241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273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87C67D3-CBA4-41F0-AEF8-ADF08EED3142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9" name="Platshållare för datum 8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40548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82BBAEC-02F7-4536-B6E1-F9C08B90D336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20448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F71D379-5BFF-433F-A04D-C93C82FCD1D6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42187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8A7437B-B847-4AAF-95C3-8875C9B8862E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3701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5E721C3-1CA1-4B38-B6B4-A14D26D55421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412774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100"/>
            <a:ext cx="9906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685800" y="914400"/>
            <a:ext cx="8534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025" y="82550"/>
            <a:ext cx="21431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1825" y="990600"/>
            <a:ext cx="8586788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rubriktextens format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2300" y="1905000"/>
            <a:ext cx="8596313" cy="441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dispositionstextens format</a:t>
            </a:r>
          </a:p>
          <a:p>
            <a:pPr lvl="1"/>
            <a:r>
              <a:rPr lang="en-GB" altLang="sv-SE" smtClean="0"/>
              <a:t>Andra dispositionsnivån</a:t>
            </a:r>
          </a:p>
          <a:p>
            <a:pPr lvl="2"/>
            <a:r>
              <a:rPr lang="en-GB" altLang="sv-SE" smtClean="0"/>
              <a:t>Tredje dispositionsnivån</a:t>
            </a:r>
          </a:p>
          <a:p>
            <a:pPr lvl="3"/>
            <a:r>
              <a:rPr lang="en-GB" altLang="sv-SE" smtClean="0"/>
              <a:t>Fjärde dispositionsnivån</a:t>
            </a:r>
          </a:p>
          <a:p>
            <a:pPr lvl="4"/>
            <a:r>
              <a:rPr lang="en-GB" altLang="sv-SE" smtClean="0"/>
              <a:t>Femte dispositionsnivån</a:t>
            </a:r>
          </a:p>
          <a:p>
            <a:pPr lvl="4"/>
            <a:r>
              <a:rPr lang="en-GB" altLang="sv-SE" smtClean="0"/>
              <a:t>Sjätte dispositionsnivån</a:t>
            </a:r>
          </a:p>
          <a:p>
            <a:pPr lvl="4"/>
            <a:r>
              <a:rPr lang="en-GB" altLang="sv-SE" smtClean="0"/>
              <a:t>Sjunde dispositionsnivån</a:t>
            </a:r>
          </a:p>
          <a:p>
            <a:pPr lvl="4"/>
            <a:r>
              <a:rPr lang="en-GB" altLang="sv-SE" smtClean="0"/>
              <a:t>Åttonde dispositionsnivån</a:t>
            </a:r>
          </a:p>
          <a:p>
            <a:pPr lvl="4"/>
            <a:r>
              <a:rPr lang="en-GB" altLang="sv-SE" smtClean="0"/>
              <a:t>Nionde dispositionsnivån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3368675" y="6581775"/>
            <a:ext cx="3135313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0000"/>
                </a:solidFill>
              </a:defRPr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897688" y="6581775"/>
            <a:ext cx="2309812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0000"/>
                </a:solidFill>
              </a:defRPr>
            </a:lvl1pPr>
          </a:lstStyle>
          <a:p>
            <a:fld id="{06831A7F-98E6-4B92-9FCC-5C9D36C03C61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622300" y="6583363"/>
            <a:ext cx="230981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0000"/>
                </a:solidFill>
              </a:defRPr>
            </a:lvl1pPr>
          </a:lstStyle>
          <a:p>
            <a:r>
              <a:rPr lang="sv-SE" altLang="sv-SE"/>
              <a:t>2009-09-25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4303713" y="6742113"/>
            <a:ext cx="1301750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l">
              <a:spcBef>
                <a:spcPct val="0"/>
              </a:spcBef>
              <a:buClr>
                <a:srgbClr val="384330"/>
              </a:buClr>
            </a:pPr>
            <a:r>
              <a:rPr lang="en-US" altLang="sv-SE" sz="600" b="1">
                <a:solidFill>
                  <a:srgbClr val="384330"/>
                </a:solidFill>
              </a:rPr>
              <a:t>Effective Sourcing </a:t>
            </a:r>
            <a:r>
              <a:rPr lang="en-US" altLang="sv-SE" sz="600" b="1">
                <a:solidFill>
                  <a:srgbClr val="384330"/>
                </a:solidFill>
                <a:cs typeface="Arial" panose="020B0604020202020204" pitchFamily="34" charset="0"/>
              </a:rPr>
              <a:t>•</a:t>
            </a:r>
            <a:r>
              <a:rPr lang="en-US" altLang="sv-SE" sz="600" b="1">
                <a:solidFill>
                  <a:srgbClr val="384330"/>
                </a:solidFill>
              </a:rPr>
              <a:t> www.effso.com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9pPr>
    </p:titleStyle>
    <p:bodyStyle>
      <a:lvl1pPr marL="341313" indent="-341313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1pPr>
      <a:lvl2pPr marL="266700" indent="-266700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Wingdings" panose="05000000000000000000" pitchFamily="2" charset="2"/>
        <a:buChar char=""/>
        <a:defRPr sz="1600" kern="1200">
          <a:solidFill>
            <a:srgbClr val="000000"/>
          </a:solidFill>
          <a:latin typeface="+mn-lt"/>
          <a:ea typeface="+mn-ea"/>
          <a:cs typeface="+mn-cs"/>
        </a:defRPr>
      </a:lvl2pPr>
      <a:lvl3pPr marL="531813" indent="-261938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804863" indent="-269875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Times New Roman" panose="02020603050405020304" pitchFamily="18" charset="0"/>
        <a:buChar char="»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03505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−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48" t="15553"/>
          <a:stretch>
            <a:fillRect/>
          </a:stretch>
        </p:blipFill>
        <p:spPr bwMode="auto">
          <a:xfrm>
            <a:off x="0" y="0"/>
            <a:ext cx="9906000" cy="686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3548" t="15553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100"/>
            <a:ext cx="9906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685800" y="914400"/>
            <a:ext cx="8534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025" y="82550"/>
            <a:ext cx="21431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31825" y="990600"/>
            <a:ext cx="8586788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rubriktextens format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2300" y="1905000"/>
            <a:ext cx="8596313" cy="441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dispositionstextens format</a:t>
            </a:r>
          </a:p>
          <a:p>
            <a:pPr lvl="1"/>
            <a:r>
              <a:rPr lang="en-GB" altLang="sv-SE" smtClean="0"/>
              <a:t>Andra dispositionsnivån</a:t>
            </a:r>
          </a:p>
          <a:p>
            <a:pPr lvl="2"/>
            <a:r>
              <a:rPr lang="en-GB" altLang="sv-SE" smtClean="0"/>
              <a:t>Tredje dispositionsnivån</a:t>
            </a:r>
          </a:p>
          <a:p>
            <a:pPr lvl="3"/>
            <a:r>
              <a:rPr lang="en-GB" altLang="sv-SE" smtClean="0"/>
              <a:t>Fjärde dispositionsnivån</a:t>
            </a:r>
          </a:p>
          <a:p>
            <a:pPr lvl="4"/>
            <a:r>
              <a:rPr lang="en-GB" altLang="sv-SE" smtClean="0"/>
              <a:t>Femte dispositionsnivån</a:t>
            </a:r>
          </a:p>
          <a:p>
            <a:pPr lvl="4"/>
            <a:r>
              <a:rPr lang="en-GB" altLang="sv-SE" smtClean="0"/>
              <a:t>Sjätte dispositionsnivån</a:t>
            </a:r>
          </a:p>
          <a:p>
            <a:pPr lvl="4"/>
            <a:r>
              <a:rPr lang="en-GB" altLang="sv-SE" smtClean="0"/>
              <a:t>Sjunde dispositionsnivån</a:t>
            </a:r>
          </a:p>
          <a:p>
            <a:pPr lvl="4"/>
            <a:r>
              <a:rPr lang="en-GB" altLang="sv-SE" smtClean="0"/>
              <a:t>Åttonde dispositionsnivån</a:t>
            </a:r>
          </a:p>
          <a:p>
            <a:pPr lvl="4"/>
            <a:r>
              <a:rPr lang="en-GB" altLang="sv-SE" smtClean="0"/>
              <a:t>Nionde dispositionsnivån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3368675" y="6581775"/>
            <a:ext cx="3135313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hangingPunct="0">
              <a:spcBef>
                <a:spcPct val="0"/>
              </a:spcBef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897688" y="6581775"/>
            <a:ext cx="2309812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spcBef>
                <a:spcPct val="0"/>
              </a:spcBef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395EF735-B07F-4FF8-A18F-8EBBD0DB766D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/>
          </p:nvPr>
        </p:nvSpPr>
        <p:spPr bwMode="auto">
          <a:xfrm>
            <a:off x="622300" y="6583363"/>
            <a:ext cx="230981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hangingPunct="0">
              <a:spcBef>
                <a:spcPct val="0"/>
              </a:spcBef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sv-SE" altLang="sv-SE"/>
              <a:t>2009-09-25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4303713" y="6742113"/>
            <a:ext cx="1301750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l">
              <a:spcBef>
                <a:spcPct val="0"/>
              </a:spcBef>
              <a:buClr>
                <a:srgbClr val="384330"/>
              </a:buClr>
            </a:pPr>
            <a:r>
              <a:rPr lang="en-US" altLang="sv-SE" sz="600" b="1">
                <a:solidFill>
                  <a:srgbClr val="384330"/>
                </a:solidFill>
              </a:rPr>
              <a:t>Effective Sourcing </a:t>
            </a:r>
            <a:r>
              <a:rPr lang="en-US" altLang="sv-SE" sz="600" b="1">
                <a:solidFill>
                  <a:srgbClr val="384330"/>
                </a:solidFill>
                <a:cs typeface="Arial" panose="020B0604020202020204" pitchFamily="34" charset="0"/>
              </a:rPr>
              <a:t>•</a:t>
            </a:r>
            <a:r>
              <a:rPr lang="en-US" altLang="sv-SE" sz="600" b="1">
                <a:solidFill>
                  <a:srgbClr val="384330"/>
                </a:solidFill>
              </a:rPr>
              <a:t> www.effso.com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9pPr>
    </p:titleStyle>
    <p:bodyStyle>
      <a:lvl1pPr marL="341313" indent="-341313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1pPr>
      <a:lvl2pPr marL="266700" indent="-266700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Wingdings" panose="05000000000000000000" pitchFamily="2" charset="2"/>
        <a:buChar char=""/>
        <a:defRPr sz="1600" kern="1200">
          <a:solidFill>
            <a:srgbClr val="000000"/>
          </a:solidFill>
          <a:latin typeface="+mn-lt"/>
          <a:ea typeface="+mn-ea"/>
          <a:cs typeface="+mn-cs"/>
        </a:defRPr>
      </a:lvl2pPr>
      <a:lvl3pPr marL="531813" indent="-261938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804863" indent="-269875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Times New Roman" panose="02020603050405020304" pitchFamily="18" charset="0"/>
        <a:buChar char="»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03505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−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55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551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A7319-3B67-4134-A51F-4E6088E94202}" type="datetimeFigureOut">
              <a:rPr lang="sv-SE"/>
              <a:pPr/>
              <a:t>2021-06-08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4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997700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7C5D9-F55A-44E9-9A3C-EE317E2A9578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48" t="15553"/>
          <a:stretch>
            <a:fillRect/>
          </a:stretch>
        </p:blipFill>
        <p:spPr bwMode="auto">
          <a:xfrm>
            <a:off x="0" y="0"/>
            <a:ext cx="9906000" cy="686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3548" t="15553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138" y="6308725"/>
            <a:ext cx="541972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100"/>
            <a:ext cx="9906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688" y="908050"/>
            <a:ext cx="5510212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31825" y="990600"/>
            <a:ext cx="8586788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rubriktextens format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2300" y="1905000"/>
            <a:ext cx="8596313" cy="441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dispositionstextens format</a:t>
            </a:r>
          </a:p>
          <a:p>
            <a:pPr lvl="1"/>
            <a:r>
              <a:rPr lang="en-GB" altLang="sv-SE" smtClean="0"/>
              <a:t>Andra dispositionsnivån</a:t>
            </a:r>
          </a:p>
          <a:p>
            <a:pPr lvl="2"/>
            <a:r>
              <a:rPr lang="en-GB" altLang="sv-SE" smtClean="0"/>
              <a:t>Tredje dispositionsnivån</a:t>
            </a:r>
          </a:p>
          <a:p>
            <a:pPr lvl="3"/>
            <a:r>
              <a:rPr lang="en-GB" altLang="sv-SE" smtClean="0"/>
              <a:t>Fjärde dispositionsnivån</a:t>
            </a:r>
          </a:p>
          <a:p>
            <a:pPr lvl="4"/>
            <a:r>
              <a:rPr lang="en-GB" altLang="sv-SE" smtClean="0"/>
              <a:t>Femte dispositionsnivån</a:t>
            </a:r>
          </a:p>
          <a:p>
            <a:pPr lvl="4"/>
            <a:r>
              <a:rPr lang="en-GB" altLang="sv-SE" smtClean="0"/>
              <a:t>Sjätte dispositionsnivån</a:t>
            </a:r>
          </a:p>
          <a:p>
            <a:pPr lvl="4"/>
            <a:r>
              <a:rPr lang="en-GB" altLang="sv-SE" smtClean="0"/>
              <a:t>Sjunde dispositionsnivån</a:t>
            </a:r>
          </a:p>
          <a:p>
            <a:pPr lvl="4"/>
            <a:r>
              <a:rPr lang="en-GB" altLang="sv-SE" smtClean="0"/>
              <a:t>Åttonde dispositionsnivån</a:t>
            </a:r>
          </a:p>
          <a:p>
            <a:pPr lvl="4"/>
            <a:r>
              <a:rPr lang="en-GB" altLang="sv-SE" smtClean="0"/>
              <a:t>Nionde dispositionsnivån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9pPr>
    </p:titleStyle>
    <p:bodyStyle>
      <a:lvl1pPr marL="341313" indent="-341313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1pPr>
      <a:lvl2pPr marL="266700" indent="-266700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Wingdings" panose="05000000000000000000" pitchFamily="2" charset="2"/>
        <a:buChar char=""/>
        <a:defRPr sz="1600" kern="1200">
          <a:solidFill>
            <a:srgbClr val="000000"/>
          </a:solidFill>
          <a:latin typeface="+mn-lt"/>
          <a:ea typeface="+mn-ea"/>
          <a:cs typeface="+mn-cs"/>
        </a:defRPr>
      </a:lvl2pPr>
      <a:lvl3pPr marL="531813" indent="-261938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804863" indent="-269875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Times New Roman" panose="02020603050405020304" pitchFamily="18" charset="0"/>
        <a:buChar char="»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03505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−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3368675" y="6581775"/>
            <a:ext cx="31369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sv-SE" sz="1000"/>
              <a:t>Inköpsmodeller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897688" y="6581775"/>
            <a:ext cx="23114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r">
              <a:spcBef>
                <a:spcPct val="0"/>
              </a:spcBef>
            </a:pPr>
            <a:fld id="{D27CC7A1-8566-4F42-8DE4-BC4283660E76}" type="slidenum">
              <a:rPr lang="en-US" altLang="sv-SE" sz="1000"/>
              <a:pPr algn="r">
                <a:spcBef>
                  <a:spcPct val="0"/>
                </a:spcBef>
              </a:pPr>
              <a:t>1</a:t>
            </a:fld>
            <a:endParaRPr lang="en-US" altLang="sv-SE" sz="100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22300" y="6583363"/>
            <a:ext cx="231140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000"/>
              <a:t>2009-09-25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31825" y="990600"/>
            <a:ext cx="85883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800" b="1"/>
              <a:t>Beslutsmatris för ’outsourcing’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339975" y="1844675"/>
            <a:ext cx="4895850" cy="30241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>
            <a:outerShdw dist="206639" dir="2848269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endParaRPr lang="sv-SE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339975" y="1844675"/>
            <a:ext cx="2447925" cy="1512888"/>
          </a:xfrm>
          <a:prstGeom prst="rect">
            <a:avLst/>
          </a:prstGeom>
          <a:solidFill>
            <a:srgbClr val="5E984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339975" y="3357563"/>
            <a:ext cx="2447925" cy="1512887"/>
          </a:xfrm>
          <a:prstGeom prst="rect">
            <a:avLst/>
          </a:prstGeom>
          <a:solidFill>
            <a:srgbClr val="5E984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787900" y="1844675"/>
            <a:ext cx="2447925" cy="1512888"/>
          </a:xfrm>
          <a:prstGeom prst="rect">
            <a:avLst/>
          </a:prstGeom>
          <a:solidFill>
            <a:srgbClr val="5E984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787900" y="3357563"/>
            <a:ext cx="2447925" cy="1512887"/>
          </a:xfrm>
          <a:prstGeom prst="rect">
            <a:avLst/>
          </a:prstGeom>
          <a:solidFill>
            <a:srgbClr val="5E984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276600" y="4919663"/>
            <a:ext cx="6064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400" b="1"/>
              <a:t>Liten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797550" y="4919663"/>
            <a:ext cx="53816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400" b="1"/>
              <a:t>Stor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836738" y="2470150"/>
            <a:ext cx="52546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400" b="1"/>
              <a:t>Hög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765300" y="3911600"/>
            <a:ext cx="4953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400" b="1"/>
              <a:t>Låg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2555875" y="3933825"/>
            <a:ext cx="21590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400"/>
              <a:t>Eliminera eller reducera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5507038" y="3911600"/>
            <a:ext cx="108426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400"/>
              <a:t>’Outsourca’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2620963" y="2349500"/>
            <a:ext cx="19796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400"/>
              <a:t>Arbete med strategisk</a:t>
            </a:r>
          </a:p>
          <a:p>
            <a:pPr algn="l">
              <a:spcBef>
                <a:spcPct val="0"/>
              </a:spcBef>
            </a:pPr>
            <a:r>
              <a:rPr lang="sv-SE" altLang="sv-SE" sz="1400"/>
              <a:t>Partner för att utveckla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5291138" y="2349500"/>
            <a:ext cx="148113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400"/>
              <a:t>Behåll ’in house’</a:t>
            </a:r>
          </a:p>
          <a:p>
            <a:pPr algn="l">
              <a:spcBef>
                <a:spcPct val="0"/>
              </a:spcBef>
            </a:pPr>
            <a:r>
              <a:rPr lang="sv-SE" altLang="sv-SE" sz="1400"/>
              <a:t>och förbättra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3341688" y="5300663"/>
            <a:ext cx="307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400" b="1"/>
              <a:t>Bidrag till den operativa förmågan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 rot="16200000">
            <a:off x="386556" y="3005932"/>
            <a:ext cx="233997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400" b="1"/>
              <a:t>Strategisk betydelse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438150" y="6169025"/>
            <a:ext cx="1085850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altLang="sv-SE" sz="800"/>
              <a:t>Källa: Greaver 1999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ema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-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ema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-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ema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Anpassad</PresentationFormat>
  <Paragraphs>19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</vt:i4>
      </vt:variant>
    </vt:vector>
  </HeadingPairs>
  <TitlesOfParts>
    <vt:vector size="10" baseType="lpstr">
      <vt:lpstr>Times New Roman</vt:lpstr>
      <vt:lpstr>Arial</vt:lpstr>
      <vt:lpstr>MS Gothic</vt:lpstr>
      <vt:lpstr>Wingdings</vt:lpstr>
      <vt:lpstr>Lucida Sans Unicode</vt:lpstr>
      <vt:lpstr>Office-tema</vt:lpstr>
      <vt:lpstr>Office-tema</vt:lpstr>
      <vt:lpstr>Office-tema</vt:lpstr>
      <vt:lpstr>Office-tema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Outsourcing en beslutsmatris</dc:title>
  <dc:creator>Michèle Sandstedt</dc:creator>
  <cp:lastModifiedBy>Michèle Sandstedt</cp:lastModifiedBy>
  <cp:revision>1</cp:revision>
  <dcterms:modified xsi:type="dcterms:W3CDTF">2021-06-08T14:42:54Z</dcterms:modified>
</cp:coreProperties>
</file>