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4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</p:sldIdLst>
  <p:sldSz cx="9907588" cy="6858000"/>
  <p:notesSz cx="6858000" cy="9144000"/>
  <p:defaultTextStyle>
    <a:defPPr>
      <a:defRPr lang="en-GB"/>
    </a:defPPr>
    <a:lvl1pPr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96" y="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952500" y="685800"/>
            <a:ext cx="4951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smtClean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CB6097FD-44DE-49AB-89CB-233E4D868AC9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4108071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28632B-FB35-4738-A02F-FBAF3BB51C89}" type="slidenum">
              <a:rPr lang="en-US" altLang="sv-SE"/>
              <a:pPr/>
              <a:t>1</a:t>
            </a:fld>
            <a:endParaRPr lang="en-US" altLang="sv-SE"/>
          </a:p>
        </p:txBody>
      </p:sp>
      <p:sp>
        <p:nvSpPr>
          <p:cNvPr id="481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52104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EC5846-0635-431A-9274-13007537D0D6}" type="slidenum">
              <a:rPr lang="en-US" altLang="sv-SE"/>
              <a:pPr/>
              <a:t>10</a:t>
            </a:fld>
            <a:endParaRPr lang="en-US" altLang="sv-SE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73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53A5774-2BDB-47AE-BD41-2F5261053BE8}" type="slidenum">
              <a:rPr lang="en-US" altLang="sv-SE" sz="1200"/>
              <a:pPr algn="r">
                <a:spcBef>
                  <a:spcPct val="0"/>
                </a:spcBef>
              </a:pPr>
              <a:t>10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981345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1BA395-3059-4EC3-9EC2-00E143672D7A}" type="slidenum">
              <a:rPr lang="en-US" altLang="sv-SE"/>
              <a:pPr/>
              <a:t>11</a:t>
            </a:fld>
            <a:endParaRPr lang="en-US" altLang="sv-SE"/>
          </a:p>
        </p:txBody>
      </p:sp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83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CFE6565-7B26-415D-B9DF-E23B411001DC}" type="slidenum">
              <a:rPr lang="en-US" altLang="sv-SE" sz="1200"/>
              <a:pPr algn="r">
                <a:spcBef>
                  <a:spcPct val="0"/>
                </a:spcBef>
              </a:pPr>
              <a:t>11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589083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9868D7-F098-44F6-BC58-6F6C272A97F5}" type="slidenum">
              <a:rPr lang="en-US" altLang="sv-SE"/>
              <a:pPr/>
              <a:t>12</a:t>
            </a:fld>
            <a:endParaRPr lang="en-US" altLang="sv-SE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93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3DCF30E-B77D-49F5-9D55-9E7874135869}" type="slidenum">
              <a:rPr lang="en-US" altLang="sv-SE" sz="1200"/>
              <a:pPr algn="r">
                <a:spcBef>
                  <a:spcPct val="0"/>
                </a:spcBef>
              </a:pPr>
              <a:t>12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470705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CD54A7-3ED2-4274-8CD7-84E71CD52A08}" type="slidenum">
              <a:rPr lang="en-US" altLang="sv-SE"/>
              <a:pPr/>
              <a:t>13</a:t>
            </a:fld>
            <a:endParaRPr lang="en-US" altLang="sv-SE"/>
          </a:p>
        </p:txBody>
      </p:sp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04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BC35076-7E67-4791-BD83-3077AD36E52C}" type="slidenum">
              <a:rPr lang="en-US" altLang="sv-SE" sz="1200"/>
              <a:pPr algn="r">
                <a:spcBef>
                  <a:spcPct val="0"/>
                </a:spcBef>
              </a:pPr>
              <a:t>13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3496110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C2EA96-D973-4CD6-8769-30A7DCF9F08C}" type="slidenum">
              <a:rPr lang="en-US" altLang="sv-SE"/>
              <a:pPr/>
              <a:t>14</a:t>
            </a:fld>
            <a:endParaRPr lang="en-US" altLang="sv-SE"/>
          </a:p>
        </p:txBody>
      </p:sp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4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3540C7D-BD83-4C17-B29B-D6F918282D76}" type="slidenum">
              <a:rPr lang="en-US" altLang="sv-SE" sz="1200"/>
              <a:pPr algn="r">
                <a:spcBef>
                  <a:spcPct val="0"/>
                </a:spcBef>
              </a:pPr>
              <a:t>14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334083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7E8558-E9A5-4BF5-AF88-D9A9452318EC}" type="slidenum">
              <a:rPr lang="en-US" altLang="sv-SE"/>
              <a:pPr/>
              <a:t>15</a:t>
            </a:fld>
            <a:endParaRPr lang="en-US" altLang="sv-SE"/>
          </a:p>
        </p:txBody>
      </p:sp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24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CB1CD3E-2AFA-44DF-BE91-3AFCB962B3B5}" type="slidenum">
              <a:rPr lang="en-US" altLang="sv-SE" sz="1200"/>
              <a:pPr algn="r">
                <a:spcBef>
                  <a:spcPct val="0"/>
                </a:spcBef>
              </a:pPr>
              <a:t>15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987352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0F8315-62DD-45BA-BCBF-2B5376713F65}" type="slidenum">
              <a:rPr lang="en-US" altLang="sv-SE"/>
              <a:pPr/>
              <a:t>16</a:t>
            </a:fld>
            <a:endParaRPr lang="en-US" altLang="sv-SE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34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D0BBD6D-2232-493C-A867-B7A463CC0413}" type="slidenum">
              <a:rPr lang="en-US" altLang="sv-SE" sz="1200"/>
              <a:pPr algn="r">
                <a:spcBef>
                  <a:spcPct val="0"/>
                </a:spcBef>
              </a:pPr>
              <a:t>16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41050831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79C0C3-77D5-438F-97F7-CC29D6B4B533}" type="slidenum">
              <a:rPr lang="en-US" altLang="sv-SE"/>
              <a:pPr/>
              <a:t>17</a:t>
            </a:fld>
            <a:endParaRPr lang="en-US" altLang="sv-SE"/>
          </a:p>
        </p:txBody>
      </p:sp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45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4975A0D-805F-4118-95D5-E82BB19872E0}" type="slidenum">
              <a:rPr lang="en-US" altLang="sv-SE" sz="1200"/>
              <a:pPr algn="r">
                <a:spcBef>
                  <a:spcPct val="0"/>
                </a:spcBef>
              </a:pPr>
              <a:t>17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137118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34D6FE-7B96-4752-80D2-D3FA6659DADF}" type="slidenum">
              <a:rPr lang="en-US" altLang="sv-SE"/>
              <a:pPr/>
              <a:t>18</a:t>
            </a:fld>
            <a:endParaRPr lang="en-US" altLang="sv-SE"/>
          </a:p>
        </p:txBody>
      </p:sp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55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B275221-6D4B-469A-9C13-173214FFA071}" type="slidenum">
              <a:rPr lang="en-US" altLang="sv-SE" sz="1200"/>
              <a:pPr algn="r">
                <a:spcBef>
                  <a:spcPct val="0"/>
                </a:spcBef>
              </a:pPr>
              <a:t>18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3674250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62F777-973E-4622-9A9D-976594FCB8EA}" type="slidenum">
              <a:rPr lang="en-US" altLang="sv-SE"/>
              <a:pPr/>
              <a:t>19</a:t>
            </a:fld>
            <a:endParaRPr lang="en-US" altLang="sv-SE"/>
          </a:p>
        </p:txBody>
      </p:sp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65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A06D022-54EB-4B77-9E8B-41A302C4CF8B}" type="slidenum">
              <a:rPr lang="en-US" altLang="sv-SE" sz="1200"/>
              <a:pPr algn="r">
                <a:spcBef>
                  <a:spcPct val="0"/>
                </a:spcBef>
              </a:pPr>
              <a:t>19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398270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194DAE-3DDC-4EE3-99DB-6F76C875BBC2}" type="slidenum">
              <a:rPr lang="en-US" altLang="sv-SE"/>
              <a:pPr/>
              <a:t>2</a:t>
            </a:fld>
            <a:endParaRPr lang="en-US" altLang="sv-SE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91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124CA7E-7F5B-4F00-A415-FA7F162A6009}" type="slidenum">
              <a:rPr lang="en-US" altLang="sv-SE" sz="1200"/>
              <a:pPr algn="r">
                <a:spcBef>
                  <a:spcPct val="0"/>
                </a:spcBef>
              </a:pPr>
              <a:t>2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2644093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E6F2F0-9E66-427C-819B-D58BA57DA754}" type="slidenum">
              <a:rPr lang="en-US" altLang="sv-SE"/>
              <a:pPr/>
              <a:t>20</a:t>
            </a:fld>
            <a:endParaRPr lang="en-US" altLang="sv-SE"/>
          </a:p>
        </p:txBody>
      </p:sp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75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A1A8DC5-B6F9-4B3B-9372-3C7770E28733}" type="slidenum">
              <a:rPr lang="en-US" altLang="sv-SE" sz="1200"/>
              <a:pPr algn="r">
                <a:spcBef>
                  <a:spcPct val="0"/>
                </a:spcBef>
              </a:pPr>
              <a:t>20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7508764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A87109-2994-4E83-AF86-A939091C0A5D}" type="slidenum">
              <a:rPr lang="en-US" altLang="sv-SE"/>
              <a:pPr/>
              <a:t>21</a:t>
            </a:fld>
            <a:endParaRPr lang="en-US" altLang="sv-SE"/>
          </a:p>
        </p:txBody>
      </p:sp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86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E3761EB-C634-44F9-AE20-760A821AE1F6}" type="slidenum">
              <a:rPr lang="en-US" altLang="sv-SE" sz="1200"/>
              <a:pPr algn="r">
                <a:spcBef>
                  <a:spcPct val="0"/>
                </a:spcBef>
              </a:pPr>
              <a:t>21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1871589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5FD6BA-85D0-451C-9486-EF08A55D2B40}" type="slidenum">
              <a:rPr lang="en-US" altLang="sv-SE"/>
              <a:pPr/>
              <a:t>22</a:t>
            </a:fld>
            <a:endParaRPr lang="en-US" altLang="sv-SE"/>
          </a:p>
        </p:txBody>
      </p:sp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96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C3F390C-4AEE-4E92-A3C3-84A57EF11B79}" type="slidenum">
              <a:rPr lang="en-US" altLang="sv-SE" sz="1200"/>
              <a:pPr algn="r">
                <a:spcBef>
                  <a:spcPct val="0"/>
                </a:spcBef>
              </a:pPr>
              <a:t>22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0693652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03051D-7806-47C2-8D8E-E5874FAC3602}" type="slidenum">
              <a:rPr lang="en-US" altLang="sv-SE"/>
              <a:pPr/>
              <a:t>23</a:t>
            </a:fld>
            <a:endParaRPr lang="en-US" altLang="sv-SE"/>
          </a:p>
        </p:txBody>
      </p:sp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06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AA88F06-D33F-4FD4-AF07-563B35C4B5CC}" type="slidenum">
              <a:rPr lang="en-US" altLang="sv-SE" sz="1200"/>
              <a:pPr algn="r">
                <a:spcBef>
                  <a:spcPct val="0"/>
                </a:spcBef>
              </a:pPr>
              <a:t>23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0052764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8AE744-793B-47B8-8761-93089C54EDE8}" type="slidenum">
              <a:rPr lang="en-US" altLang="sv-SE"/>
              <a:pPr/>
              <a:t>24</a:t>
            </a:fld>
            <a:endParaRPr lang="en-US" altLang="sv-SE"/>
          </a:p>
        </p:txBody>
      </p:sp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68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FB13450-E934-49C6-92E8-824983798A67}" type="slidenum">
              <a:rPr lang="en-US" altLang="sv-SE" sz="1200"/>
              <a:pPr algn="r">
                <a:spcBef>
                  <a:spcPct val="0"/>
                </a:spcBef>
              </a:pPr>
              <a:t>24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5676268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265827-9BBF-4BBE-AAB9-F30AC16DE12B}" type="slidenum">
              <a:rPr lang="en-US" altLang="sv-SE"/>
              <a:pPr/>
              <a:t>25</a:t>
            </a:fld>
            <a:endParaRPr lang="en-US" altLang="sv-SE"/>
          </a:p>
        </p:txBody>
      </p:sp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27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272DE09-0AB7-4AF5-86A5-49A124FC8B0C}" type="slidenum">
              <a:rPr lang="en-US" altLang="sv-SE" sz="1200"/>
              <a:pPr algn="r">
                <a:spcBef>
                  <a:spcPct val="0"/>
                </a:spcBef>
              </a:pPr>
              <a:t>25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4587173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E16F96-0CB8-4F61-9572-7C8D5692D3A4}" type="slidenum">
              <a:rPr lang="en-US" altLang="sv-SE"/>
              <a:pPr/>
              <a:t>26</a:t>
            </a:fld>
            <a:endParaRPr lang="en-US" altLang="sv-SE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37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A4B02D9-1CE4-44D2-A808-E44EDAED87B1}" type="slidenum">
              <a:rPr lang="en-US" altLang="sv-SE" sz="1200"/>
              <a:pPr algn="r">
                <a:spcBef>
                  <a:spcPct val="0"/>
                </a:spcBef>
              </a:pPr>
              <a:t>26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9759534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8A704C-0AA0-4753-8B79-6E80B8E4F55B}" type="slidenum">
              <a:rPr lang="en-US" altLang="sv-SE"/>
              <a:pPr/>
              <a:t>27</a:t>
            </a:fld>
            <a:endParaRPr lang="en-US" altLang="sv-SE"/>
          </a:p>
        </p:txBody>
      </p:sp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47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20E11F9-261D-41E8-B173-75F2BDFDB438}" type="slidenum">
              <a:rPr lang="en-US" altLang="sv-SE" sz="1200"/>
              <a:pPr algn="r">
                <a:spcBef>
                  <a:spcPct val="0"/>
                </a:spcBef>
              </a:pPr>
              <a:t>27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1499967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155284-1E8F-408A-A524-4CDAAAF8722E}" type="slidenum">
              <a:rPr lang="en-US" altLang="sv-SE"/>
              <a:pPr/>
              <a:t>28</a:t>
            </a:fld>
            <a:endParaRPr lang="en-US" altLang="sv-SE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57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B509487-F356-489E-8BC6-96213CDB9E4C}" type="slidenum">
              <a:rPr lang="en-US" altLang="sv-SE" sz="1200"/>
              <a:pPr algn="r">
                <a:spcBef>
                  <a:spcPct val="0"/>
                </a:spcBef>
              </a:pPr>
              <a:t>28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3108504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38D631-3FAB-44BD-B90E-C6538EBC891B}" type="slidenum">
              <a:rPr lang="en-US" altLang="sv-SE"/>
              <a:pPr/>
              <a:t>29</a:t>
            </a:fld>
            <a:endParaRPr lang="en-US" altLang="sv-SE"/>
          </a:p>
        </p:txBody>
      </p:sp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68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CC686F5-4070-41F9-A635-AADF7B7FEA16}" type="slidenum">
              <a:rPr lang="en-US" altLang="sv-SE" sz="1200"/>
              <a:pPr algn="r">
                <a:spcBef>
                  <a:spcPct val="0"/>
                </a:spcBef>
              </a:pPr>
              <a:t>29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09618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292629-786B-419F-B29A-DC593ED61574}" type="slidenum">
              <a:rPr lang="en-US" altLang="sv-SE"/>
              <a:pPr/>
              <a:t>3</a:t>
            </a:fld>
            <a:endParaRPr lang="en-US" altLang="sv-SE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01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9C1C5CF-1A83-4E53-BCB9-6E349F979FAD}" type="slidenum">
              <a:rPr lang="en-US" altLang="sv-SE" sz="1200"/>
              <a:pPr algn="r">
                <a:spcBef>
                  <a:spcPct val="0"/>
                </a:spcBef>
              </a:pPr>
              <a:t>3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516140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269D7E-873F-45EB-ADF8-FDDF6736F4A1}" type="slidenum">
              <a:rPr lang="en-US" altLang="sv-SE"/>
              <a:pPr/>
              <a:t>30</a:t>
            </a:fld>
            <a:endParaRPr lang="en-US" altLang="sv-SE"/>
          </a:p>
        </p:txBody>
      </p:sp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78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3717670-1B11-4A6D-9947-38C069112633}" type="slidenum">
              <a:rPr lang="en-US" altLang="sv-SE" sz="1200"/>
              <a:pPr algn="r">
                <a:spcBef>
                  <a:spcPct val="0"/>
                </a:spcBef>
              </a:pPr>
              <a:t>30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4245275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DE00EC-4013-4196-AA7D-1B29AC8DB879}" type="slidenum">
              <a:rPr lang="en-US" altLang="sv-SE"/>
              <a:pPr/>
              <a:t>31</a:t>
            </a:fld>
            <a:endParaRPr lang="en-US" altLang="sv-SE"/>
          </a:p>
        </p:txBody>
      </p:sp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88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2AF3C63-5E0B-44BB-B160-075BDC2CBA99}" type="slidenum">
              <a:rPr lang="en-US" altLang="sv-SE" sz="1200"/>
              <a:pPr algn="r">
                <a:spcBef>
                  <a:spcPct val="0"/>
                </a:spcBef>
              </a:pPr>
              <a:t>31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735255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162BC4-9C53-48E6-A877-922E28D6B1C7}" type="slidenum">
              <a:rPr lang="en-US" altLang="sv-SE"/>
              <a:pPr/>
              <a:t>32</a:t>
            </a:fld>
            <a:endParaRPr lang="en-US" altLang="sv-SE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98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53D759A-4CD8-44F5-A6C2-CCD3FCF287B6}" type="slidenum">
              <a:rPr lang="en-US" altLang="sv-SE" sz="1200"/>
              <a:pPr algn="r">
                <a:spcBef>
                  <a:spcPct val="0"/>
                </a:spcBef>
              </a:pPr>
              <a:t>32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915784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002FD0-687B-4FD4-A2B1-EA8E310932DB}" type="slidenum">
              <a:rPr lang="en-US" altLang="sv-SE"/>
              <a:pPr/>
              <a:t>33</a:t>
            </a:fld>
            <a:endParaRPr lang="en-US" altLang="sv-SE"/>
          </a:p>
        </p:txBody>
      </p:sp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08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AABC3C3-4C17-4A4A-A9C9-5B533EABEDB0}" type="slidenum">
              <a:rPr lang="en-US" altLang="sv-SE" sz="1200"/>
              <a:pPr algn="r">
                <a:spcBef>
                  <a:spcPct val="0"/>
                </a:spcBef>
              </a:pPr>
              <a:t>33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4718931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1FD00F-1FF0-4A87-9225-EC1E783E0090}" type="slidenum">
              <a:rPr lang="en-US" altLang="sv-SE"/>
              <a:pPr/>
              <a:t>34</a:t>
            </a:fld>
            <a:endParaRPr lang="en-US" altLang="sv-SE"/>
          </a:p>
        </p:txBody>
      </p:sp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19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9DAFDFD-57E5-4497-88EA-3EB32E72B8B0}" type="slidenum">
              <a:rPr lang="en-US" altLang="sv-SE" sz="1200"/>
              <a:pPr algn="r">
                <a:spcBef>
                  <a:spcPct val="0"/>
                </a:spcBef>
              </a:pPr>
              <a:t>34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2273699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C29310-6245-4A8F-8428-96DE315AE2DB}" type="slidenum">
              <a:rPr lang="en-US" altLang="sv-SE"/>
              <a:pPr/>
              <a:t>35</a:t>
            </a:fld>
            <a:endParaRPr lang="en-US" altLang="sv-SE"/>
          </a:p>
        </p:txBody>
      </p:sp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29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B1BD3E9-A9F3-4C79-8A0B-636C988B4232}" type="slidenum">
              <a:rPr lang="en-US" altLang="sv-SE" sz="1200"/>
              <a:pPr algn="r">
                <a:spcBef>
                  <a:spcPct val="0"/>
                </a:spcBef>
              </a:pPr>
              <a:t>35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4066614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87BACD-A20C-44D6-9E3A-3EC049684A89}" type="slidenum">
              <a:rPr lang="en-US" altLang="sv-SE"/>
              <a:pPr/>
              <a:t>36</a:t>
            </a:fld>
            <a:endParaRPr lang="en-US" altLang="sv-SE"/>
          </a:p>
        </p:txBody>
      </p:sp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39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CA19585-009F-493F-9E16-13B189E51968}" type="slidenum">
              <a:rPr lang="en-US" altLang="sv-SE" sz="1200"/>
              <a:pPr algn="r">
                <a:spcBef>
                  <a:spcPct val="0"/>
                </a:spcBef>
              </a:pPr>
              <a:t>36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98525111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7BB8AB-D5D1-42B6-825F-F789F0F66B92}" type="slidenum">
              <a:rPr lang="en-US" altLang="sv-SE"/>
              <a:pPr/>
              <a:t>37</a:t>
            </a:fld>
            <a:endParaRPr lang="en-US" altLang="sv-SE"/>
          </a:p>
        </p:txBody>
      </p:sp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49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566E1CB-FF9B-4D60-AE41-D7895CE2D463}" type="slidenum">
              <a:rPr lang="en-US" altLang="sv-SE" sz="1200"/>
              <a:pPr algn="r">
                <a:spcBef>
                  <a:spcPct val="0"/>
                </a:spcBef>
              </a:pPr>
              <a:t>37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2003286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587F37-706A-4D7A-8033-E395ED47F13E}" type="slidenum">
              <a:rPr lang="en-US" altLang="sv-SE"/>
              <a:pPr/>
              <a:t>38</a:t>
            </a:fld>
            <a:endParaRPr lang="en-US" altLang="sv-SE"/>
          </a:p>
        </p:txBody>
      </p:sp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60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CD08D08-F31F-4203-918F-7BE8D633857B}" type="slidenum">
              <a:rPr lang="en-US" altLang="sv-SE" sz="1200"/>
              <a:pPr algn="r">
                <a:spcBef>
                  <a:spcPct val="0"/>
                </a:spcBef>
              </a:pPr>
              <a:t>38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7741576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606686-F335-46A5-B253-DE76DC68EAC3}" type="slidenum">
              <a:rPr lang="en-US" altLang="sv-SE"/>
              <a:pPr/>
              <a:t>39</a:t>
            </a:fld>
            <a:endParaRPr lang="en-US" altLang="sv-SE"/>
          </a:p>
        </p:txBody>
      </p:sp>
      <p:sp>
        <p:nvSpPr>
          <p:cNvPr id="8704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70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B549331-31ED-4223-9BE3-9A9C5D4C32BA}" type="slidenum">
              <a:rPr lang="en-US" altLang="sv-SE" sz="1200"/>
              <a:pPr algn="r">
                <a:spcBef>
                  <a:spcPct val="0"/>
                </a:spcBef>
              </a:pPr>
              <a:t>39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89456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66F79D-05DB-41A9-9D7B-5F1954FFC06B}" type="slidenum">
              <a:rPr lang="en-US" altLang="sv-SE"/>
              <a:pPr/>
              <a:t>4</a:t>
            </a:fld>
            <a:endParaRPr lang="en-US" altLang="sv-SE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6937E4B-D03A-4078-811A-AC1033002A67}" type="slidenum">
              <a:rPr lang="en-US" altLang="sv-SE" sz="1200"/>
              <a:pPr algn="r">
                <a:spcBef>
                  <a:spcPct val="0"/>
                </a:spcBef>
              </a:pPr>
              <a:t>4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8400371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C3FB59-FD93-465B-97E6-54B9AA2FED26}" type="slidenum">
              <a:rPr lang="en-US" altLang="sv-SE"/>
              <a:pPr/>
              <a:t>40</a:t>
            </a:fld>
            <a:endParaRPr lang="en-US" altLang="sv-SE"/>
          </a:p>
        </p:txBody>
      </p:sp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880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402F13C-ECB3-43AB-AF68-7EA8C7998806}" type="slidenum">
              <a:rPr lang="en-US" altLang="sv-SE" sz="1200"/>
              <a:pPr algn="r">
                <a:spcBef>
                  <a:spcPct val="0"/>
                </a:spcBef>
              </a:pPr>
              <a:t>40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675804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D2B07C-1030-4E36-8FCB-CACA72F60BF7}" type="slidenum">
              <a:rPr lang="en-US" altLang="sv-SE"/>
              <a:pPr/>
              <a:t>5</a:t>
            </a:fld>
            <a:endParaRPr lang="en-US" altLang="sv-SE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22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E8C24F3-881F-482E-BD09-19A47A9639A6}" type="slidenum">
              <a:rPr lang="en-US" altLang="sv-SE" sz="1200"/>
              <a:pPr algn="r">
                <a:spcBef>
                  <a:spcPct val="0"/>
                </a:spcBef>
              </a:pPr>
              <a:t>5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952387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C764B6-87BC-4469-9A38-80C717E95B96}" type="slidenum">
              <a:rPr lang="en-US" altLang="sv-SE"/>
              <a:pPr/>
              <a:t>6</a:t>
            </a:fld>
            <a:endParaRPr lang="en-US" altLang="sv-SE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32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D370262-F3F2-45C7-89DE-A8ADA7CE319B}" type="slidenum">
              <a:rPr lang="en-US" altLang="sv-SE" sz="1200"/>
              <a:pPr algn="r">
                <a:spcBef>
                  <a:spcPct val="0"/>
                </a:spcBef>
              </a:pPr>
              <a:t>6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935871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726EBC-81CF-4469-8AFF-943D2C81ECBD}" type="slidenum">
              <a:rPr lang="en-US" altLang="sv-SE"/>
              <a:pPr/>
              <a:t>7</a:t>
            </a:fld>
            <a:endParaRPr lang="en-US" altLang="sv-SE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42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6AC605F-7873-42D5-88BF-7314EABB327D}" type="slidenum">
              <a:rPr lang="en-US" altLang="sv-SE" sz="1200"/>
              <a:pPr algn="r">
                <a:spcBef>
                  <a:spcPct val="0"/>
                </a:spcBef>
              </a:pPr>
              <a:t>7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2783666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99E3E6-4924-40DA-B763-2CE428F8C85D}" type="slidenum">
              <a:rPr lang="en-US" altLang="sv-SE"/>
              <a:pPr/>
              <a:t>8</a:t>
            </a:fld>
            <a:endParaRPr lang="en-US" altLang="sv-SE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52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70420BD-A344-4C0E-8DEE-2E17A6E9D9FC}" type="slidenum">
              <a:rPr lang="en-US" altLang="sv-SE" sz="1200"/>
              <a:pPr algn="r">
                <a:spcBef>
                  <a:spcPct val="0"/>
                </a:spcBef>
              </a:pPr>
              <a:t>8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43842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837614-1298-4456-B27F-AF355A81A0EA}" type="slidenum">
              <a:rPr lang="en-US" altLang="sv-SE"/>
              <a:pPr/>
              <a:t>9</a:t>
            </a:fld>
            <a:endParaRPr lang="en-US" altLang="sv-SE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63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C69E81D-9E51-4162-A2CD-F146890E8D8A}" type="slidenum">
              <a:rPr lang="en-US" altLang="sv-SE" sz="1200"/>
              <a:pPr algn="r">
                <a:spcBef>
                  <a:spcPct val="0"/>
                </a:spcBef>
              </a:pPr>
              <a:t>9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107327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9EB6D81-C649-4449-B567-8E815EC80387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57384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B423A3A-197E-4DDF-8EA1-08547D84FD72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31180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7888" cy="533241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241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1C259BF-4C8E-4C30-97FC-7F212C6CC20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221498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A3608D-6C9D-4B32-B209-BC83DAAFF674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680885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CD5204-B96F-4331-B11C-B90C492E7421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223409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29345B9-C16B-4DBD-A405-FA0E28591A5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504370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2750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A6ED762-C064-4A47-A8E5-A02B684B195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04768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FDE07CF-76AA-460E-BF18-3AB5BC264FBB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543638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47B7268-036C-40BC-9797-F3971B58AAC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4181536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8252B81-206C-44A2-A5F7-C03518F8A96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0386994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D28AD6E-1D6D-445D-8153-7F3A535CF137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25674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098EB14-603B-4A52-B105-FDE7B96AC91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560459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4E34BCE-E9D4-4A9B-B550-63D16CF7E9D1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394621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C5BB138-1ACA-40D6-821A-D7708645D40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4583689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7888" cy="533241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241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A14C96D-A3AA-4CDE-8E70-040DB8769ED3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0335591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9909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33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001196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2750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0779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117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86653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56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F4153E8-3156-424A-8A2E-C9DE58445741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6153057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931858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5593913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463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7888" cy="533241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241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173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75308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36633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693885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2750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30163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536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96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2750" cy="441801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3FBB90F-4779-407A-BD5B-808580BDFB57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8816905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01502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147367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76565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4650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70725" y="990600"/>
            <a:ext cx="2147888" cy="533241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6025" cy="533241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239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A4F7B83-AC5E-406B-A0F6-6574AFB6B433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89230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6DFA7D-313D-4EE6-9FCC-6B01551F811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45673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6BC9A66-638F-42B1-B4E4-C9C16F4342E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765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686E32F-1355-4EEC-8461-3BC7F78EB146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83129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CACFF6F-C989-4C00-B787-12F711B550C8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76960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6788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63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353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9812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53AC2633-ECBE-4671-86EE-46E391C1EF33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981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303713" y="6742113"/>
            <a:ext cx="13017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>
                <a:srgbClr val="384330"/>
              </a:buClr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266700" indent="-266700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Wingdings" panose="05000000000000000000" pitchFamily="2" charset="2"/>
        <a:buChar char="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531813" indent="-261938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–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804863" indent="-269875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Times New Roman" panose="02020603050405020304" pitchFamily="18" charset="0"/>
        <a:buChar char="»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103505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−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6788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63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353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9812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spcBef>
                <a:spcPct val="0"/>
              </a:spcBef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BA944390-507F-4AD9-B2F3-3FA6A661C64F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981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303713" y="6742113"/>
            <a:ext cx="13017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>
                <a:srgbClr val="384330"/>
              </a:buClr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266700" indent="-266700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Wingdings" panose="05000000000000000000" pitchFamily="2" charset="2"/>
        <a:buChar char="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531813" indent="-261938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–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804863" indent="-269875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Times New Roman" panose="02020603050405020304" pitchFamily="18" charset="0"/>
        <a:buChar char="»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103505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−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243263" y="6348413"/>
            <a:ext cx="3422650" cy="150812"/>
            <a:chOff x="2043" y="3999"/>
            <a:chExt cx="2156" cy="95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3999"/>
              <a:ext cx="60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999"/>
              <a:ext cx="582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" y="3999"/>
              <a:ext cx="582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6788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63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266700" indent="-266700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Wingdings" panose="05000000000000000000" pitchFamily="2" charset="2"/>
        <a:buChar char="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531813" indent="-261938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–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804863" indent="-269875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Times New Roman" panose="02020603050405020304" pitchFamily="18" charset="0"/>
        <a:buChar char="»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103505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−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6308725"/>
            <a:ext cx="54197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6788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63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b="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266700" indent="-266700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Wingdings" panose="05000000000000000000" pitchFamily="2" charset="2"/>
        <a:buChar char="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531813" indent="-261938" algn="l" defTabSz="449263" rtl="0" eaLnBrk="0" fontAlgn="base" hangingPunct="0">
        <a:spcBef>
          <a:spcPts val="600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–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804863" indent="-269875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Times New Roman" panose="02020603050405020304" pitchFamily="18" charset="0"/>
        <a:buChar char="»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103505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6F3A"/>
        </a:buClr>
        <a:buSzPct val="100000"/>
        <a:buFont typeface="Arial" panose="020B0604020202020204" pitchFamily="34" charset="0"/>
        <a:buChar char="−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>
          <a:xfrm>
            <a:off x="631825" y="990600"/>
            <a:ext cx="8588375" cy="8382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altLang="sv-SE"/>
              <a:t>Kontinuitet i ledarskapsbeteende</a:t>
            </a:r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 flipH="1">
            <a:off x="1976438" y="2089150"/>
            <a:ext cx="1735137" cy="730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47" name="Freeform 3"/>
          <p:cNvSpPr>
            <a:spLocks noChangeArrowheads="1"/>
          </p:cNvSpPr>
          <p:nvPr/>
        </p:nvSpPr>
        <p:spPr bwMode="auto">
          <a:xfrm>
            <a:off x="1619250" y="1916113"/>
            <a:ext cx="6478588" cy="3230562"/>
          </a:xfrm>
          <a:custGeom>
            <a:avLst/>
            <a:gdLst>
              <a:gd name="T0" fmla="*/ 1912 w 4081"/>
              <a:gd name="T1" fmla="*/ 16 h 2035"/>
              <a:gd name="T2" fmla="*/ 726 w 4081"/>
              <a:gd name="T3" fmla="*/ 291 h 2035"/>
              <a:gd name="T4" fmla="*/ 33 w 4081"/>
              <a:gd name="T5" fmla="*/ 923 h 2035"/>
              <a:gd name="T6" fmla="*/ 528 w 4081"/>
              <a:gd name="T7" fmla="*/ 1680 h 2035"/>
              <a:gd name="T8" fmla="*/ 1996 w 4081"/>
              <a:gd name="T9" fmla="*/ 2015 h 2035"/>
              <a:gd name="T10" fmla="*/ 3448 w 4081"/>
              <a:gd name="T11" fmla="*/ 1802 h 2035"/>
              <a:gd name="T12" fmla="*/ 4019 w 4081"/>
              <a:gd name="T13" fmla="*/ 935 h 2035"/>
              <a:gd name="T14" fmla="*/ 3076 w 4081"/>
              <a:gd name="T15" fmla="*/ 196 h 2035"/>
              <a:gd name="T16" fmla="*/ 1912 w 4081"/>
              <a:gd name="T17" fmla="*/ 16 h 2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2035">
                <a:moveTo>
                  <a:pt x="1912" y="16"/>
                </a:moveTo>
                <a:cubicBezTo>
                  <a:pt x="1520" y="32"/>
                  <a:pt x="1039" y="140"/>
                  <a:pt x="726" y="291"/>
                </a:cubicBezTo>
                <a:cubicBezTo>
                  <a:pt x="413" y="442"/>
                  <a:pt x="66" y="692"/>
                  <a:pt x="33" y="923"/>
                </a:cubicBezTo>
                <a:cubicBezTo>
                  <a:pt x="0" y="1154"/>
                  <a:pt x="201" y="1498"/>
                  <a:pt x="528" y="1680"/>
                </a:cubicBezTo>
                <a:cubicBezTo>
                  <a:pt x="855" y="1862"/>
                  <a:pt x="1509" y="1995"/>
                  <a:pt x="1996" y="2015"/>
                </a:cubicBezTo>
                <a:cubicBezTo>
                  <a:pt x="2483" y="2035"/>
                  <a:pt x="3111" y="1982"/>
                  <a:pt x="3448" y="1802"/>
                </a:cubicBezTo>
                <a:cubicBezTo>
                  <a:pt x="3785" y="1622"/>
                  <a:pt x="4081" y="1203"/>
                  <a:pt x="4019" y="935"/>
                </a:cubicBezTo>
                <a:cubicBezTo>
                  <a:pt x="3957" y="667"/>
                  <a:pt x="3427" y="349"/>
                  <a:pt x="3076" y="196"/>
                </a:cubicBezTo>
                <a:cubicBezTo>
                  <a:pt x="2725" y="43"/>
                  <a:pt x="2304" y="0"/>
                  <a:pt x="1912" y="16"/>
                </a:cubicBezTo>
                <a:close/>
              </a:path>
            </a:pathLst>
          </a:custGeom>
          <a:solidFill>
            <a:srgbClr val="FFFFFF"/>
          </a:solidFill>
          <a:ln w="12708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48" name="Freeform 4"/>
          <p:cNvSpPr>
            <a:spLocks noChangeArrowheads="1"/>
          </p:cNvSpPr>
          <p:nvPr/>
        </p:nvSpPr>
        <p:spPr bwMode="auto">
          <a:xfrm>
            <a:off x="1979613" y="2017713"/>
            <a:ext cx="5643562" cy="2927350"/>
          </a:xfrm>
          <a:custGeom>
            <a:avLst/>
            <a:gdLst>
              <a:gd name="T0" fmla="*/ 0 w 3555"/>
              <a:gd name="T1" fmla="*/ 1650 h 1844"/>
              <a:gd name="T2" fmla="*/ 0 w 3555"/>
              <a:gd name="T3" fmla="*/ 163 h 1844"/>
              <a:gd name="T4" fmla="*/ 3555 w 3555"/>
              <a:gd name="T5" fmla="*/ 0 h 1844"/>
              <a:gd name="T6" fmla="*/ 3543 w 3555"/>
              <a:gd name="T7" fmla="*/ 1844 h 1844"/>
              <a:gd name="T8" fmla="*/ 0 w 3555"/>
              <a:gd name="T9" fmla="*/ 1650 h 1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55" h="1844">
                <a:moveTo>
                  <a:pt x="0" y="1650"/>
                </a:moveTo>
                <a:lnTo>
                  <a:pt x="0" y="163"/>
                </a:lnTo>
                <a:lnTo>
                  <a:pt x="3555" y="0"/>
                </a:lnTo>
                <a:lnTo>
                  <a:pt x="3543" y="1844"/>
                </a:lnTo>
                <a:lnTo>
                  <a:pt x="0" y="1650"/>
                </a:lnTo>
                <a:close/>
              </a:path>
            </a:pathLst>
          </a:custGeom>
          <a:solidFill>
            <a:srgbClr val="5E9847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2195513" y="3890963"/>
            <a:ext cx="284162" cy="573087"/>
            <a:chOff x="1383" y="2451"/>
            <a:chExt cx="179" cy="361"/>
          </a:xfrm>
        </p:grpSpPr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 rot="16200000">
              <a:off x="1359" y="2532"/>
              <a:ext cx="227" cy="67"/>
            </a:xfrm>
            <a:prstGeom prst="homePlate">
              <a:avLst>
                <a:gd name="adj" fmla="val 84701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auto">
            <a:xfrm>
              <a:off x="1383" y="2541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1</a:t>
              </a:r>
            </a:p>
          </p:txBody>
        </p:sp>
      </p:grp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2987675" y="3890963"/>
            <a:ext cx="284163" cy="573087"/>
            <a:chOff x="1882" y="2451"/>
            <a:chExt cx="179" cy="361"/>
          </a:xfrm>
        </p:grpSpPr>
        <p:sp>
          <p:nvSpPr>
            <p:cNvPr id="6153" name="AutoShape 9"/>
            <p:cNvSpPr>
              <a:spLocks noChangeArrowheads="1"/>
            </p:cNvSpPr>
            <p:nvPr/>
          </p:nvSpPr>
          <p:spPr bwMode="auto">
            <a:xfrm rot="16200000">
              <a:off x="1858" y="2532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1882" y="2541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2</a:t>
              </a:r>
            </a:p>
          </p:txBody>
        </p:sp>
      </p:grp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3803650" y="3962400"/>
            <a:ext cx="284163" cy="573088"/>
            <a:chOff x="2396" y="2496"/>
            <a:chExt cx="179" cy="361"/>
          </a:xfrm>
        </p:grpSpPr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 rot="16200000">
              <a:off x="2372" y="2577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7" name="Oval 13"/>
            <p:cNvSpPr>
              <a:spLocks noChangeArrowheads="1"/>
            </p:cNvSpPr>
            <p:nvPr/>
          </p:nvSpPr>
          <p:spPr bwMode="auto">
            <a:xfrm>
              <a:off x="2396" y="2586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3</a:t>
              </a:r>
            </a:p>
          </p:txBody>
        </p:sp>
      </p:grpSp>
      <p:grpSp>
        <p:nvGrpSpPr>
          <p:cNvPr id="6158" name="Group 14"/>
          <p:cNvGrpSpPr>
            <a:grpSpLocks/>
          </p:cNvGrpSpPr>
          <p:nvPr/>
        </p:nvGrpSpPr>
        <p:grpSpPr bwMode="auto">
          <a:xfrm>
            <a:off x="4572000" y="3962400"/>
            <a:ext cx="284163" cy="573088"/>
            <a:chOff x="2880" y="2496"/>
            <a:chExt cx="179" cy="361"/>
          </a:xfrm>
        </p:grpSpPr>
        <p:sp>
          <p:nvSpPr>
            <p:cNvPr id="6159" name="AutoShape 15"/>
            <p:cNvSpPr>
              <a:spLocks noChangeArrowheads="1"/>
            </p:cNvSpPr>
            <p:nvPr/>
          </p:nvSpPr>
          <p:spPr bwMode="auto">
            <a:xfrm rot="16200000">
              <a:off x="2856" y="2577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60" name="Oval 16"/>
            <p:cNvSpPr>
              <a:spLocks noChangeArrowheads="1"/>
            </p:cNvSpPr>
            <p:nvPr/>
          </p:nvSpPr>
          <p:spPr bwMode="auto">
            <a:xfrm>
              <a:off x="2880" y="2586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4</a:t>
              </a:r>
            </a:p>
          </p:txBody>
        </p:sp>
      </p:grpSp>
      <p:grpSp>
        <p:nvGrpSpPr>
          <p:cNvPr id="6161" name="Group 17"/>
          <p:cNvGrpSpPr>
            <a:grpSpLocks/>
          </p:cNvGrpSpPr>
          <p:nvPr/>
        </p:nvGrpSpPr>
        <p:grpSpPr bwMode="auto">
          <a:xfrm>
            <a:off x="5435600" y="4033838"/>
            <a:ext cx="284163" cy="573087"/>
            <a:chOff x="3424" y="2541"/>
            <a:chExt cx="179" cy="361"/>
          </a:xfrm>
        </p:grpSpPr>
        <p:sp>
          <p:nvSpPr>
            <p:cNvPr id="6162" name="AutoShape 18"/>
            <p:cNvSpPr>
              <a:spLocks noChangeArrowheads="1"/>
            </p:cNvSpPr>
            <p:nvPr/>
          </p:nvSpPr>
          <p:spPr bwMode="auto">
            <a:xfrm rot="16200000">
              <a:off x="3400" y="2622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63" name="Oval 19"/>
            <p:cNvSpPr>
              <a:spLocks noChangeArrowheads="1"/>
            </p:cNvSpPr>
            <p:nvPr/>
          </p:nvSpPr>
          <p:spPr bwMode="auto">
            <a:xfrm>
              <a:off x="3424" y="2631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5</a:t>
              </a:r>
            </a:p>
          </p:txBody>
        </p:sp>
      </p:grpSp>
      <p:grpSp>
        <p:nvGrpSpPr>
          <p:cNvPr id="6164" name="Group 20"/>
          <p:cNvGrpSpPr>
            <a:grpSpLocks/>
          </p:cNvGrpSpPr>
          <p:nvPr/>
        </p:nvGrpSpPr>
        <p:grpSpPr bwMode="auto">
          <a:xfrm>
            <a:off x="6227763" y="4033838"/>
            <a:ext cx="284162" cy="573087"/>
            <a:chOff x="3923" y="2541"/>
            <a:chExt cx="179" cy="361"/>
          </a:xfrm>
        </p:grpSpPr>
        <p:sp>
          <p:nvSpPr>
            <p:cNvPr id="6165" name="AutoShape 21"/>
            <p:cNvSpPr>
              <a:spLocks noChangeArrowheads="1"/>
            </p:cNvSpPr>
            <p:nvPr/>
          </p:nvSpPr>
          <p:spPr bwMode="auto">
            <a:xfrm rot="16200000">
              <a:off x="3898" y="2622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66" name="Oval 22"/>
            <p:cNvSpPr>
              <a:spLocks noChangeArrowheads="1"/>
            </p:cNvSpPr>
            <p:nvPr/>
          </p:nvSpPr>
          <p:spPr bwMode="auto">
            <a:xfrm>
              <a:off x="3923" y="2631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6</a:t>
              </a:r>
            </a:p>
          </p:txBody>
        </p:sp>
      </p:grp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7019925" y="4105275"/>
            <a:ext cx="284163" cy="573088"/>
            <a:chOff x="4422" y="2586"/>
            <a:chExt cx="179" cy="361"/>
          </a:xfrm>
        </p:grpSpPr>
        <p:sp>
          <p:nvSpPr>
            <p:cNvPr id="6168" name="AutoShape 24"/>
            <p:cNvSpPr>
              <a:spLocks noChangeArrowheads="1"/>
            </p:cNvSpPr>
            <p:nvPr/>
          </p:nvSpPr>
          <p:spPr bwMode="auto">
            <a:xfrm rot="16200000">
              <a:off x="4398" y="2667"/>
              <a:ext cx="227" cy="68"/>
            </a:xfrm>
            <a:prstGeom prst="homePlate">
              <a:avLst>
                <a:gd name="adj" fmla="val 83456"/>
              </a:avLst>
            </a:prstGeom>
            <a:solidFill>
              <a:srgbClr val="000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4422" y="2676"/>
              <a:ext cx="180" cy="272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7</a:t>
              </a:r>
            </a:p>
          </p:txBody>
        </p:sp>
      </p:grp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1979613" y="3673475"/>
            <a:ext cx="5616575" cy="2889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1979613" y="2014538"/>
            <a:ext cx="5616575" cy="1662112"/>
          </a:xfrm>
          <a:prstGeom prst="line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2476500" y="2593975"/>
            <a:ext cx="2106613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Area för chefskapets friheter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284788" y="3386138"/>
            <a:ext cx="2198687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Area för underställdas friheter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5940425" y="5835650"/>
            <a:ext cx="1655763" cy="144463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 flipH="1" flipV="1">
            <a:off x="1976438" y="5400675"/>
            <a:ext cx="1374775" cy="1492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 rot="360000">
            <a:off x="3340100" y="5545138"/>
            <a:ext cx="259715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Resulterande ledarskapsbeteenden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2046288" y="4826000"/>
            <a:ext cx="142875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Organisationella &amp;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Sociala miljöers</a:t>
            </a:r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 flipV="1">
            <a:off x="3924300" y="2014538"/>
            <a:ext cx="1800225" cy="777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H="1">
            <a:off x="4713288" y="1730375"/>
            <a:ext cx="2886075" cy="714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1976438" y="1628775"/>
            <a:ext cx="162560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Chefskapets styrka &amp;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influens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5864225" y="1268413"/>
            <a:ext cx="170815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Underställdas styrka &amp;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influens</a:t>
            </a:r>
          </a:p>
        </p:txBody>
      </p:sp>
      <p:sp>
        <p:nvSpPr>
          <p:cNvPr id="6182" name="Freeform 38"/>
          <p:cNvSpPr>
            <a:spLocks noChangeArrowheads="1"/>
          </p:cNvSpPr>
          <p:nvPr/>
        </p:nvSpPr>
        <p:spPr bwMode="auto">
          <a:xfrm>
            <a:off x="1625600" y="2014538"/>
            <a:ext cx="2336800" cy="3001962"/>
          </a:xfrm>
          <a:custGeom>
            <a:avLst/>
            <a:gdLst>
              <a:gd name="T0" fmla="*/ 1472 w 1472"/>
              <a:gd name="T1" fmla="*/ 0 h 1891"/>
              <a:gd name="T2" fmla="*/ 628 w 1472"/>
              <a:gd name="T3" fmla="*/ 268 h 1891"/>
              <a:gd name="T4" fmla="*/ 29 w 1472"/>
              <a:gd name="T5" fmla="*/ 864 h 1891"/>
              <a:gd name="T6" fmla="*/ 454 w 1472"/>
              <a:gd name="T7" fmla="*/ 1588 h 1891"/>
              <a:gd name="T8" fmla="*/ 1414 w 1472"/>
              <a:gd name="T9" fmla="*/ 1891 h 1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2" h="1891">
                <a:moveTo>
                  <a:pt x="1472" y="0"/>
                </a:moveTo>
                <a:cubicBezTo>
                  <a:pt x="1331" y="44"/>
                  <a:pt x="868" y="124"/>
                  <a:pt x="628" y="268"/>
                </a:cubicBezTo>
                <a:cubicBezTo>
                  <a:pt x="388" y="412"/>
                  <a:pt x="58" y="644"/>
                  <a:pt x="29" y="864"/>
                </a:cubicBezTo>
                <a:cubicBezTo>
                  <a:pt x="0" y="1084"/>
                  <a:pt x="223" y="1417"/>
                  <a:pt x="454" y="1588"/>
                </a:cubicBezTo>
                <a:cubicBezTo>
                  <a:pt x="685" y="1759"/>
                  <a:pt x="1214" y="1828"/>
                  <a:pt x="1414" y="1891"/>
                </a:cubicBezTo>
              </a:path>
            </a:pathLst>
          </a:custGeom>
          <a:noFill/>
          <a:ln w="12708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276225" y="6092825"/>
            <a:ext cx="339407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Tannebaum, Scmidt; How to Choose a Leadership Pattern; 1973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EBE3B3E-3FAE-4AB0-8F4B-A3E3B0DA059D}" type="slidenum">
              <a:rPr lang="en-US" altLang="sv-SE" sz="1000"/>
              <a:pPr algn="r">
                <a:spcBef>
                  <a:spcPct val="0"/>
                </a:spcBef>
              </a:pPr>
              <a:t>10</a:t>
            </a:fld>
            <a:endParaRPr lang="en-US" altLang="sv-SE" sz="100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Porters femkraftsmodell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792413" y="2779713"/>
            <a:ext cx="2952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152775" y="3211513"/>
            <a:ext cx="2881313" cy="126523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750"/>
              </a:spcBef>
            </a:pPr>
            <a:endParaRPr lang="sv-SE" altLang="sv-SE" sz="800" b="1"/>
          </a:p>
          <a:p>
            <a:pPr>
              <a:spcBef>
                <a:spcPts val="750"/>
              </a:spcBef>
            </a:pPr>
            <a:endParaRPr lang="sv-SE" altLang="sv-SE" sz="800" b="1"/>
          </a:p>
          <a:p>
            <a:pPr>
              <a:spcBef>
                <a:spcPts val="750"/>
              </a:spcBef>
            </a:pPr>
            <a:r>
              <a:rPr lang="sv-SE" altLang="sv-SE" sz="1200" b="1"/>
              <a:t>Konkurrens inom branschen</a:t>
            </a:r>
          </a:p>
          <a:p>
            <a:pPr algn="l">
              <a:spcBef>
                <a:spcPts val="750"/>
              </a:spcBef>
            </a:pPr>
            <a:endParaRPr lang="sv-SE" altLang="sv-SE" sz="1200" b="1"/>
          </a:p>
          <a:p>
            <a:pPr algn="l">
              <a:spcBef>
                <a:spcPts val="750"/>
              </a:spcBef>
            </a:pPr>
            <a:endParaRPr lang="sv-SE" altLang="sv-SE" sz="1200" b="1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3152775" y="1484313"/>
            <a:ext cx="2857500" cy="1619250"/>
          </a:xfrm>
          <a:prstGeom prst="downArrowCallout">
            <a:avLst>
              <a:gd name="adj1" fmla="val 45082"/>
              <a:gd name="adj2" fmla="val 44118"/>
              <a:gd name="adj3" fmla="val 22407"/>
              <a:gd name="adj4" fmla="val 71866"/>
            </a:avLst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Hot från nya etablerare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sv-SE" altLang="sv-SE" sz="1200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488950" y="2924175"/>
            <a:ext cx="2538413" cy="1584325"/>
          </a:xfrm>
          <a:prstGeom prst="rightArrowCallout">
            <a:avLst>
              <a:gd name="adj1" fmla="val 24361"/>
              <a:gd name="adj2" fmla="val 25000"/>
              <a:gd name="adj3" fmla="val 27831"/>
              <a:gd name="adj4" fmla="val 76769"/>
            </a:avLst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Leverantörer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sv-SE" altLang="sv-SE" sz="1200" b="1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6105525" y="2924175"/>
            <a:ext cx="2447925" cy="1514475"/>
          </a:xfrm>
          <a:prstGeom prst="leftArrowCallout">
            <a:avLst>
              <a:gd name="adj1" fmla="val 25000"/>
              <a:gd name="adj2" fmla="val 25000"/>
              <a:gd name="adj3" fmla="val 26939"/>
              <a:gd name="adj4" fmla="val 78375"/>
            </a:avLst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Kunder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sv-SE" altLang="sv-SE" sz="1200" b="1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sv-SE" altLang="sv-SE" sz="1200" b="1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3081338" y="4435475"/>
            <a:ext cx="3003550" cy="1670050"/>
          </a:xfrm>
          <a:prstGeom prst="upArrowCallout">
            <a:avLst>
              <a:gd name="adj1" fmla="val 44279"/>
              <a:gd name="adj2" fmla="val 44962"/>
              <a:gd name="adj3" fmla="val 23815"/>
              <a:gd name="adj4" fmla="val 66667"/>
            </a:avLst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Hot från substitut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 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 rot="1320000">
            <a:off x="844550" y="2198688"/>
            <a:ext cx="21590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Leverantörens köpkraft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 rot="19860000">
            <a:off x="6173788" y="2133600"/>
            <a:ext cx="16922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Kundens köpkraft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27000" y="6237288"/>
            <a:ext cx="448945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Porter ME; Competitive Strategy: Techniques for Analysing indsutier &amp; competitors; 1980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17349F2-B2DD-433C-B27C-D03250E1D124}" type="slidenum">
              <a:rPr lang="en-US" altLang="sv-SE" sz="1000"/>
              <a:pPr algn="r">
                <a:spcBef>
                  <a:spcPct val="0"/>
                </a:spcBef>
              </a:pPr>
              <a:t>11</a:t>
            </a:fld>
            <a:endParaRPr lang="en-US" altLang="sv-SE" sz="100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Bostonmatrisen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76600" y="4919663"/>
            <a:ext cx="6064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Liten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381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Stor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132138" y="3911600"/>
            <a:ext cx="8826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Byrackor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507038" y="3911600"/>
            <a:ext cx="11239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Mjölkkossor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3059113" y="2470150"/>
            <a:ext cx="12001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Problembarn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5651500" y="2470150"/>
            <a:ext cx="8064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Stjärnor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4137025" y="5278438"/>
            <a:ext cx="14795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Marknadsandel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 rot="16200000">
            <a:off x="638175" y="3044825"/>
            <a:ext cx="18367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Tillväxthastighet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4F106B8-8A7A-4189-BDAA-5B55C83545CB}" type="slidenum">
              <a:rPr lang="en-US" altLang="sv-SE" sz="1000"/>
              <a:pPr algn="r">
                <a:spcBef>
                  <a:spcPct val="0"/>
                </a:spcBef>
              </a:pPr>
              <a:t>12</a:t>
            </a:fld>
            <a:endParaRPr lang="en-US" altLang="sv-SE" sz="100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Innovationsspridningsmatrisen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276600" y="4919663"/>
            <a:ext cx="6064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Liten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381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Stor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765300" y="2565400"/>
            <a:ext cx="5254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276600" y="3860800"/>
            <a:ext cx="7191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Statisk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5360988" y="3933825"/>
            <a:ext cx="1384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Protektionistisk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203575" y="2420938"/>
            <a:ext cx="6778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Latent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510213" y="2492375"/>
            <a:ext cx="9604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Dynamisk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4140200" y="5278438"/>
            <a:ext cx="10112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Spridning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 rot="16200000">
            <a:off x="-352425" y="2952751"/>
            <a:ext cx="38893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Leverantörsmarknad konkurrensutsatthet</a:t>
            </a:r>
          </a:p>
          <a:p>
            <a:pPr algn="l">
              <a:spcBef>
                <a:spcPct val="0"/>
              </a:spcBef>
            </a:pPr>
            <a:endParaRPr lang="sv-SE" altLang="sv-SE" sz="1400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1F59E11-064C-4391-BE5F-03CF098DEADE}" type="slidenum">
              <a:rPr lang="en-US" altLang="sv-SE" sz="1000"/>
              <a:pPr algn="r">
                <a:spcBef>
                  <a:spcPct val="0"/>
                </a:spcBef>
              </a:pPr>
              <a:t>13</a:t>
            </a:fld>
            <a:endParaRPr lang="en-US" altLang="sv-SE" sz="100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Strategisk utveckling (PCA-modellen)</a:t>
            </a:r>
            <a:r>
              <a:rPr lang="ar-SA" altLang="sv-SE" sz="1800" b="1">
                <a:cs typeface="Arial" panose="020B0604020202020204" pitchFamily="34" charset="0"/>
              </a:rPr>
              <a:t>‏</a:t>
            </a:r>
            <a:endParaRPr lang="en-US" altLang="sv-SE" sz="1800" b="1"/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779838" y="1916113"/>
            <a:ext cx="1223962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5148263" y="393382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2411413" y="393382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 rot="18360000">
            <a:off x="3129756" y="3144044"/>
            <a:ext cx="1008063" cy="720725"/>
          </a:xfrm>
          <a:prstGeom prst="leftRightArrow">
            <a:avLst>
              <a:gd name="adj1" fmla="val 50000"/>
              <a:gd name="adj2" fmla="val 27844"/>
            </a:avLst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3924300" y="4221163"/>
            <a:ext cx="1008063" cy="720725"/>
          </a:xfrm>
          <a:prstGeom prst="leftRightArrow">
            <a:avLst>
              <a:gd name="adj1" fmla="val 50000"/>
              <a:gd name="adj2" fmla="val 27844"/>
            </a:avLst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 rot="13980000">
            <a:off x="4575970" y="3218656"/>
            <a:ext cx="1008062" cy="720725"/>
          </a:xfrm>
          <a:prstGeom prst="leftRightArrow">
            <a:avLst>
              <a:gd name="adj1" fmla="val 50000"/>
              <a:gd name="adj2" fmla="val 27844"/>
            </a:avLst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848100" y="2276475"/>
            <a:ext cx="10429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Strategisk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position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218113" y="4221163"/>
            <a:ext cx="1073150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Strategisk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Implemen-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tation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432050" y="42926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Strategiska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val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03200" y="6165850"/>
            <a:ext cx="421957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Johnson, Scholes, Whittington; Exploring Corporate Strateg: Text and Cases; 2005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37F833D-D2BC-4E54-93B4-AC7C4D45A0E9}" type="slidenum">
              <a:rPr lang="en-US" altLang="sv-SE" sz="1000"/>
              <a:pPr algn="r">
                <a:spcBef>
                  <a:spcPct val="0"/>
                </a:spcBef>
              </a:pPr>
              <a:t>14</a:t>
            </a:fld>
            <a:endParaRPr lang="en-US" altLang="sv-SE" sz="100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PESTLE-analys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692275" y="1484313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P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1692275" y="2205038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E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692275" y="2925763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S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1692275" y="3646488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T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1692275" y="4367213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L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1692275" y="5087938"/>
            <a:ext cx="647700" cy="649287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2800" b="1"/>
              <a:t>E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419475" y="1484313"/>
            <a:ext cx="3960813" cy="576262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Politisk miljö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419475" y="2205038"/>
            <a:ext cx="3960813" cy="576262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Ekonomisk miljö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419475" y="2924175"/>
            <a:ext cx="3960813" cy="576263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Social &amp; kulturell miljö</a:t>
            </a: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3419475" y="3716338"/>
            <a:ext cx="3960813" cy="576262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Teknologisk miljö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419475" y="4437063"/>
            <a:ext cx="3960813" cy="576262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Lagstiftande miljö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3419475" y="5157788"/>
            <a:ext cx="3960813" cy="576262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  <a:tab pos="10326688" algn="l"/>
                <a:tab pos="10775950" algn="l"/>
                <a:tab pos="1077912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2400" b="1"/>
              <a:t>	Ekologisk miljö</a:t>
            </a: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2484438" y="1773238"/>
            <a:ext cx="865187" cy="1587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2484438" y="2492375"/>
            <a:ext cx="865187" cy="1588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2484438" y="3211513"/>
            <a:ext cx="865187" cy="1587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2484438" y="3930650"/>
            <a:ext cx="865187" cy="1588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2484438" y="4649788"/>
            <a:ext cx="865187" cy="1587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2484438" y="5368925"/>
            <a:ext cx="865187" cy="1588"/>
          </a:xfrm>
          <a:prstGeom prst="line">
            <a:avLst/>
          </a:prstGeom>
          <a:noFill/>
          <a:ln w="7632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481D50E-0899-4CC8-822D-FFEE6664AD25}" type="slidenum">
              <a:rPr lang="en-US" altLang="sv-SE" sz="1000"/>
              <a:pPr algn="r">
                <a:spcBef>
                  <a:spcPct val="0"/>
                </a:spcBef>
              </a:pPr>
              <a:t>15</a:t>
            </a:fld>
            <a:endParaRPr lang="en-US" altLang="sv-SE" sz="100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Produktlivscykel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508625" y="2133600"/>
            <a:ext cx="1008063" cy="2519363"/>
          </a:xfrm>
          <a:prstGeom prst="rect">
            <a:avLst/>
          </a:prstGeom>
          <a:solidFill>
            <a:srgbClr val="FFCC66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500563" y="2133600"/>
            <a:ext cx="1008062" cy="2519363"/>
          </a:xfrm>
          <a:prstGeom prst="rect">
            <a:avLst/>
          </a:prstGeom>
          <a:solidFill>
            <a:srgbClr val="FFFF99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492500" y="2133600"/>
            <a:ext cx="1008063" cy="251936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484438" y="2133600"/>
            <a:ext cx="1008062" cy="251936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489" name="Freeform 9"/>
          <p:cNvSpPr>
            <a:spLocks noChangeArrowheads="1"/>
          </p:cNvSpPr>
          <p:nvPr/>
        </p:nvSpPr>
        <p:spPr bwMode="auto">
          <a:xfrm>
            <a:off x="2484438" y="2243138"/>
            <a:ext cx="3527425" cy="2428875"/>
          </a:xfrm>
          <a:custGeom>
            <a:avLst/>
            <a:gdLst>
              <a:gd name="T0" fmla="*/ 0 w 2381"/>
              <a:gd name="T1" fmla="*/ 1530 h 1530"/>
              <a:gd name="T2" fmla="*/ 954 w 2381"/>
              <a:gd name="T3" fmla="*/ 1286 h 1530"/>
              <a:gd name="T4" fmla="*/ 1872 w 2381"/>
              <a:gd name="T5" fmla="*/ 119 h 1530"/>
              <a:gd name="T6" fmla="*/ 2381 w 2381"/>
              <a:gd name="T7" fmla="*/ 573 h 1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81" h="1530">
                <a:moveTo>
                  <a:pt x="0" y="1530"/>
                </a:moveTo>
                <a:cubicBezTo>
                  <a:pt x="159" y="1489"/>
                  <a:pt x="642" y="1521"/>
                  <a:pt x="954" y="1286"/>
                </a:cubicBezTo>
                <a:cubicBezTo>
                  <a:pt x="1266" y="1051"/>
                  <a:pt x="1634" y="238"/>
                  <a:pt x="1872" y="119"/>
                </a:cubicBezTo>
                <a:cubicBezTo>
                  <a:pt x="2110" y="0"/>
                  <a:pt x="2275" y="478"/>
                  <a:pt x="2381" y="573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2484438" y="1912938"/>
            <a:ext cx="1587" cy="27432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2484438" y="4652963"/>
            <a:ext cx="424815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 rot="16200000">
            <a:off x="2376488" y="3316288"/>
            <a:ext cx="12192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Introduktion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 rot="16200000">
            <a:off x="3598069" y="3528219"/>
            <a:ext cx="7953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Tillväxt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 rot="16200000">
            <a:off x="4570413" y="3498850"/>
            <a:ext cx="8636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Mognad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 rot="16200000">
            <a:off x="5435600" y="3349626"/>
            <a:ext cx="11525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400" b="1"/>
              <a:t>Avmattning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196C61E-8C63-4440-A525-848E9A0B9540}" type="slidenum">
              <a:rPr lang="en-US" altLang="sv-SE" sz="1000"/>
              <a:pPr algn="r">
                <a:spcBef>
                  <a:spcPct val="0"/>
                </a:spcBef>
              </a:pPr>
              <a:t>16</a:t>
            </a:fld>
            <a:endParaRPr lang="en-US" altLang="sv-SE" sz="100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Ishikawadiagram</a:t>
            </a:r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2519363" y="2584450"/>
            <a:ext cx="3668712" cy="2774950"/>
            <a:chOff x="1587" y="1628"/>
            <a:chExt cx="2311" cy="1748"/>
          </a:xfrm>
        </p:grpSpPr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>
              <a:off x="1587" y="2503"/>
              <a:ext cx="23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1650" y="1628"/>
              <a:ext cx="749" cy="87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2648" y="1628"/>
              <a:ext cx="749" cy="87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V="1">
              <a:off x="1650" y="2500"/>
              <a:ext cx="749" cy="87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V="1">
              <a:off x="2648" y="2500"/>
              <a:ext cx="749" cy="87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289675" y="3719513"/>
            <a:ext cx="10906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 b="1"/>
              <a:t>Verkan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851275" y="5373688"/>
            <a:ext cx="11906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Material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2051050" y="5373688"/>
            <a:ext cx="11890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Metoder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810000" y="2205038"/>
            <a:ext cx="13874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Människor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124075" y="2205038"/>
            <a:ext cx="11922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Maskiner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4498975" y="2962275"/>
            <a:ext cx="8001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4498975" y="4983163"/>
            <a:ext cx="8001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3013075" y="3090863"/>
            <a:ext cx="8001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>
            <a:off x="3509963" y="4351338"/>
            <a:ext cx="8001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2817813" y="3594100"/>
            <a:ext cx="6921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4405313" y="3594100"/>
            <a:ext cx="6921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2420938" y="4859338"/>
            <a:ext cx="693737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6B3122A-7AA7-425D-AE61-74FEA3AE6721}" type="slidenum">
              <a:rPr lang="en-US" altLang="sv-SE" sz="1000"/>
              <a:pPr algn="r">
                <a:spcBef>
                  <a:spcPct val="0"/>
                </a:spcBef>
              </a:pPr>
              <a:t>17</a:t>
            </a:fld>
            <a:endParaRPr lang="en-US" altLang="sv-SE" sz="1000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Inköpslivscykeln</a:t>
            </a:r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2360613" y="1555750"/>
            <a:ext cx="4389437" cy="4246563"/>
            <a:chOff x="1487" y="980"/>
            <a:chExt cx="2765" cy="2675"/>
          </a:xfrm>
        </p:grpSpPr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>
              <a:off x="1487" y="1933"/>
              <a:ext cx="2766" cy="86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 flipV="1">
              <a:off x="1487" y="1885"/>
              <a:ext cx="2721" cy="95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1941" y="1207"/>
              <a:ext cx="1768" cy="222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 flipV="1">
              <a:off x="1986" y="1204"/>
              <a:ext cx="1769" cy="222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 flipH="1">
              <a:off x="2845" y="980"/>
              <a:ext cx="49" cy="267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3440113" y="2635250"/>
            <a:ext cx="2228850" cy="2227263"/>
          </a:xfrm>
          <a:custGeom>
            <a:avLst/>
            <a:gdLst>
              <a:gd name="G0" fmla="sin 10800 -5719200"/>
              <a:gd name="G1" fmla="+- G0 10800 0"/>
              <a:gd name="G2" fmla="cos 10800 -5719200"/>
              <a:gd name="G3" fmla="+- G2 10800 0"/>
              <a:gd name="G4" fmla="sin 10800 0"/>
              <a:gd name="G5" fmla="+- G4 10800 0"/>
              <a:gd name="G6" fmla="cos 10800 0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6 h 21600"/>
              <a:gd name="T14" fmla="*/ 21599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1313" y="12"/>
                </a:moveTo>
                <a:cubicBezTo>
                  <a:pt x="17072" y="286"/>
                  <a:pt x="21600" y="5035"/>
                  <a:pt x="2160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1313" y="12"/>
                </a:moveTo>
                <a:cubicBezTo>
                  <a:pt x="17072" y="286"/>
                  <a:pt x="21600" y="5035"/>
                  <a:pt x="21600" y="10800"/>
                </a:cubicBezTo>
              </a:path>
            </a:pathLst>
          </a:custGeom>
          <a:noFill/>
          <a:ln w="19044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 rot="5400000">
            <a:off x="3443287" y="2555876"/>
            <a:ext cx="2225675" cy="2241550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93518"/>
              <a:gd name="G5" fmla="+- G4 10800 0"/>
              <a:gd name="G6" fmla="cos 10800 93518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1599 w 21600"/>
              <a:gd name="T15" fmla="*/ 1099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89"/>
                  <a:pt x="21598" y="10978"/>
                  <a:pt x="21596" y="11068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889"/>
                  <a:pt x="21598" y="10978"/>
                  <a:pt x="21596" y="11068"/>
                </a:cubicBezTo>
              </a:path>
            </a:pathLst>
          </a:custGeom>
          <a:noFill/>
          <a:ln w="19044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 rot="10800000">
            <a:off x="3441700" y="2557463"/>
            <a:ext cx="2225675" cy="2228850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0"/>
              <a:gd name="G5" fmla="+- G4 10800 0"/>
              <a:gd name="G6" fmla="cos 10800 0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1599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</a:path>
            </a:pathLst>
          </a:custGeom>
          <a:noFill/>
          <a:ln w="19044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2542" name="AutoShape 14"/>
          <p:cNvSpPr>
            <a:spLocks/>
          </p:cNvSpPr>
          <p:nvPr/>
        </p:nvSpPr>
        <p:spPr bwMode="auto">
          <a:xfrm rot="16200000">
            <a:off x="3445669" y="2642394"/>
            <a:ext cx="2230438" cy="2228850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-1408483"/>
              <a:gd name="G5" fmla="+- G4 10800 0"/>
              <a:gd name="G6" fmla="cos 10800 -1408483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0856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5237" y="0"/>
                  <a:pt x="19223" y="2714"/>
                  <a:pt x="20848" y="684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5237" y="0"/>
                  <a:pt x="19223" y="2714"/>
                  <a:pt x="20848" y="6843"/>
                </a:cubicBezTo>
              </a:path>
            </a:pathLst>
          </a:custGeom>
          <a:noFill/>
          <a:ln w="190440">
            <a:solidFill>
              <a:srgbClr val="808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2543" name="Oval 15"/>
          <p:cNvSpPr>
            <a:spLocks noChangeArrowheads="1"/>
          </p:cNvSpPr>
          <p:nvPr/>
        </p:nvSpPr>
        <p:spPr bwMode="auto">
          <a:xfrm>
            <a:off x="3944938" y="3098800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Inköpslivs-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cykeln</a:t>
            </a:r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6105525" y="3789363"/>
            <a:ext cx="1223963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Identifiera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leverantörer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(prekvalificera)</a:t>
            </a:r>
            <a:r>
              <a:rPr lang="ar-SA" altLang="sv-SE" sz="1200" b="1">
                <a:cs typeface="Arial" panose="020B0604020202020204" pitchFamily="34" charset="0"/>
              </a:rPr>
              <a:t>‏</a:t>
            </a:r>
            <a:endParaRPr lang="en-US" altLang="sv-SE" sz="1200" b="1">
              <a:cs typeface="Arial" panose="020B0604020202020204" pitchFamily="34" charset="0"/>
            </a:endParaRPr>
          </a:p>
        </p:txBody>
      </p:sp>
      <p:sp>
        <p:nvSpPr>
          <p:cNvPr id="22545" name="Oval 17"/>
          <p:cNvSpPr>
            <a:spLocks noChangeArrowheads="1"/>
          </p:cNvSpPr>
          <p:nvPr/>
        </p:nvSpPr>
        <p:spPr bwMode="auto">
          <a:xfrm>
            <a:off x="1712913" y="3860800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Hantera avtal</a:t>
            </a:r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5241925" y="4797425"/>
            <a:ext cx="1223963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Leverantörs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kvalificering</a:t>
            </a:r>
          </a:p>
        </p:txBody>
      </p:sp>
      <p:sp>
        <p:nvSpPr>
          <p:cNvPr id="22547" name="Oval 19"/>
          <p:cNvSpPr>
            <a:spLocks noChangeArrowheads="1"/>
          </p:cNvSpPr>
          <p:nvPr/>
        </p:nvSpPr>
        <p:spPr bwMode="auto">
          <a:xfrm>
            <a:off x="6032500" y="2420938"/>
            <a:ext cx="1223963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Köpa eller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tillverka-beslut</a:t>
            </a:r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2576513" y="4868863"/>
            <a:ext cx="1223962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Leverans &amp;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betalning</a:t>
            </a:r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1784350" y="2492375"/>
            <a:ext cx="1223963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Konsumera</a:t>
            </a:r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5313363" y="1339850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Kravspeci-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fikation</a:t>
            </a:r>
          </a:p>
        </p:txBody>
      </p:sp>
      <p:sp>
        <p:nvSpPr>
          <p:cNvPr id="22551" name="Oval 23"/>
          <p:cNvSpPr>
            <a:spLocks noChangeArrowheads="1"/>
          </p:cNvSpPr>
          <p:nvPr/>
        </p:nvSpPr>
        <p:spPr bwMode="auto">
          <a:xfrm>
            <a:off x="2505075" y="1339850"/>
            <a:ext cx="1223963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Avyttra</a:t>
            </a:r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944938" y="522922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Förhandla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avtal</a:t>
            </a:r>
          </a:p>
        </p:txBody>
      </p:sp>
      <p:sp>
        <p:nvSpPr>
          <p:cNvPr id="22553" name="Oval 25"/>
          <p:cNvSpPr>
            <a:spLocks noChangeArrowheads="1"/>
          </p:cNvSpPr>
          <p:nvPr/>
        </p:nvSpPr>
        <p:spPr bwMode="auto">
          <a:xfrm>
            <a:off x="3944938" y="98107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Identifiera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behov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4A035B8-0FAD-4EB4-BEAF-6A02A4926DC4}" type="slidenum">
              <a:rPr lang="en-US" altLang="sv-SE" sz="1000"/>
              <a:pPr algn="r">
                <a:spcBef>
                  <a:spcPct val="0"/>
                </a:spcBef>
              </a:pPr>
              <a:t>18</a:t>
            </a:fld>
            <a:endParaRPr lang="en-US" altLang="sv-SE" sz="1000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Nätverksanalys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95288" y="22050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Design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60 dagar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835150" y="2205038"/>
            <a:ext cx="1223963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Anbudsgivning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45 dagar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275013" y="22050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Byggnation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120 dagar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932363" y="22050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Exteriör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20 dagar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7596188" y="22050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Överlämnande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1 dag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4932363" y="32845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Elentreprenad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10 dagar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932363" y="43640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Markarbeten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30 dagar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300788" y="3284538"/>
            <a:ext cx="1223962" cy="71913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Målning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15 dagar</a:t>
            </a:r>
          </a:p>
        </p:txBody>
      </p:sp>
      <p:cxnSp>
        <p:nvCxnSpPr>
          <p:cNvPr id="23565" name="AutoShape 13"/>
          <p:cNvCxnSpPr>
            <a:cxnSpLocks noChangeShapeType="1"/>
            <a:stCxn id="23557" idx="3"/>
            <a:endCxn id="23558" idx="1"/>
          </p:cNvCxnSpPr>
          <p:nvPr/>
        </p:nvCxnSpPr>
        <p:spPr bwMode="auto">
          <a:xfrm>
            <a:off x="1619250" y="2565400"/>
            <a:ext cx="217488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66" name="AutoShape 14"/>
          <p:cNvCxnSpPr>
            <a:cxnSpLocks noChangeShapeType="1"/>
            <a:stCxn id="23558" idx="3"/>
            <a:endCxn id="23559" idx="1"/>
          </p:cNvCxnSpPr>
          <p:nvPr/>
        </p:nvCxnSpPr>
        <p:spPr bwMode="auto">
          <a:xfrm>
            <a:off x="3059113" y="2565400"/>
            <a:ext cx="215900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67" name="AutoShape 15"/>
          <p:cNvCxnSpPr>
            <a:cxnSpLocks noChangeShapeType="1"/>
            <a:stCxn id="23559" idx="3"/>
            <a:endCxn id="23560" idx="1"/>
          </p:cNvCxnSpPr>
          <p:nvPr/>
        </p:nvCxnSpPr>
        <p:spPr bwMode="auto">
          <a:xfrm>
            <a:off x="4498975" y="2565400"/>
            <a:ext cx="433388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68" name="AutoShape 16"/>
          <p:cNvCxnSpPr>
            <a:cxnSpLocks noChangeShapeType="1"/>
            <a:stCxn id="23560" idx="3"/>
            <a:endCxn id="23561" idx="1"/>
          </p:cNvCxnSpPr>
          <p:nvPr/>
        </p:nvCxnSpPr>
        <p:spPr bwMode="auto">
          <a:xfrm>
            <a:off x="6156325" y="2565400"/>
            <a:ext cx="1439863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69" name="AutoShape 17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>
            <a:off x="4498975" y="2565400"/>
            <a:ext cx="433388" cy="1081088"/>
          </a:xfrm>
          <a:prstGeom prst="curvedConnector3">
            <a:avLst>
              <a:gd name="adj1" fmla="val 50000"/>
            </a:avLst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70" name="AutoShape 18"/>
          <p:cNvCxnSpPr>
            <a:cxnSpLocks noChangeShapeType="1"/>
            <a:stCxn id="23559" idx="3"/>
            <a:endCxn id="23563" idx="1"/>
          </p:cNvCxnSpPr>
          <p:nvPr/>
        </p:nvCxnSpPr>
        <p:spPr bwMode="auto">
          <a:xfrm>
            <a:off x="4498975" y="2565400"/>
            <a:ext cx="433388" cy="2159000"/>
          </a:xfrm>
          <a:prstGeom prst="curvedConnector3">
            <a:avLst>
              <a:gd name="adj1" fmla="val 50000"/>
            </a:avLst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71" name="AutoShape 19"/>
          <p:cNvCxnSpPr>
            <a:cxnSpLocks noChangeShapeType="1"/>
            <a:stCxn id="23562" idx="3"/>
            <a:endCxn id="23564" idx="1"/>
          </p:cNvCxnSpPr>
          <p:nvPr/>
        </p:nvCxnSpPr>
        <p:spPr bwMode="auto">
          <a:xfrm>
            <a:off x="6156325" y="3644900"/>
            <a:ext cx="144463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575" name="AutoShape 23"/>
          <p:cNvCxnSpPr>
            <a:cxnSpLocks noChangeShapeType="1"/>
            <a:stCxn id="23564" idx="0"/>
            <a:endCxn id="23561" idx="1"/>
          </p:cNvCxnSpPr>
          <p:nvPr/>
        </p:nvCxnSpPr>
        <p:spPr bwMode="auto">
          <a:xfrm rot="16200000">
            <a:off x="6895307" y="2583656"/>
            <a:ext cx="719138" cy="6826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6" name="AutoShape 24"/>
          <p:cNvCxnSpPr>
            <a:cxnSpLocks noChangeShapeType="1"/>
            <a:stCxn id="23563" idx="3"/>
            <a:endCxn id="23561" idx="2"/>
          </p:cNvCxnSpPr>
          <p:nvPr/>
        </p:nvCxnSpPr>
        <p:spPr bwMode="auto">
          <a:xfrm flipV="1">
            <a:off x="6156325" y="2924175"/>
            <a:ext cx="2052638" cy="18002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2A718BA-F638-46F5-99BA-D284EAF1B111}" type="slidenum">
              <a:rPr lang="en-US" altLang="sv-SE" sz="1000"/>
              <a:pPr algn="r">
                <a:spcBef>
                  <a:spcPct val="0"/>
                </a:spcBef>
              </a:pPr>
              <a:t>19</a:t>
            </a:fld>
            <a:endParaRPr lang="en-US" altLang="sv-SE" sz="1000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PDCA-cykeln</a:t>
            </a: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2555875" y="2060575"/>
            <a:ext cx="4175125" cy="3816350"/>
          </a:xfrm>
          <a:custGeom>
            <a:avLst/>
            <a:gdLst>
              <a:gd name="G0" fmla="+- 2840 0 0"/>
              <a:gd name="G1" fmla="+- 21600 0 2840"/>
              <a:gd name="G2" fmla="+- 21600 0 284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840" y="10800"/>
                </a:moveTo>
                <a:cubicBezTo>
                  <a:pt x="2840" y="15196"/>
                  <a:pt x="6404" y="18760"/>
                  <a:pt x="10800" y="18760"/>
                </a:cubicBezTo>
                <a:cubicBezTo>
                  <a:pt x="15196" y="18760"/>
                  <a:pt x="18760" y="15196"/>
                  <a:pt x="18760" y="10800"/>
                </a:cubicBezTo>
                <a:cubicBezTo>
                  <a:pt x="18760" y="6404"/>
                  <a:pt x="15196" y="2840"/>
                  <a:pt x="10800" y="2840"/>
                </a:cubicBezTo>
                <a:cubicBezTo>
                  <a:pt x="6404" y="2840"/>
                  <a:pt x="2840" y="6404"/>
                  <a:pt x="2840" y="10800"/>
                </a:cubicBezTo>
                <a:close/>
              </a:path>
            </a:pathLst>
          </a:cu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4643438" y="2563813"/>
            <a:ext cx="1587" cy="28082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130550" y="3932238"/>
            <a:ext cx="3024188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859338" y="3284538"/>
            <a:ext cx="792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v-SE" altLang="sv-SE" b="1" u="sng"/>
              <a:t>P</a:t>
            </a:r>
            <a:r>
              <a:rPr lang="sv-SE" altLang="sv-SE" b="1"/>
              <a:t>LAN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003800" y="4221163"/>
            <a:ext cx="792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v-SE" altLang="sv-SE" b="1" u="sng"/>
              <a:t>D</a:t>
            </a:r>
            <a:r>
              <a:rPr lang="sv-SE" altLang="sv-SE" b="1"/>
              <a:t>O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563938" y="4221163"/>
            <a:ext cx="9350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v-SE" altLang="sv-SE" b="1" u="sng"/>
              <a:t>C</a:t>
            </a:r>
            <a:r>
              <a:rPr lang="sv-SE" altLang="sv-SE" b="1"/>
              <a:t>HECK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706813" y="3284538"/>
            <a:ext cx="792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v-SE" altLang="sv-SE" b="1" u="sng"/>
              <a:t>A</a:t>
            </a:r>
            <a:r>
              <a:rPr lang="sv-SE" altLang="sv-SE" b="1"/>
              <a:t>CT</a:t>
            </a:r>
          </a:p>
        </p:txBody>
      </p:sp>
      <p:sp>
        <p:nvSpPr>
          <p:cNvPr id="24588" name="WordArt 12"/>
          <p:cNvSpPr>
            <a:spLocks noChangeArrowheads="1" noChangeShapeType="1" noTextEdit="1"/>
          </p:cNvSpPr>
          <p:nvPr/>
        </p:nvSpPr>
        <p:spPr bwMode="auto">
          <a:xfrm rot="20880000">
            <a:off x="4211638" y="2063750"/>
            <a:ext cx="1008062" cy="384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55301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sv-SE" sz="3600" kern="10">
                <a:ln w="9360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FF"/>
                    </a:gs>
                    <a:gs pos="50000">
                      <a:srgbClr val="707070"/>
                    </a:gs>
                    <a:gs pos="100000">
                      <a:srgbClr val="FFFFFF"/>
                    </a:gs>
                  </a:gsLst>
                  <a:lin ang="14220000" scaled="1"/>
                </a:gradFill>
                <a:latin typeface="Impact" panose="020B0806030902050204" pitchFamily="34" charset="0"/>
              </a:rPr>
              <a:t>--&gt;</a:t>
            </a:r>
          </a:p>
        </p:txBody>
      </p:sp>
      <p:sp>
        <p:nvSpPr>
          <p:cNvPr id="24589" name="WordArt 13"/>
          <p:cNvSpPr>
            <a:spLocks noChangeArrowheads="1" noChangeShapeType="1" noTextEdit="1"/>
          </p:cNvSpPr>
          <p:nvPr/>
        </p:nvSpPr>
        <p:spPr bwMode="auto">
          <a:xfrm rot="16620000">
            <a:off x="2459831" y="3531394"/>
            <a:ext cx="1008063" cy="384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64718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sv-SE" sz="3600" kern="10">
                <a:ln w="9360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FF"/>
                    </a:gs>
                    <a:gs pos="50000">
                      <a:srgbClr val="707070"/>
                    </a:gs>
                    <a:gs pos="100000">
                      <a:srgbClr val="FFFFFF"/>
                    </a:gs>
                  </a:gsLst>
                  <a:lin ang="18480000" scaled="1"/>
                </a:gradFill>
                <a:latin typeface="Impact" panose="020B0806030902050204" pitchFamily="34" charset="0"/>
              </a:rPr>
              <a:t>--&gt;</a:t>
            </a:r>
          </a:p>
        </p:txBody>
      </p:sp>
      <p:sp>
        <p:nvSpPr>
          <p:cNvPr id="24590" name="WordArt 14"/>
          <p:cNvSpPr>
            <a:spLocks noChangeArrowheads="1" noChangeShapeType="1" noTextEdit="1"/>
          </p:cNvSpPr>
          <p:nvPr/>
        </p:nvSpPr>
        <p:spPr bwMode="auto">
          <a:xfrm rot="4980000">
            <a:off x="5992812" y="3522663"/>
            <a:ext cx="1008063" cy="5286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48347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sv-SE" sz="3600" kern="10">
                <a:ln w="9360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FF"/>
                    </a:gs>
                    <a:gs pos="50000">
                      <a:srgbClr val="707070"/>
                    </a:gs>
                    <a:gs pos="100000">
                      <a:srgbClr val="FFFFFF"/>
                    </a:gs>
                  </a:gsLst>
                  <a:lin ang="8520000" scaled="1"/>
                </a:gradFill>
                <a:latin typeface="Impact" panose="020B0806030902050204" pitchFamily="34" charset="0"/>
              </a:rPr>
              <a:t>--&gt;</a:t>
            </a:r>
          </a:p>
        </p:txBody>
      </p:sp>
      <p:sp>
        <p:nvSpPr>
          <p:cNvPr id="24591" name="WordArt 15"/>
          <p:cNvSpPr>
            <a:spLocks noChangeArrowheads="1" noChangeShapeType="1" noTextEdit="1"/>
          </p:cNvSpPr>
          <p:nvPr/>
        </p:nvSpPr>
        <p:spPr bwMode="auto">
          <a:xfrm rot="10140000">
            <a:off x="4141788" y="5300663"/>
            <a:ext cx="1008062" cy="384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56833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sv-SE" sz="3600" kern="10">
                <a:ln w="9360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FF"/>
                    </a:gs>
                    <a:gs pos="50000">
                      <a:srgbClr val="707070"/>
                    </a:gs>
                    <a:gs pos="100000">
                      <a:srgbClr val="FFFFFF"/>
                    </a:gs>
                  </a:gsLst>
                  <a:lin ang="3360000" scaled="1"/>
                </a:gradFill>
                <a:latin typeface="Impact" panose="020B0806030902050204" pitchFamily="34" charset="0"/>
              </a:rPr>
              <a:t>--&gt;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366AF4E-C220-42D8-A4F7-70ACE504BC78}" type="slidenum">
              <a:rPr lang="en-US" altLang="sv-SE" sz="1000"/>
              <a:pPr algn="r">
                <a:spcBef>
                  <a:spcPct val="0"/>
                </a:spcBef>
              </a:pPr>
              <a:t>2</a:t>
            </a:fld>
            <a:endParaRPr lang="en-US" altLang="sv-SE" sz="100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GB" altLang="sv-SE" sz="1800" b="1"/>
              <a:t>Situationsledarskap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870200" y="2636838"/>
            <a:ext cx="4895850" cy="30241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870200" y="263683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870200" y="414972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318125" y="263683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318125" y="414972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798763" y="2278063"/>
            <a:ext cx="5556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Lågt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191375" y="2278063"/>
            <a:ext cx="584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Högt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 rot="16200000">
            <a:off x="444500" y="3833813"/>
            <a:ext cx="26320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sv-SE" altLang="sv-SE" sz="1400" b="1"/>
              <a:t>Relationsskapande beteende</a:t>
            </a:r>
          </a:p>
          <a:p>
            <a:pPr>
              <a:spcBef>
                <a:spcPct val="0"/>
              </a:spcBef>
            </a:pPr>
            <a:r>
              <a:rPr lang="sv-SE" altLang="sv-SE" sz="1400" b="1"/>
              <a:t>(stödjande beteende)</a:t>
            </a:r>
            <a:r>
              <a:rPr lang="ar-SA" altLang="sv-SE" sz="1400" b="1">
                <a:cs typeface="Arial" panose="020B0604020202020204" pitchFamily="34" charset="0"/>
              </a:rPr>
              <a:t>‏</a:t>
            </a:r>
            <a:endParaRPr lang="en-US" altLang="sv-SE" sz="1400" b="1">
              <a:cs typeface="Arial" panose="020B0604020202020204" pitchFamily="34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375025" y="4367213"/>
            <a:ext cx="398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S4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598988" y="3502025"/>
            <a:ext cx="398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S3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008438" y="1917700"/>
            <a:ext cx="308768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Uppgiftsbeteende (orderbeteende)</a:t>
            </a:r>
            <a:r>
              <a:rPr lang="ar-SA" altLang="sv-SE" sz="1400" b="1">
                <a:cs typeface="Arial" panose="020B0604020202020204" pitchFamily="34" charset="0"/>
              </a:rPr>
              <a:t>‏</a:t>
            </a:r>
            <a:endParaRPr lang="en-US" altLang="sv-SE" sz="1400" b="1">
              <a:cs typeface="Arial" panose="020B0604020202020204" pitchFamily="34" charset="0"/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224088" y="5375275"/>
            <a:ext cx="5556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Lågt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224088" y="2638425"/>
            <a:ext cx="5842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Högt</a:t>
            </a:r>
          </a:p>
        </p:txBody>
      </p:sp>
      <p:sp>
        <p:nvSpPr>
          <p:cNvPr id="7186" name="Freeform 18"/>
          <p:cNvSpPr>
            <a:spLocks noChangeArrowheads="1"/>
          </p:cNvSpPr>
          <p:nvPr/>
        </p:nvSpPr>
        <p:spPr bwMode="auto">
          <a:xfrm>
            <a:off x="2867025" y="2784475"/>
            <a:ext cx="4903788" cy="2184400"/>
          </a:xfrm>
          <a:custGeom>
            <a:avLst/>
            <a:gdLst>
              <a:gd name="T0" fmla="*/ 0 w 3089"/>
              <a:gd name="T1" fmla="*/ 1376 h 1376"/>
              <a:gd name="T2" fmla="*/ 657 w 3089"/>
              <a:gd name="T3" fmla="*/ 1230 h 1376"/>
              <a:gd name="T4" fmla="*/ 919 w 3089"/>
              <a:gd name="T5" fmla="*/ 503 h 1376"/>
              <a:gd name="T6" fmla="*/ 1152 w 3089"/>
              <a:gd name="T7" fmla="*/ 142 h 1376"/>
              <a:gd name="T8" fmla="*/ 1530 w 3089"/>
              <a:gd name="T9" fmla="*/ 3 h 1376"/>
              <a:gd name="T10" fmla="*/ 1972 w 3089"/>
              <a:gd name="T11" fmla="*/ 125 h 1376"/>
              <a:gd name="T12" fmla="*/ 2205 w 3089"/>
              <a:gd name="T13" fmla="*/ 550 h 1376"/>
              <a:gd name="T14" fmla="*/ 2420 w 3089"/>
              <a:gd name="T15" fmla="*/ 1236 h 1376"/>
              <a:gd name="T16" fmla="*/ 3089 w 3089"/>
              <a:gd name="T17" fmla="*/ 1347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89" h="1376">
                <a:moveTo>
                  <a:pt x="0" y="1376"/>
                </a:moveTo>
                <a:cubicBezTo>
                  <a:pt x="109" y="1352"/>
                  <a:pt x="504" y="1376"/>
                  <a:pt x="657" y="1230"/>
                </a:cubicBezTo>
                <a:cubicBezTo>
                  <a:pt x="810" y="1084"/>
                  <a:pt x="836" y="684"/>
                  <a:pt x="919" y="503"/>
                </a:cubicBezTo>
                <a:cubicBezTo>
                  <a:pt x="1002" y="322"/>
                  <a:pt x="1050" y="225"/>
                  <a:pt x="1152" y="142"/>
                </a:cubicBezTo>
                <a:cubicBezTo>
                  <a:pt x="1254" y="59"/>
                  <a:pt x="1393" y="6"/>
                  <a:pt x="1530" y="3"/>
                </a:cubicBezTo>
                <a:cubicBezTo>
                  <a:pt x="1667" y="0"/>
                  <a:pt x="1860" y="34"/>
                  <a:pt x="1972" y="125"/>
                </a:cubicBezTo>
                <a:cubicBezTo>
                  <a:pt x="2084" y="216"/>
                  <a:pt x="2130" y="365"/>
                  <a:pt x="2205" y="550"/>
                </a:cubicBezTo>
                <a:cubicBezTo>
                  <a:pt x="2280" y="735"/>
                  <a:pt x="2273" y="1103"/>
                  <a:pt x="2420" y="1236"/>
                </a:cubicBezTo>
                <a:cubicBezTo>
                  <a:pt x="2567" y="1369"/>
                  <a:pt x="2950" y="1324"/>
                  <a:pt x="3089" y="1347"/>
                </a:cubicBezTo>
              </a:path>
            </a:pathLst>
          </a:custGeom>
          <a:noFill/>
          <a:ln w="12384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608638" y="3502025"/>
            <a:ext cx="398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S2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688138" y="4367213"/>
            <a:ext cx="39846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S1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074988" y="5157788"/>
            <a:ext cx="202406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Delegerande ledarskap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3081338" y="3070225"/>
            <a:ext cx="11430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Deltagande 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ledarskap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392863" y="3070225"/>
            <a:ext cx="9556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Säljande 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ledarskap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667375" y="5157788"/>
            <a:ext cx="187801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Berättande ledarskap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04788" y="6165850"/>
            <a:ext cx="406717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Hersey P, Blanchard, Johnson; Management of Organisational Behaviour; 2001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ED68AA3-4691-4A1E-BB61-B0460359BE46}" type="slidenum">
              <a:rPr lang="en-US" altLang="sv-SE" sz="1000"/>
              <a:pPr algn="r">
                <a:spcBef>
                  <a:spcPct val="0"/>
                </a:spcBef>
              </a:pPr>
              <a:t>20</a:t>
            </a:fld>
            <a:endParaRPr lang="en-US" altLang="sv-SE" sz="100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Risk-konsekvens-matris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CCFF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276600" y="4919663"/>
            <a:ext cx="6064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Liten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797550" y="4919663"/>
            <a:ext cx="5381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Stor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140200" y="5278438"/>
            <a:ext cx="12255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Konsekvens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 rot="16200000">
            <a:off x="638175" y="2828925"/>
            <a:ext cx="18367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Sannolikhet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 rot="10800000">
            <a:off x="3419475" y="-1104900"/>
            <a:ext cx="7632700" cy="5905500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0"/>
              <a:gd name="G5" fmla="+- G4 10800 0"/>
              <a:gd name="G6" fmla="cos 10800 0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1599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</a:path>
            </a:pathLst>
          </a:custGeom>
          <a:solidFill>
            <a:srgbClr val="FFFF6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 rot="10800000">
            <a:off x="4500563" y="-96838"/>
            <a:ext cx="5470525" cy="3889376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0"/>
              <a:gd name="G5" fmla="+- G4 10800 0"/>
              <a:gd name="G6" fmla="cos 10800 0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1599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</a:path>
            </a:pathLst>
          </a:cu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4787900" y="1841500"/>
            <a:ext cx="1588" cy="3030538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39975" y="3357563"/>
            <a:ext cx="489585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2554288" y="2781300"/>
            <a:ext cx="10287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Försening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5867400" y="3573463"/>
            <a:ext cx="1192213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Fel i produkt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5937250" y="2060575"/>
            <a:ext cx="1249363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Lagändringar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3348038" y="4149725"/>
            <a:ext cx="91122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sv-SE" altLang="sv-SE" sz="1200"/>
              <a:t>Konkurs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0BE013E-312A-4998-8DA1-B15F75B2360F}" type="slidenum">
              <a:rPr lang="en-US" altLang="sv-SE" sz="1000"/>
              <a:pPr algn="r">
                <a:spcBef>
                  <a:spcPct val="0"/>
                </a:spcBef>
              </a:pPr>
              <a:t>21</a:t>
            </a:fld>
            <a:endParaRPr lang="en-US" altLang="sv-SE" sz="100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Modell för förhandlingsverktyg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765300" y="2565400"/>
            <a:ext cx="5254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841625" y="3933825"/>
            <a:ext cx="15668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Kompromissande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5724525" y="3860800"/>
            <a:ext cx="69691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Logisk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203575" y="2420938"/>
            <a:ext cx="8445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Prutning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5580063" y="2349500"/>
            <a:ext cx="78581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Hot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Känslor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141788" y="5278438"/>
            <a:ext cx="9715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Påverkan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 rot="16200000">
            <a:off x="763587" y="2844801"/>
            <a:ext cx="13684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Intuition</a:t>
            </a:r>
          </a:p>
          <a:p>
            <a:pPr algn="l">
              <a:spcBef>
                <a:spcPct val="0"/>
              </a:spcBef>
            </a:pPr>
            <a:endParaRPr lang="sv-SE" altLang="sv-SE" sz="1400" b="1"/>
          </a:p>
        </p:txBody>
      </p:sp>
      <p:sp>
        <p:nvSpPr>
          <p:cNvPr id="26644" name="Freeform 20"/>
          <p:cNvSpPr>
            <a:spLocks/>
          </p:cNvSpPr>
          <p:nvPr/>
        </p:nvSpPr>
        <p:spPr bwMode="auto">
          <a:xfrm>
            <a:off x="4787900" y="1557338"/>
            <a:ext cx="431800" cy="3600450"/>
          </a:xfrm>
          <a:custGeom>
            <a:avLst/>
            <a:gdLst>
              <a:gd name="T0" fmla="*/ 227 w 272"/>
              <a:gd name="T1" fmla="*/ 2268 h 2268"/>
              <a:gd name="T2" fmla="*/ 0 w 272"/>
              <a:gd name="T3" fmla="*/ 2268 h 2268"/>
              <a:gd name="T4" fmla="*/ 0 w 272"/>
              <a:gd name="T5" fmla="*/ 0 h 2268"/>
              <a:gd name="T6" fmla="*/ 272 w 272"/>
              <a:gd name="T7" fmla="*/ 0 h 2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2" h="2268">
                <a:moveTo>
                  <a:pt x="227" y="2268"/>
                </a:moveTo>
                <a:lnTo>
                  <a:pt x="0" y="2268"/>
                </a:lnTo>
                <a:lnTo>
                  <a:pt x="0" y="0"/>
                </a:lnTo>
                <a:lnTo>
                  <a:pt x="272" y="0"/>
                </a:lnTo>
              </a:path>
            </a:pathLst>
          </a:custGeom>
          <a:noFill/>
          <a:ln w="6336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76225" y="6092825"/>
            <a:ext cx="3049588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Reynolds A; Emotional Intelligence and Negotation; 2003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9B13649-B380-4B1C-925D-BCDC1988AC0A}" type="slidenum">
              <a:rPr lang="en-US" altLang="sv-SE" sz="1000"/>
              <a:pPr algn="r">
                <a:spcBef>
                  <a:spcPct val="0"/>
                </a:spcBef>
              </a:pPr>
              <a:t>22</a:t>
            </a:fld>
            <a:endParaRPr lang="en-US" altLang="sv-SE" sz="1000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Zon för potentiellt avtal (ZOPA)</a:t>
            </a:r>
            <a:r>
              <a:rPr lang="ar-SA" altLang="sv-SE" sz="1800" b="1">
                <a:cs typeface="Arial" panose="020B0604020202020204" pitchFamily="34" charset="0"/>
              </a:rPr>
              <a:t>‏</a:t>
            </a:r>
            <a:endParaRPr lang="en-US" altLang="sv-SE" sz="1800" b="1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368675" y="2565400"/>
            <a:ext cx="3384550" cy="2160588"/>
          </a:xfrm>
          <a:prstGeom prst="rect">
            <a:avLst/>
          </a:prstGeom>
          <a:solidFill>
            <a:srgbClr val="5E984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208088" y="3646488"/>
            <a:ext cx="7993062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3525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17113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207010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242887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876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31464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50520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386397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42227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45815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494030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529907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56578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60166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637540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>
            <a:off x="673417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70929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74517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781050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816927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8528050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8886825" y="3502025"/>
            <a:ext cx="1588" cy="28733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77" name="AutoShape 29"/>
          <p:cNvSpPr>
            <a:spLocks noChangeArrowheads="1"/>
          </p:cNvSpPr>
          <p:nvPr/>
        </p:nvSpPr>
        <p:spPr bwMode="auto">
          <a:xfrm>
            <a:off x="3368675" y="4438650"/>
            <a:ext cx="5616575" cy="504825"/>
          </a:xfrm>
          <a:prstGeom prst="rightArrow">
            <a:avLst>
              <a:gd name="adj1" fmla="val 50000"/>
              <a:gd name="adj2" fmla="val 278145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>
                <a:solidFill>
                  <a:srgbClr val="FFFFFF"/>
                </a:solidFill>
              </a:rPr>
              <a:t>Leverantörens alternativa intervall</a:t>
            </a:r>
          </a:p>
        </p:txBody>
      </p:sp>
      <p:sp>
        <p:nvSpPr>
          <p:cNvPr id="27678" name="AutoShape 30"/>
          <p:cNvSpPr>
            <a:spLocks noChangeArrowheads="1"/>
          </p:cNvSpPr>
          <p:nvPr/>
        </p:nvSpPr>
        <p:spPr bwMode="auto">
          <a:xfrm>
            <a:off x="1136650" y="2205038"/>
            <a:ext cx="5616575" cy="503237"/>
          </a:xfrm>
          <a:prstGeom prst="leftArrow">
            <a:avLst>
              <a:gd name="adj1" fmla="val 50000"/>
              <a:gd name="adj2" fmla="val 279022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>
                <a:solidFill>
                  <a:srgbClr val="FFFFFF"/>
                </a:solidFill>
              </a:rPr>
              <a:t>Köparens alternativa intervall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4741863" y="2925763"/>
            <a:ext cx="6000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ZOPA</a:t>
            </a:r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 flipH="1">
            <a:off x="2284413" y="3646488"/>
            <a:ext cx="366712" cy="12954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1900238" y="5049838"/>
            <a:ext cx="226853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Förhandlingsvariabel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(pris, kvalitet eller något annat)</a:t>
            </a:r>
            <a:r>
              <a:rPr lang="ar-SA" altLang="sv-SE" sz="1200">
                <a:cs typeface="Arial" panose="020B0604020202020204" pitchFamily="34" charset="0"/>
              </a:rPr>
              <a:t>‏</a:t>
            </a:r>
            <a:endParaRPr lang="en-US" altLang="sv-SE" sz="12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54DF470-3E94-4800-9EDC-355AEB72FB51}" type="slidenum">
              <a:rPr lang="en-US" altLang="sv-SE" sz="1000"/>
              <a:pPr algn="r">
                <a:spcBef>
                  <a:spcPct val="0"/>
                </a:spcBef>
              </a:pPr>
              <a:t>23</a:t>
            </a:fld>
            <a:endParaRPr lang="en-US" altLang="sv-SE" sz="100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Förhandlingsfaser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1712913" y="2205038"/>
            <a:ext cx="1296987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Förberedelser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513138" y="2205038"/>
            <a:ext cx="1296987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Relations-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skapande</a:t>
            </a:r>
          </a:p>
        </p:txBody>
      </p:sp>
      <p:cxnSp>
        <p:nvCxnSpPr>
          <p:cNvPr id="28679" name="AutoShape 7"/>
          <p:cNvCxnSpPr>
            <a:cxnSpLocks noChangeShapeType="1"/>
            <a:stCxn id="28677" idx="3"/>
            <a:endCxn id="28678" idx="1"/>
          </p:cNvCxnSpPr>
          <p:nvPr/>
        </p:nvCxnSpPr>
        <p:spPr bwMode="auto">
          <a:xfrm>
            <a:off x="3009900" y="2744788"/>
            <a:ext cx="503238" cy="1587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5168900" y="2205038"/>
            <a:ext cx="1296988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Informations-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insamling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6897688" y="2205038"/>
            <a:ext cx="1296987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Informations-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användande</a:t>
            </a: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6969125" y="3644900"/>
            <a:ext cx="1296988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Informations-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användande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5241925" y="3644900"/>
            <a:ext cx="1296988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Budgivning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3513138" y="3644900"/>
            <a:ext cx="1296987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Avtalsslutande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1784350" y="3644900"/>
            <a:ext cx="1296988" cy="1079500"/>
          </a:xfrm>
          <a:prstGeom prst="flowChartDecision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Implementation</a:t>
            </a:r>
          </a:p>
        </p:txBody>
      </p:sp>
      <p:cxnSp>
        <p:nvCxnSpPr>
          <p:cNvPr id="28686" name="AutoShape 14"/>
          <p:cNvCxnSpPr>
            <a:cxnSpLocks noChangeShapeType="1"/>
            <a:stCxn id="28678" idx="3"/>
            <a:endCxn id="28680" idx="1"/>
          </p:cNvCxnSpPr>
          <p:nvPr/>
        </p:nvCxnSpPr>
        <p:spPr bwMode="auto">
          <a:xfrm>
            <a:off x="4810125" y="2744788"/>
            <a:ext cx="360363" cy="1587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7" name="AutoShape 15"/>
          <p:cNvCxnSpPr>
            <a:cxnSpLocks noChangeShapeType="1"/>
            <a:stCxn id="28680" idx="3"/>
            <a:endCxn id="28681" idx="1"/>
          </p:cNvCxnSpPr>
          <p:nvPr/>
        </p:nvCxnSpPr>
        <p:spPr bwMode="auto">
          <a:xfrm>
            <a:off x="6465888" y="2744788"/>
            <a:ext cx="431800" cy="1587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8" name="AutoShape 16"/>
          <p:cNvCxnSpPr>
            <a:cxnSpLocks noChangeShapeType="1"/>
            <a:stCxn id="28681" idx="3"/>
            <a:endCxn id="28682" idx="3"/>
          </p:cNvCxnSpPr>
          <p:nvPr/>
        </p:nvCxnSpPr>
        <p:spPr bwMode="auto">
          <a:xfrm>
            <a:off x="8194675" y="2744788"/>
            <a:ext cx="71438" cy="1439862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9" name="AutoShape 17"/>
          <p:cNvCxnSpPr>
            <a:cxnSpLocks noChangeShapeType="1"/>
            <a:stCxn id="28682" idx="1"/>
            <a:endCxn id="28683" idx="3"/>
          </p:cNvCxnSpPr>
          <p:nvPr/>
        </p:nvCxnSpPr>
        <p:spPr bwMode="auto">
          <a:xfrm flipH="1">
            <a:off x="6538913" y="4184650"/>
            <a:ext cx="430212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0" name="AutoShape 18"/>
          <p:cNvCxnSpPr>
            <a:cxnSpLocks noChangeShapeType="1"/>
            <a:stCxn id="28683" idx="1"/>
            <a:endCxn id="28684" idx="3"/>
          </p:cNvCxnSpPr>
          <p:nvPr/>
        </p:nvCxnSpPr>
        <p:spPr bwMode="auto">
          <a:xfrm flipH="1">
            <a:off x="4810125" y="4184650"/>
            <a:ext cx="431800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1" name="AutoShape 19"/>
          <p:cNvCxnSpPr>
            <a:cxnSpLocks noChangeShapeType="1"/>
            <a:stCxn id="28684" idx="1"/>
            <a:endCxn id="28685" idx="3"/>
          </p:cNvCxnSpPr>
          <p:nvPr/>
        </p:nvCxnSpPr>
        <p:spPr bwMode="auto">
          <a:xfrm flipH="1">
            <a:off x="3081338" y="4184650"/>
            <a:ext cx="431800" cy="1588"/>
          </a:xfrm>
          <a:prstGeom prst="straightConnector1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201613" y="6165850"/>
            <a:ext cx="4351337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Greenhalgh. L; Managing Strategic Relationships, the Key to Business Success; 2001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64B0F02-37A3-4595-AFE5-23BA5672D79C}" type="slidenum">
              <a:rPr lang="en-US" altLang="sv-SE" sz="1000"/>
              <a:pPr algn="r">
                <a:spcBef>
                  <a:spcPct val="0"/>
                </a:spcBef>
              </a:pPr>
              <a:t>24</a:t>
            </a:fld>
            <a:endParaRPr lang="en-US" altLang="sv-SE" sz="1000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Thomas Kilmanns konflikttypsinstrument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555875" y="1557338"/>
            <a:ext cx="4032250" cy="3959225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3924300" y="1557338"/>
            <a:ext cx="1588" cy="3959225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5292725" y="1557338"/>
            <a:ext cx="1588" cy="3959225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555875" y="4149725"/>
            <a:ext cx="4030663" cy="1588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555875" y="2781300"/>
            <a:ext cx="4030663" cy="1588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913063" y="1989138"/>
            <a:ext cx="80962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Tävlande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5359400" y="1989138"/>
            <a:ext cx="1185863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Samarbetande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2768600" y="4724400"/>
            <a:ext cx="98742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Undvikande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5287963" y="4652963"/>
            <a:ext cx="1303337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Tillmötesgående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919538" y="3284538"/>
            <a:ext cx="13716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Kompromissande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909763" y="1989138"/>
            <a:ext cx="52546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1909763" y="47244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 rot="16200000">
            <a:off x="638175" y="2973388"/>
            <a:ext cx="18367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Självsäkerhet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3062288" y="5591175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797550" y="5661025"/>
            <a:ext cx="5254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3778250" y="5949950"/>
            <a:ext cx="20891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Samarbetsbenägenhet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37C099B-C7D7-4890-A168-6B63233F19C3}" type="slidenum">
              <a:rPr lang="en-US" altLang="sv-SE" sz="1000"/>
              <a:pPr algn="r">
                <a:spcBef>
                  <a:spcPct val="0"/>
                </a:spcBef>
              </a:pPr>
              <a:t>25</a:t>
            </a:fld>
            <a:endParaRPr lang="en-US" altLang="sv-SE" sz="100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Kapabilitetsmatris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771775" y="3789363"/>
            <a:ext cx="1728788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Saknas incitament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att deltaga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091113" y="3789363"/>
            <a:ext cx="156686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Skapar missgyn-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samma ändringar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603500" y="2420938"/>
            <a:ext cx="18637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Gör det till en lätt sak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400675" y="2392363"/>
            <a:ext cx="12239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Inger respekt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3703638" y="5300663"/>
            <a:ext cx="218916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Förhandlingskapabilitet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03200" y="6165850"/>
            <a:ext cx="2951163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Reynolds; Emotional Intelligence and Negotation; 2003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54AA565-53E9-4143-8D30-699DF44F38EF}" type="slidenum">
              <a:rPr lang="en-US" altLang="sv-SE" sz="1000"/>
              <a:pPr algn="r">
                <a:spcBef>
                  <a:spcPct val="0"/>
                </a:spcBef>
              </a:pPr>
              <a:t>26</a:t>
            </a:fld>
            <a:endParaRPr lang="en-US" altLang="sv-SE" sz="100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Relationsskapande kontinuitet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122488" y="2205038"/>
            <a:ext cx="5545137" cy="2879725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1750" name="Freeform 6"/>
          <p:cNvSpPr>
            <a:spLocks noChangeArrowheads="1"/>
          </p:cNvSpPr>
          <p:nvPr/>
        </p:nvSpPr>
        <p:spPr bwMode="auto">
          <a:xfrm>
            <a:off x="3059113" y="2636838"/>
            <a:ext cx="4608512" cy="2447925"/>
          </a:xfrm>
          <a:custGeom>
            <a:avLst/>
            <a:gdLst>
              <a:gd name="T0" fmla="*/ 0 w 2903"/>
              <a:gd name="T1" fmla="*/ 1542 h 1542"/>
              <a:gd name="T2" fmla="*/ 0 w 2903"/>
              <a:gd name="T3" fmla="*/ 1270 h 1542"/>
              <a:gd name="T4" fmla="*/ 544 w 2903"/>
              <a:gd name="T5" fmla="*/ 1270 h 1542"/>
              <a:gd name="T6" fmla="*/ 544 w 2903"/>
              <a:gd name="T7" fmla="*/ 953 h 1542"/>
              <a:gd name="T8" fmla="*/ 1089 w 2903"/>
              <a:gd name="T9" fmla="*/ 953 h 1542"/>
              <a:gd name="T10" fmla="*/ 1089 w 2903"/>
              <a:gd name="T11" fmla="*/ 635 h 1542"/>
              <a:gd name="T12" fmla="*/ 1678 w 2903"/>
              <a:gd name="T13" fmla="*/ 635 h 1542"/>
              <a:gd name="T14" fmla="*/ 1678 w 2903"/>
              <a:gd name="T15" fmla="*/ 318 h 1542"/>
              <a:gd name="T16" fmla="*/ 2268 w 2903"/>
              <a:gd name="T17" fmla="*/ 318 h 1542"/>
              <a:gd name="T18" fmla="*/ 2268 w 2903"/>
              <a:gd name="T19" fmla="*/ 0 h 1542"/>
              <a:gd name="T20" fmla="*/ 2903 w 2903"/>
              <a:gd name="T21" fmla="*/ 0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1542">
                <a:moveTo>
                  <a:pt x="0" y="1542"/>
                </a:moveTo>
                <a:lnTo>
                  <a:pt x="0" y="1270"/>
                </a:lnTo>
                <a:lnTo>
                  <a:pt x="544" y="1270"/>
                </a:lnTo>
                <a:lnTo>
                  <a:pt x="544" y="953"/>
                </a:lnTo>
                <a:lnTo>
                  <a:pt x="1089" y="953"/>
                </a:lnTo>
                <a:lnTo>
                  <a:pt x="1089" y="635"/>
                </a:lnTo>
                <a:lnTo>
                  <a:pt x="1678" y="635"/>
                </a:lnTo>
                <a:lnTo>
                  <a:pt x="1678" y="318"/>
                </a:lnTo>
                <a:lnTo>
                  <a:pt x="2268" y="318"/>
                </a:lnTo>
                <a:lnTo>
                  <a:pt x="2268" y="0"/>
                </a:lnTo>
                <a:lnTo>
                  <a:pt x="2903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120900" y="4652963"/>
            <a:ext cx="9525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Opponerande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armlängd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130550" y="4221163"/>
            <a:ext cx="7413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Utvald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leverantör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851275" y="3789363"/>
            <a:ext cx="946150" cy="23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Single source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4859338" y="3213100"/>
            <a:ext cx="723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Nätverks-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sourcing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724525" y="2708275"/>
            <a:ext cx="8810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Strategiska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Allianser /JV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6804025" y="2276475"/>
            <a:ext cx="7683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Vertikal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000"/>
              <a:t>integration</a:t>
            </a: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6659563" y="2205038"/>
            <a:ext cx="1587" cy="2879725"/>
          </a:xfrm>
          <a:prstGeom prst="line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122488" y="5229225"/>
            <a:ext cx="94932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 b="1"/>
              <a:t>Kvarvarande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6948488" y="5229225"/>
            <a:ext cx="573087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 b="1"/>
              <a:t>Kritisk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957513" y="5516563"/>
            <a:ext cx="40195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Tillgångsspecificitet i kontraktuella relationer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4284663" y="5229225"/>
            <a:ext cx="11461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 b="1"/>
              <a:t>Kompletterande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04788" y="6165850"/>
            <a:ext cx="6516687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Cox; Relational competence and strategic procurement management; towards entrepreneurial and contractual theory of the firm; 1996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 rot="16200000">
            <a:off x="-10318" y="3113881"/>
            <a:ext cx="37084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Strategisk betydelse för företaget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2FB9563-BB06-4FB2-8B13-2F8FD5B93E14}" type="slidenum">
              <a:rPr lang="en-US" altLang="sv-SE" sz="1000"/>
              <a:pPr algn="r">
                <a:spcBef>
                  <a:spcPct val="0"/>
                </a:spcBef>
              </a:pPr>
              <a:t>27</a:t>
            </a:fld>
            <a:endParaRPr lang="en-US" altLang="sv-SE" sz="100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Kraljics matris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3276600" y="3933825"/>
            <a:ext cx="12239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Rutin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580063" y="3933825"/>
            <a:ext cx="9318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Hävstång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130550" y="2420938"/>
            <a:ext cx="9350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Flaskhals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5578475" y="2420938"/>
            <a:ext cx="97631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Strategisk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3778250" y="5300663"/>
            <a:ext cx="20081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Lönsamhetspåverkan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 rot="16200000">
            <a:off x="386556" y="2645569"/>
            <a:ext cx="23399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Leveransrisk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273050" y="6165850"/>
            <a:ext cx="3205163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Kraljic; Purchasing must become Supply Management; 1983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1E1A909-E4ED-4D24-9948-BA9B35C549C4}" type="slidenum">
              <a:rPr lang="en-US" altLang="sv-SE" sz="1000"/>
              <a:pPr algn="r">
                <a:spcBef>
                  <a:spcPct val="0"/>
                </a:spcBef>
              </a:pPr>
              <a:t>28</a:t>
            </a:fld>
            <a:endParaRPr lang="en-US" altLang="sv-SE" sz="100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Matris för leverantörers kundval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360613" y="2203450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2360613" y="2203450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360613" y="371633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808538" y="2203450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808538" y="371633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298825" y="5278438"/>
            <a:ext cx="5556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Lågt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5818188" y="5278438"/>
            <a:ext cx="584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Högt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1857375" y="2828925"/>
            <a:ext cx="5254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785938" y="4270375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224213" y="4292600"/>
            <a:ext cx="9366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Plåga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530850" y="4270375"/>
            <a:ext cx="7842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Utnyttja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784475" y="2851150"/>
            <a:ext cx="16097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Utveckla / föd upp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5091113" y="2851150"/>
            <a:ext cx="16176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Centrera / Skydda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3359150" y="5659438"/>
            <a:ext cx="26114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Relativt värde av kundkontot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 rot="16200000">
            <a:off x="-204788" y="3116263"/>
            <a:ext cx="34210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Attraktivitet i kundkontot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00025" y="6165850"/>
            <a:ext cx="28067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Steel, Court; Profitable Purchasing Strategies; 1996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0D00855-2833-4749-8EEA-5DBB29A6AFF0}" type="slidenum">
              <a:rPr lang="en-US" altLang="sv-SE" sz="1000"/>
              <a:pPr algn="r">
                <a:spcBef>
                  <a:spcPct val="0"/>
                </a:spcBef>
              </a:pPr>
              <a:t>29</a:t>
            </a:fld>
            <a:endParaRPr lang="en-US" altLang="sv-SE" sz="1000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Styrka-dominans-modell</a:t>
            </a:r>
            <a:br>
              <a:rPr lang="sv-SE" altLang="sv-SE" sz="1800" b="1"/>
            </a:br>
            <a:endParaRPr lang="sv-SE" altLang="sv-SE" sz="1800" b="1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555875" y="3933825"/>
            <a:ext cx="21590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 och B är oberoende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5146675" y="3933825"/>
            <a:ext cx="171608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 dominerar över B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2625725" y="2349500"/>
            <a:ext cx="171608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B dominerar över A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999038" y="2276475"/>
            <a:ext cx="205581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 och B är beroende av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varandra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3127375" y="5300663"/>
            <a:ext cx="32559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A:s relativa styrka i förhållande till B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 rot="16200000">
            <a:off x="-189706" y="3077369"/>
            <a:ext cx="34925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B:s relativa styrka i förhållande till A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204788" y="6165850"/>
            <a:ext cx="2576512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Cox; Supply Chains, Markets and Power; 2002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47C1D60-1D90-4ED6-8696-471F5EA3E0D3}" type="slidenum">
              <a:rPr lang="en-US" altLang="sv-SE" sz="1000"/>
              <a:pPr algn="r">
                <a:spcBef>
                  <a:spcPct val="0"/>
                </a:spcBef>
              </a:pPr>
              <a:t>3</a:t>
            </a:fld>
            <a:endParaRPr lang="en-US" altLang="sv-SE" sz="100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GB" altLang="sv-SE" sz="1800" b="1"/>
              <a:t>Åtgärdscentrerat ledarskap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3779838" y="1916113"/>
            <a:ext cx="1800225" cy="1800225"/>
          </a:xfrm>
          <a:prstGeom prst="ellipse">
            <a:avLst/>
          </a:prstGeom>
          <a:solidFill>
            <a:srgbClr val="5E9847">
              <a:alpha val="64000"/>
            </a:srgbClr>
          </a:solidFill>
          <a:ln w="190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Uppgift</a:t>
            </a: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4498975" y="3141663"/>
            <a:ext cx="1800225" cy="1800225"/>
          </a:xfrm>
          <a:prstGeom prst="ellipse">
            <a:avLst/>
          </a:prstGeom>
          <a:solidFill>
            <a:srgbClr val="5E9847">
              <a:alpha val="64000"/>
            </a:srgbClr>
          </a:solidFill>
          <a:ln w="190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Individ</a:t>
            </a: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2987675" y="3141663"/>
            <a:ext cx="1800225" cy="1800225"/>
          </a:xfrm>
          <a:prstGeom prst="ellipse">
            <a:avLst/>
          </a:prstGeom>
          <a:solidFill>
            <a:srgbClr val="5E9847">
              <a:alpha val="64000"/>
            </a:srgbClr>
          </a:solidFill>
          <a:ln w="190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Grupp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74638" y="6092825"/>
            <a:ext cx="2366962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Adair J.; Action-Centred Leadership; 1979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1EA36A0-39BF-4843-A4D4-4FCF7782B91F}" type="slidenum">
              <a:rPr lang="en-US" altLang="sv-SE" sz="1000"/>
              <a:pPr algn="r">
                <a:spcBef>
                  <a:spcPct val="0"/>
                </a:spcBef>
              </a:pPr>
              <a:t>30</a:t>
            </a:fld>
            <a:endParaRPr lang="en-US" altLang="sv-SE" sz="100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Beslutsmatris för ’outsourcing’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276600" y="4919663"/>
            <a:ext cx="6064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Liten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381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Stor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555875" y="3933825"/>
            <a:ext cx="21590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Eliminera eller reducera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5507038" y="3911600"/>
            <a:ext cx="10842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’Outsourca’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2620963" y="2349500"/>
            <a:ext cx="197961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Arbete med strategisk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Partner för att utveckla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291138" y="2349500"/>
            <a:ext cx="1481137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Behåll ’in house’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och förbättra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341688" y="5300663"/>
            <a:ext cx="30734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Bidrag till den operativa förmågan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 rot="16200000">
            <a:off x="386556" y="3005932"/>
            <a:ext cx="23399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Strategisk betydelse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01613" y="6237288"/>
            <a:ext cx="4351337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Greenhalgh. L; Managing Strategic Relationships, the Key to Business Success; 2001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5631314-B7CD-4ACA-A29F-DBDBCAA390C0}" type="slidenum">
              <a:rPr lang="en-US" altLang="sv-SE" sz="1000"/>
              <a:pPr algn="r">
                <a:spcBef>
                  <a:spcPct val="0"/>
                </a:spcBef>
              </a:pPr>
              <a:t>31</a:t>
            </a:fld>
            <a:endParaRPr lang="en-US" altLang="sv-SE" sz="100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Tidig leverantörsinvolvering (ESI)</a:t>
            </a:r>
            <a:r>
              <a:rPr lang="ar-SA" altLang="sv-SE" sz="1800" b="1">
                <a:cs typeface="Arial" panose="020B0604020202020204" pitchFamily="34" charset="0"/>
              </a:rPr>
              <a:t>‏</a:t>
            </a:r>
            <a:endParaRPr lang="en-US" altLang="sv-SE" sz="1800" b="1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2484438" y="3644900"/>
            <a:ext cx="21590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Rutinutveckling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(utförs av den som för 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Stunden är bäst lämpad)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141913" y="3789363"/>
            <a:ext cx="1511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Kritisk utveckling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(’in house’)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2547938" y="2205038"/>
            <a:ext cx="199231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Armlängdsutveckling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(leverantören utvecklar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på uppdrag)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5067300" y="2205038"/>
            <a:ext cx="181927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Strategisk utveckling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(kund-leverantörs-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Samarbet)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3994150" y="5300663"/>
            <a:ext cx="149701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Utvecklingsrisk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 rot="16200000">
            <a:off x="386556" y="2861469"/>
            <a:ext cx="23399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Leverantörsansvar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01613" y="6092825"/>
            <a:ext cx="54737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Wynstra, Ten Pierick, Management of supplier involvement in new product development, Europepan Journal of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Purchasing and Supply Management, Vol 6, 2000, sid 49-57.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E503FC3-C62A-446F-845A-EFE6420B3400}" type="slidenum">
              <a:rPr lang="en-US" altLang="sv-SE" sz="1000"/>
              <a:pPr algn="r">
                <a:spcBef>
                  <a:spcPct val="0"/>
                </a:spcBef>
              </a:pPr>
              <a:t>32</a:t>
            </a:fld>
            <a:endParaRPr lang="en-US" altLang="sv-SE" sz="1000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Styrka-intressent-matrisen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2700338" y="3860800"/>
            <a:ext cx="17986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Minimal konsultation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434013" y="3860800"/>
            <a:ext cx="10350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Informeras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2768600" y="2420938"/>
            <a:ext cx="16208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Hålls tillfredställda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5364163" y="2420938"/>
            <a:ext cx="129857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Nyckelspelare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4210050" y="5300663"/>
            <a:ext cx="12207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Intressenivå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 rot="16200000">
            <a:off x="386556" y="2932907"/>
            <a:ext cx="23399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Intressentinflytande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F9DFF60-3E18-42A1-9C63-20E9A1F708D9}" type="slidenum">
              <a:rPr lang="en-US" altLang="sv-SE" sz="1000"/>
              <a:pPr algn="r">
                <a:spcBef>
                  <a:spcPct val="0"/>
                </a:spcBef>
              </a:pPr>
              <a:t>33</a:t>
            </a:fld>
            <a:endParaRPr lang="en-US" altLang="sv-SE" sz="1000"/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SWOT-analys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2697163" y="4941888"/>
            <a:ext cx="1855787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Förmånliga faktorer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5216525" y="5013325"/>
            <a:ext cx="16287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Skadliga faktorer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682625" y="2492375"/>
            <a:ext cx="14890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v-SE" altLang="sv-SE" sz="1400" b="1"/>
              <a:t>Interna faktorer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3059113" y="3860800"/>
            <a:ext cx="12239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Möjligheter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5797550" y="3860800"/>
            <a:ext cx="4572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Hot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3132138" y="2420938"/>
            <a:ext cx="744537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Styrkor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5435600" y="2420938"/>
            <a:ext cx="9921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Svagheter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608013" y="3860800"/>
            <a:ext cx="15494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v-SE" altLang="sv-SE" sz="1400" b="1"/>
              <a:t>Externa faktorer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F152E9D-3EAB-47FE-96CE-3239BE88A610}" type="slidenum">
              <a:rPr lang="en-US" altLang="sv-SE" sz="1000"/>
              <a:pPr algn="r">
                <a:spcBef>
                  <a:spcPct val="0"/>
                </a:spcBef>
              </a:pPr>
              <a:t>34</a:t>
            </a:fld>
            <a:endParaRPr lang="en-US" altLang="sv-SE" sz="100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McKinsey:s 7S-ramverk</a:t>
            </a:r>
            <a:br>
              <a:rPr lang="sv-SE" altLang="sv-SE" sz="1800" b="1"/>
            </a:br>
            <a:endParaRPr lang="sv-SE" altLang="sv-SE" sz="1800" b="1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4427538" y="2060575"/>
            <a:ext cx="1587" cy="32400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39942" name="Group 6"/>
          <p:cNvGrpSpPr>
            <a:grpSpLocks/>
          </p:cNvGrpSpPr>
          <p:nvPr/>
        </p:nvGrpSpPr>
        <p:grpSpPr bwMode="auto">
          <a:xfrm>
            <a:off x="2627313" y="2060575"/>
            <a:ext cx="3381375" cy="3309938"/>
            <a:chOff x="1655" y="1298"/>
            <a:chExt cx="2130" cy="2085"/>
          </a:xfrm>
        </p:grpSpPr>
        <p:sp>
          <p:nvSpPr>
            <p:cNvPr id="39943" name="Line 7"/>
            <p:cNvSpPr>
              <a:spLocks noChangeShapeType="1"/>
            </p:cNvSpPr>
            <p:nvPr/>
          </p:nvSpPr>
          <p:spPr bwMode="auto">
            <a:xfrm flipV="1">
              <a:off x="1656" y="1297"/>
              <a:ext cx="1132" cy="54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>
              <a:off x="2788" y="1299"/>
              <a:ext cx="996" cy="543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5" name="Line 9"/>
            <p:cNvSpPr>
              <a:spLocks noChangeShapeType="1"/>
            </p:cNvSpPr>
            <p:nvPr/>
          </p:nvSpPr>
          <p:spPr bwMode="auto">
            <a:xfrm>
              <a:off x="3785" y="1842"/>
              <a:ext cx="1" cy="104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6" name="Line 10"/>
            <p:cNvSpPr>
              <a:spLocks noChangeShapeType="1"/>
            </p:cNvSpPr>
            <p:nvPr/>
          </p:nvSpPr>
          <p:spPr bwMode="auto">
            <a:xfrm flipH="1">
              <a:off x="2786" y="2885"/>
              <a:ext cx="1000" cy="49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7" name="Line 11"/>
            <p:cNvSpPr>
              <a:spLocks noChangeShapeType="1"/>
            </p:cNvSpPr>
            <p:nvPr/>
          </p:nvSpPr>
          <p:spPr bwMode="auto">
            <a:xfrm flipH="1" flipV="1">
              <a:off x="1654" y="2837"/>
              <a:ext cx="1136" cy="54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8" name="Line 12"/>
            <p:cNvSpPr>
              <a:spLocks noChangeShapeType="1"/>
            </p:cNvSpPr>
            <p:nvPr/>
          </p:nvSpPr>
          <p:spPr bwMode="auto">
            <a:xfrm flipV="1">
              <a:off x="1656" y="1840"/>
              <a:ext cx="1" cy="1000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49" name="Line 13"/>
            <p:cNvSpPr>
              <a:spLocks noChangeShapeType="1"/>
            </p:cNvSpPr>
            <p:nvPr/>
          </p:nvSpPr>
          <p:spPr bwMode="auto">
            <a:xfrm flipV="1">
              <a:off x="1656" y="1297"/>
              <a:ext cx="1132" cy="1544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0" name="Line 14"/>
            <p:cNvSpPr>
              <a:spLocks noChangeShapeType="1"/>
            </p:cNvSpPr>
            <p:nvPr/>
          </p:nvSpPr>
          <p:spPr bwMode="auto">
            <a:xfrm>
              <a:off x="2788" y="1299"/>
              <a:ext cx="996" cy="158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2700000" algn="ctr" rotWithShape="0">
                <a:srgbClr val="808080">
                  <a:alpha val="5002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1" name="Line 15"/>
            <p:cNvSpPr>
              <a:spLocks noChangeShapeType="1"/>
            </p:cNvSpPr>
            <p:nvPr/>
          </p:nvSpPr>
          <p:spPr bwMode="auto">
            <a:xfrm>
              <a:off x="1656" y="2839"/>
              <a:ext cx="2129" cy="4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2" name="Line 16"/>
            <p:cNvSpPr>
              <a:spLocks noChangeShapeType="1"/>
            </p:cNvSpPr>
            <p:nvPr/>
          </p:nvSpPr>
          <p:spPr bwMode="auto">
            <a:xfrm>
              <a:off x="1656" y="1842"/>
              <a:ext cx="1132" cy="1541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>
              <a:outerShdw dist="107933" dir="2700000" algn="ctr" rotWithShape="0">
                <a:srgbClr val="808080">
                  <a:alpha val="5002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3" name="Line 17"/>
            <p:cNvSpPr>
              <a:spLocks noChangeShapeType="1"/>
            </p:cNvSpPr>
            <p:nvPr/>
          </p:nvSpPr>
          <p:spPr bwMode="auto">
            <a:xfrm>
              <a:off x="1656" y="1842"/>
              <a:ext cx="2129" cy="104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4" name="Line 18"/>
            <p:cNvSpPr>
              <a:spLocks noChangeShapeType="1"/>
            </p:cNvSpPr>
            <p:nvPr/>
          </p:nvSpPr>
          <p:spPr bwMode="auto">
            <a:xfrm flipV="1">
              <a:off x="1656" y="1840"/>
              <a:ext cx="2129" cy="1000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55" name="Line 19"/>
            <p:cNvSpPr>
              <a:spLocks noChangeShapeType="1"/>
            </p:cNvSpPr>
            <p:nvPr/>
          </p:nvSpPr>
          <p:spPr bwMode="auto">
            <a:xfrm flipH="1">
              <a:off x="2786" y="1842"/>
              <a:ext cx="1000" cy="1541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9956" name="Oval 20"/>
          <p:cNvSpPr>
            <a:spLocks noChangeArrowheads="1"/>
          </p:cNvSpPr>
          <p:nvPr/>
        </p:nvSpPr>
        <p:spPr bwMode="auto">
          <a:xfrm>
            <a:off x="3779838" y="3068638"/>
            <a:ext cx="1223962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Övergripande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mål</a:t>
            </a:r>
          </a:p>
        </p:txBody>
      </p:sp>
      <p:sp>
        <p:nvSpPr>
          <p:cNvPr id="39957" name="Oval 21"/>
          <p:cNvSpPr>
            <a:spLocks noChangeArrowheads="1"/>
          </p:cNvSpPr>
          <p:nvPr/>
        </p:nvSpPr>
        <p:spPr bwMode="auto">
          <a:xfrm>
            <a:off x="3779838" y="1484313"/>
            <a:ext cx="1223962" cy="1223962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Struktur</a:t>
            </a:r>
          </a:p>
        </p:txBody>
      </p:sp>
      <p:sp>
        <p:nvSpPr>
          <p:cNvPr id="39958" name="Oval 22"/>
          <p:cNvSpPr>
            <a:spLocks noChangeArrowheads="1"/>
          </p:cNvSpPr>
          <p:nvPr/>
        </p:nvSpPr>
        <p:spPr bwMode="auto">
          <a:xfrm>
            <a:off x="3779838" y="4724400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Personal</a:t>
            </a:r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5364163" y="393382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Stil</a:t>
            </a:r>
          </a:p>
        </p:txBody>
      </p:sp>
      <p:sp>
        <p:nvSpPr>
          <p:cNvPr id="39960" name="Oval 24"/>
          <p:cNvSpPr>
            <a:spLocks noChangeArrowheads="1"/>
          </p:cNvSpPr>
          <p:nvPr/>
        </p:nvSpPr>
        <p:spPr bwMode="auto">
          <a:xfrm>
            <a:off x="5364163" y="2276475"/>
            <a:ext cx="1223962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System</a:t>
            </a:r>
          </a:p>
        </p:txBody>
      </p:sp>
      <p:sp>
        <p:nvSpPr>
          <p:cNvPr id="39961" name="Oval 25"/>
          <p:cNvSpPr>
            <a:spLocks noChangeArrowheads="1"/>
          </p:cNvSpPr>
          <p:nvPr/>
        </p:nvSpPr>
        <p:spPr bwMode="auto">
          <a:xfrm>
            <a:off x="2051050" y="2276475"/>
            <a:ext cx="1223963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Strategi</a:t>
            </a:r>
          </a:p>
        </p:txBody>
      </p:sp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2051050" y="3933825"/>
            <a:ext cx="1223963" cy="1223963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Färdigheter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FB9037D-87D2-4AE4-9008-AF33A0614D66}" type="slidenum">
              <a:rPr lang="en-US" altLang="sv-SE" sz="1000"/>
              <a:pPr algn="r">
                <a:spcBef>
                  <a:spcPct val="0"/>
                </a:spcBef>
              </a:pPr>
              <a:t>35</a:t>
            </a:fld>
            <a:endParaRPr lang="en-US" altLang="sv-SE" sz="1000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Kulturellt nätverk</a:t>
            </a:r>
          </a:p>
        </p:txBody>
      </p:sp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2266950" y="1557338"/>
            <a:ext cx="4676775" cy="4892675"/>
            <a:chOff x="1428" y="981"/>
            <a:chExt cx="2946" cy="3082"/>
          </a:xfrm>
        </p:grpSpPr>
        <p:sp>
          <p:nvSpPr>
            <p:cNvPr id="40966" name="Oval 6"/>
            <p:cNvSpPr>
              <a:spLocks noChangeArrowheads="1"/>
            </p:cNvSpPr>
            <p:nvPr/>
          </p:nvSpPr>
          <p:spPr bwMode="auto">
            <a:xfrm>
              <a:off x="2319" y="1940"/>
              <a:ext cx="1165" cy="1164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Paradigmen</a:t>
              </a:r>
            </a:p>
          </p:txBody>
        </p:sp>
        <p:sp>
          <p:nvSpPr>
            <p:cNvPr id="40967" name="Oval 7"/>
            <p:cNvSpPr>
              <a:spLocks noChangeArrowheads="1"/>
            </p:cNvSpPr>
            <p:nvPr/>
          </p:nvSpPr>
          <p:spPr bwMode="auto">
            <a:xfrm>
              <a:off x="2319" y="981"/>
              <a:ext cx="1165" cy="1165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Symboler</a:t>
              </a:r>
            </a:p>
          </p:txBody>
        </p:sp>
        <p:sp>
          <p:nvSpPr>
            <p:cNvPr id="40968" name="Oval 8"/>
            <p:cNvSpPr>
              <a:spLocks noChangeArrowheads="1"/>
            </p:cNvSpPr>
            <p:nvPr/>
          </p:nvSpPr>
          <p:spPr bwMode="auto">
            <a:xfrm>
              <a:off x="2319" y="2899"/>
              <a:ext cx="1165" cy="1165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Kontroll-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system</a:t>
              </a:r>
            </a:p>
          </p:txBody>
        </p:sp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>
              <a:off x="3210" y="2350"/>
              <a:ext cx="1164" cy="1164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Organisations-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strukturer</a:t>
              </a:r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3210" y="1392"/>
              <a:ext cx="1164" cy="1164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Styrke-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strukturer</a:t>
              </a:r>
            </a:p>
          </p:txBody>
        </p:sp>
        <p:sp>
          <p:nvSpPr>
            <p:cNvPr id="40971" name="Oval 11"/>
            <p:cNvSpPr>
              <a:spLocks noChangeArrowheads="1"/>
            </p:cNvSpPr>
            <p:nvPr/>
          </p:nvSpPr>
          <p:spPr bwMode="auto">
            <a:xfrm>
              <a:off x="1428" y="1392"/>
              <a:ext cx="1165" cy="1164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Historier</a:t>
              </a:r>
            </a:p>
          </p:txBody>
        </p:sp>
        <p:sp>
          <p:nvSpPr>
            <p:cNvPr id="40972" name="Oval 12"/>
            <p:cNvSpPr>
              <a:spLocks noChangeArrowheads="1"/>
            </p:cNvSpPr>
            <p:nvPr/>
          </p:nvSpPr>
          <p:spPr bwMode="auto">
            <a:xfrm>
              <a:off x="1428" y="2420"/>
              <a:ext cx="1165" cy="1165"/>
            </a:xfrm>
            <a:prstGeom prst="ellipse">
              <a:avLst/>
            </a:prstGeom>
            <a:solidFill>
              <a:srgbClr val="5E9847">
                <a:alpha val="39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>
              <a:lvl1pPr marL="168275" indent="-168275"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algn="ctr" defTabSz="449263" fontAlgn="base">
                <a:spcBef>
                  <a:spcPts val="1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panose="020B0604020202020204" pitchFamily="34" charset="0"/>
                <a:tabLst>
                  <a:tab pos="168275" algn="l"/>
                  <a:tab pos="1082675" algn="l"/>
                  <a:tab pos="1997075" algn="l"/>
                  <a:tab pos="2911475" algn="l"/>
                  <a:tab pos="3825875" algn="l"/>
                  <a:tab pos="4740275" algn="l"/>
                  <a:tab pos="5654675" algn="l"/>
                  <a:tab pos="6569075" algn="l"/>
                  <a:tab pos="7483475" algn="l"/>
                  <a:tab pos="8397875" algn="l"/>
                  <a:tab pos="9312275" algn="l"/>
                  <a:tab pos="10226675" algn="l"/>
                </a:tabLst>
                <a:defRPr sz="16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Ritualer &amp;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</a:pPr>
              <a:r>
                <a:rPr lang="sv-SE" altLang="sv-SE" sz="1200" b="1"/>
                <a:t>rutiner</a:t>
              </a:r>
            </a:p>
          </p:txBody>
        </p:sp>
      </p:grp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74638" y="6165850"/>
            <a:ext cx="349885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Johnson, Scholes, Whittington; Exploring Corporate Strategy; 2005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B7B418C-88CF-4CBF-A36D-42FCA125689A}" type="slidenum">
              <a:rPr lang="en-US" altLang="sv-SE" sz="1000"/>
              <a:pPr algn="r">
                <a:spcBef>
                  <a:spcPct val="0"/>
                </a:spcBef>
              </a:pPr>
              <a:t>36</a:t>
            </a:fld>
            <a:endParaRPr lang="en-US" altLang="sv-SE" sz="1000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Porters värdekedja</a:t>
            </a:r>
            <a:br>
              <a:rPr lang="sv-SE" altLang="sv-SE" sz="1800" b="1"/>
            </a:br>
            <a:endParaRPr lang="sv-SE" altLang="sv-SE" sz="1800" b="1"/>
          </a:p>
        </p:txBody>
      </p:sp>
      <p:sp>
        <p:nvSpPr>
          <p:cNvPr id="41989" name="Freeform 5"/>
          <p:cNvSpPr>
            <a:spLocks noChangeArrowheads="1"/>
          </p:cNvSpPr>
          <p:nvPr/>
        </p:nvSpPr>
        <p:spPr bwMode="auto">
          <a:xfrm>
            <a:off x="1547813" y="1700213"/>
            <a:ext cx="6505575" cy="3455987"/>
          </a:xfrm>
          <a:custGeom>
            <a:avLst/>
            <a:gdLst>
              <a:gd name="T0" fmla="*/ 0 w 4098"/>
              <a:gd name="T1" fmla="*/ 0 h 1996"/>
              <a:gd name="T2" fmla="*/ 3162 w 4098"/>
              <a:gd name="T3" fmla="*/ 3 h 1996"/>
              <a:gd name="T4" fmla="*/ 4098 w 4098"/>
              <a:gd name="T5" fmla="*/ 998 h 1996"/>
              <a:gd name="T6" fmla="*/ 3207 w 4098"/>
              <a:gd name="T7" fmla="*/ 1996 h 1996"/>
              <a:gd name="T8" fmla="*/ 2 w 4098"/>
              <a:gd name="T9" fmla="*/ 1993 h 1996"/>
              <a:gd name="T10" fmla="*/ 0 w 4098"/>
              <a:gd name="T11" fmla="*/ 0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98" h="1996">
                <a:moveTo>
                  <a:pt x="0" y="0"/>
                </a:moveTo>
                <a:lnTo>
                  <a:pt x="3162" y="3"/>
                </a:lnTo>
                <a:lnTo>
                  <a:pt x="4098" y="998"/>
                </a:lnTo>
                <a:lnTo>
                  <a:pt x="3207" y="1996"/>
                </a:lnTo>
                <a:lnTo>
                  <a:pt x="2" y="1993"/>
                </a:lnTo>
                <a:lnTo>
                  <a:pt x="0" y="0"/>
                </a:lnTo>
                <a:close/>
              </a:path>
            </a:pathLst>
          </a:custGeom>
          <a:solidFill>
            <a:srgbClr val="5E9847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H="1">
            <a:off x="1544638" y="3429000"/>
            <a:ext cx="6486525" cy="15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 flipH="1">
            <a:off x="1544638" y="2565400"/>
            <a:ext cx="5767387" cy="15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 flipH="1">
            <a:off x="1544638" y="2133600"/>
            <a:ext cx="5335587" cy="15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1544638" y="2997200"/>
            <a:ext cx="6126162" cy="15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4" name="AutoShape 10"/>
          <p:cNvSpPr>
            <a:spLocks/>
          </p:cNvSpPr>
          <p:nvPr/>
        </p:nvSpPr>
        <p:spPr bwMode="auto">
          <a:xfrm>
            <a:off x="1187450" y="1700213"/>
            <a:ext cx="360363" cy="1728787"/>
          </a:xfrm>
          <a:prstGeom prst="leftBrace">
            <a:avLst>
              <a:gd name="adj1" fmla="val 39978"/>
              <a:gd name="adj2" fmla="val 51435"/>
            </a:avLst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1995" name="AutoShape 11"/>
          <p:cNvSpPr>
            <a:spLocks/>
          </p:cNvSpPr>
          <p:nvPr/>
        </p:nvSpPr>
        <p:spPr bwMode="auto">
          <a:xfrm rot="5400000">
            <a:off x="3927475" y="2784476"/>
            <a:ext cx="358775" cy="5111750"/>
          </a:xfrm>
          <a:prstGeom prst="rightBrace">
            <a:avLst>
              <a:gd name="adj1" fmla="val 118732"/>
              <a:gd name="adj2" fmla="val 50000"/>
            </a:avLst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6300788" y="2133600"/>
            <a:ext cx="1587" cy="30241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3924300" y="2133600"/>
            <a:ext cx="1588" cy="30241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2771775" y="2133600"/>
            <a:ext cx="1588" cy="2951163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5148263" y="2133600"/>
            <a:ext cx="1587" cy="3024188"/>
          </a:xfrm>
          <a:prstGeom prst="line">
            <a:avLst/>
          </a:prstGeom>
          <a:noFill/>
          <a:ln w="255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3273425" y="1773238"/>
            <a:ext cx="171132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Företagets infrastuktur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3490913" y="2205038"/>
            <a:ext cx="10287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HR - ledning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3344863" y="2636838"/>
            <a:ext cx="13081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Teknikutveckling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3560763" y="3068638"/>
            <a:ext cx="982662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Anskaffning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1690688" y="4005263"/>
            <a:ext cx="101123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Logistik för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inleveranser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2768600" y="4005263"/>
            <a:ext cx="11334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Verksamheter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4065588" y="4005263"/>
            <a:ext cx="1020762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Logistik för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utleveranser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5218113" y="4005263"/>
            <a:ext cx="919162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Marknad &amp;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försäljning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6372225" y="4005263"/>
            <a:ext cx="6889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Service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3417888" y="5589588"/>
            <a:ext cx="14097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Primära aktiviteter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176213" y="2349500"/>
            <a:ext cx="963612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Sekundära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aktiviteter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276225" y="6165850"/>
            <a:ext cx="424497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Porter; Competitive Advantage: creating and sustaining superior performance; 1985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72175A4-5D05-4A88-A78F-424F6560A856}" type="slidenum">
              <a:rPr lang="en-US" altLang="sv-SE" sz="1000"/>
              <a:pPr algn="r">
                <a:spcBef>
                  <a:spcPct val="0"/>
                </a:spcBef>
              </a:pPr>
              <a:t>37</a:t>
            </a:fld>
            <a:endParaRPr lang="en-US" altLang="sv-SE" sz="1000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Lewins kraftfältsanalys</a:t>
            </a:r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2627313" y="2636838"/>
            <a:ext cx="3816350" cy="22320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Använd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kraftfältsanalys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för att bedöma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fallet för eller emot förändring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sv-SE" altLang="sv-SE" sz="1200" b="1"/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 rot="16200000">
            <a:off x="2047082" y="1485106"/>
            <a:ext cx="1549400" cy="2411413"/>
          </a:xfrm>
          <a:prstGeom prst="flowChartOffpageConnector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vert="eaVert"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Drivande krafter</a:t>
            </a: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 rot="5400000">
            <a:off x="5657057" y="1416843"/>
            <a:ext cx="1549400" cy="2411413"/>
          </a:xfrm>
          <a:prstGeom prst="flowChartOffpageConnector">
            <a:avLst/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rot="10800000" vert="eaVert" wrap="none"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Begränsande krafter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346075" y="6092825"/>
            <a:ext cx="233045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Lewin; Frontiers in group dynamics; 1947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789D8C2-85D0-4AF6-89AA-A8EB61F503F6}" type="slidenum">
              <a:rPr lang="en-US" altLang="sv-SE" sz="1000"/>
              <a:pPr algn="r">
                <a:spcBef>
                  <a:spcPct val="0"/>
                </a:spcBef>
              </a:pPr>
              <a:t>38</a:t>
            </a:fld>
            <a:endParaRPr lang="en-US" altLang="sv-SE" sz="100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Lean versus agil försörjning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2700338" y="3789363"/>
            <a:ext cx="1512887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Agil-försörjning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(Agil=flexibel)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362575" y="3860800"/>
            <a:ext cx="15271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Hybridförsörjning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2697163" y="2492375"/>
            <a:ext cx="172561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Lagerbaserad SCM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427663" y="2420938"/>
            <a:ext cx="14700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Lean-försörjning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(lean=slimmad)</a:t>
            </a:r>
            <a:r>
              <a:rPr lang="ar-SA" altLang="sv-SE" sz="1400">
                <a:cs typeface="Arial" panose="020B0604020202020204" pitchFamily="34" charset="0"/>
              </a:rPr>
              <a:t>‏</a:t>
            </a:r>
            <a:endParaRPr lang="en-US" altLang="sv-SE" sz="1400">
              <a:cs typeface="Arial" panose="020B0604020202020204" pitchFamily="34" charset="0"/>
            </a:endParaRP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278188" y="4919663"/>
            <a:ext cx="4953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5797550" y="4919663"/>
            <a:ext cx="525463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1836738" y="2470150"/>
            <a:ext cx="525462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765300" y="39116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705225" y="5229225"/>
            <a:ext cx="22860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Behovets förutsägbarhet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 rot="16200000">
            <a:off x="386556" y="2932907"/>
            <a:ext cx="23399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Produktstandardisering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276225" y="6165850"/>
            <a:ext cx="31877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Christopher; Logistics and Supply Chain Management; 2005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420F82D-D1C5-4AF8-ACB3-78CC6E1EDC09}" type="slidenum">
              <a:rPr lang="en-US" altLang="sv-SE" sz="1000"/>
              <a:pPr algn="r">
                <a:spcBef>
                  <a:spcPct val="0"/>
                </a:spcBef>
              </a:pPr>
              <a:t>39</a:t>
            </a:fld>
            <a:endParaRPr lang="en-US" altLang="sv-SE" sz="1000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Kanomodellen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611438" y="1989138"/>
            <a:ext cx="4551362" cy="3660775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2681288" y="2057400"/>
            <a:ext cx="4411662" cy="3522663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543050" y="2062163"/>
            <a:ext cx="11382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Överväldigad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 rot="16200000">
            <a:off x="626269" y="3721894"/>
            <a:ext cx="18303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 b="1"/>
              <a:t>Kundtillfredsställelse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962400" y="6016625"/>
            <a:ext cx="17780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750"/>
              </a:spcBef>
            </a:pPr>
            <a:r>
              <a:rPr lang="sv-SE" altLang="sv-SE" sz="1200" b="1"/>
              <a:t>Grad av uppfyllelse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1828800" y="3671888"/>
            <a:ext cx="7826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Neutral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828800" y="5357813"/>
            <a:ext cx="7826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Missnöje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380163" y="5722938"/>
            <a:ext cx="78263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ts val="750"/>
              </a:spcBef>
            </a:pPr>
            <a:r>
              <a:rPr lang="sv-SE" altLang="sv-SE" sz="1200"/>
              <a:t>Uppfylls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2611438" y="5722938"/>
            <a:ext cx="78263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Saknas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5384800" y="4186238"/>
            <a:ext cx="1422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Måste uppfyllas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033838" y="3014663"/>
            <a:ext cx="99536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Överträffar</a:t>
            </a:r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2611438" y="3819525"/>
            <a:ext cx="4551362" cy="1588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5073" name="AutoShape 17"/>
          <p:cNvSpPr>
            <a:spLocks/>
          </p:cNvSpPr>
          <p:nvPr/>
        </p:nvSpPr>
        <p:spPr bwMode="auto">
          <a:xfrm flipV="1">
            <a:off x="-304800" y="488950"/>
            <a:ext cx="6256338" cy="3259138"/>
          </a:xfrm>
          <a:custGeom>
            <a:avLst/>
            <a:gdLst>
              <a:gd name="G0" fmla="sin 10800 17694720"/>
              <a:gd name="G1" fmla="+- G0 10800 0"/>
              <a:gd name="G2" fmla="cos 10800 17694720"/>
              <a:gd name="G3" fmla="+- G2 10800 0"/>
              <a:gd name="G4" fmla="sin 10800 180306"/>
              <a:gd name="G5" fmla="+- G4 10800 0"/>
              <a:gd name="G6" fmla="cos 10800 180306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799 w 21600"/>
              <a:gd name="T13" fmla="*/ 0 h 21600"/>
              <a:gd name="T14" fmla="*/ 21599 w 21600"/>
              <a:gd name="T15" fmla="*/ 1119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972"/>
                  <a:pt x="21595" y="11145"/>
                  <a:pt x="21587" y="11318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799" y="0"/>
                </a:moveTo>
                <a:cubicBezTo>
                  <a:pt x="10799" y="0"/>
                  <a:pt x="10799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972"/>
                  <a:pt x="21595" y="11145"/>
                  <a:pt x="21587" y="11318"/>
                </a:cubicBezTo>
              </a:path>
            </a:pathLst>
          </a:cu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5074" name="AutoShape 18"/>
          <p:cNvSpPr>
            <a:spLocks/>
          </p:cNvSpPr>
          <p:nvPr/>
        </p:nvSpPr>
        <p:spPr bwMode="auto">
          <a:xfrm rot="10800000" flipV="1">
            <a:off x="3538538" y="3970338"/>
            <a:ext cx="6707187" cy="3222625"/>
          </a:xfrm>
          <a:custGeom>
            <a:avLst/>
            <a:gdLst>
              <a:gd name="G0" fmla="sin 10800 -6008154"/>
              <a:gd name="G1" fmla="+- G0 10800 0"/>
              <a:gd name="G2" fmla="cos 10800 -6008154"/>
              <a:gd name="G3" fmla="+- G2 10800 0"/>
              <a:gd name="G4" fmla="sin 10800 -387147"/>
              <a:gd name="G5" fmla="+- G4 10800 0"/>
              <a:gd name="G6" fmla="cos 10800 -387147"/>
              <a:gd name="G7" fmla="+- G6 10800 0"/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10601 w 21600"/>
              <a:gd name="T13" fmla="*/ 0 h 21600"/>
              <a:gd name="T14" fmla="*/ 21555 w 21600"/>
              <a:gd name="T15" fmla="*/ 1079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stroke="0">
                <a:moveTo>
                  <a:pt x="10483" y="4"/>
                </a:moveTo>
                <a:cubicBezTo>
                  <a:pt x="10588" y="1"/>
                  <a:pt x="10694" y="0"/>
                  <a:pt x="10800" y="0"/>
                </a:cubicBezTo>
                <a:cubicBezTo>
                  <a:pt x="16334" y="0"/>
                  <a:pt x="20972" y="4183"/>
                  <a:pt x="21542" y="9687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483" y="4"/>
                </a:moveTo>
                <a:cubicBezTo>
                  <a:pt x="10588" y="1"/>
                  <a:pt x="10694" y="0"/>
                  <a:pt x="10800" y="0"/>
                </a:cubicBezTo>
                <a:cubicBezTo>
                  <a:pt x="16334" y="0"/>
                  <a:pt x="20972" y="4183"/>
                  <a:pt x="21542" y="9687"/>
                </a:cubicBezTo>
              </a:path>
            </a:pathLst>
          </a:custGeom>
          <a:noFill/>
          <a:ln w="936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3392488" y="5870575"/>
            <a:ext cx="29876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5740400" y="3160713"/>
            <a:ext cx="10683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ts val="750"/>
              </a:spcBef>
            </a:pPr>
            <a:r>
              <a:rPr lang="sv-SE" altLang="sv-SE" sz="1200"/>
              <a:t>Mer är bättre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5E8B45B-5748-4E0D-83BA-B7200CAB350C}" type="slidenum">
              <a:rPr lang="en-US" altLang="sv-SE" sz="1000"/>
              <a:pPr algn="r">
                <a:spcBef>
                  <a:spcPct val="0"/>
                </a:spcBef>
              </a:pPr>
              <a:t>4</a:t>
            </a:fld>
            <a:endParaRPr lang="en-US" altLang="sv-SE" sz="10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GB" altLang="sv-SE" sz="1800" b="1"/>
              <a:t>Tuckmanmodellen</a:t>
            </a:r>
          </a:p>
        </p:txBody>
      </p:sp>
      <p:sp>
        <p:nvSpPr>
          <p:cNvPr id="9221" name="Freeform 5"/>
          <p:cNvSpPr>
            <a:spLocks/>
          </p:cNvSpPr>
          <p:nvPr/>
        </p:nvSpPr>
        <p:spPr bwMode="auto">
          <a:xfrm>
            <a:off x="1619250" y="1990725"/>
            <a:ext cx="5761038" cy="3455988"/>
          </a:xfrm>
          <a:custGeom>
            <a:avLst/>
            <a:gdLst>
              <a:gd name="T0" fmla="*/ 0 w 3992"/>
              <a:gd name="T1" fmla="*/ 0 h 2177"/>
              <a:gd name="T2" fmla="*/ 0 w 3992"/>
              <a:gd name="T3" fmla="*/ 2177 h 2177"/>
              <a:gd name="T4" fmla="*/ 3992 w 3992"/>
              <a:gd name="T5" fmla="*/ 2177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92" h="2177">
                <a:moveTo>
                  <a:pt x="0" y="0"/>
                </a:moveTo>
                <a:lnTo>
                  <a:pt x="0" y="2177"/>
                </a:lnTo>
                <a:lnTo>
                  <a:pt x="3992" y="2177"/>
                </a:lnTo>
              </a:path>
            </a:pathLst>
          </a:custGeom>
          <a:noFill/>
          <a:ln w="1908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835150" y="4583113"/>
            <a:ext cx="647700" cy="647700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F</a:t>
            </a:r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2987675" y="4078288"/>
            <a:ext cx="647700" cy="647700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S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4140200" y="3573463"/>
            <a:ext cx="647700" cy="647700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N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5292725" y="3068638"/>
            <a:ext cx="647700" cy="647700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P</a:t>
            </a: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6445250" y="2563813"/>
            <a:ext cx="647700" cy="647700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b="1"/>
              <a:t>A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 rot="20280000">
            <a:off x="2555875" y="4511675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 rot="20280000">
            <a:off x="3708400" y="4008438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 rot="20280000">
            <a:off x="4860925" y="3505200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 rot="20280000">
            <a:off x="6013450" y="3001963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685925" y="4292600"/>
            <a:ext cx="8794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Formande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836863" y="3716338"/>
            <a:ext cx="9302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Stormande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917950" y="3213100"/>
            <a:ext cx="1030288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Normerande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997450" y="2708275"/>
            <a:ext cx="1014413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Presterande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6218238" y="2205038"/>
            <a:ext cx="1100137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Ajournerande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572000" y="5516563"/>
            <a:ext cx="409575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Tid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 rot="16200000">
            <a:off x="688975" y="3570288"/>
            <a:ext cx="1398588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Gruppeffektivitet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5CA2F41-04CF-44EF-94F7-532F1623B725}" type="slidenum">
              <a:rPr lang="en-US" altLang="sv-SE" sz="1000"/>
              <a:pPr algn="r">
                <a:spcBef>
                  <a:spcPct val="0"/>
                </a:spcBef>
              </a:pPr>
              <a:t>40</a:t>
            </a:fld>
            <a:endParaRPr lang="en-US" altLang="sv-SE" sz="1000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Bensaous modell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339975" y="1844675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2339975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339975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4787900" y="1844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4787900" y="3357563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2936875" y="3933825"/>
            <a:ext cx="17478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Marknadsrelation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162550" y="3860800"/>
            <a:ext cx="182721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Leverantören fjättrad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2860675" y="2492375"/>
            <a:ext cx="14525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Köparen fjättrad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5089525" y="2492375"/>
            <a:ext cx="202088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Strategiskt partnerskap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278188" y="4919663"/>
            <a:ext cx="59531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Låga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5797550" y="4919663"/>
            <a:ext cx="6238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Höga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1712913" y="2492375"/>
            <a:ext cx="7191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Höga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765300" y="3911600"/>
            <a:ext cx="59531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Låga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143250" y="5229225"/>
            <a:ext cx="338931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Leverantörens specifika investeringar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 rot="16200000">
            <a:off x="29369" y="3239294"/>
            <a:ext cx="30956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Köparens specifika investeringar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273050" y="6165850"/>
            <a:ext cx="2455863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Bensaou, 1999); samt Skjött-Larsen sid 246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00526A3-2355-493B-9488-0D87D76D9E8F}" type="slidenum">
              <a:rPr lang="en-US" altLang="sv-SE" sz="1000"/>
              <a:pPr algn="r">
                <a:spcBef>
                  <a:spcPct val="0"/>
                </a:spcBef>
              </a:pPr>
              <a:t>5</a:t>
            </a:fld>
            <a:endParaRPr lang="en-US" altLang="sv-SE" sz="10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Balanserade styrkort</a:t>
            </a:r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2987675" y="2276475"/>
            <a:ext cx="3452813" cy="3021013"/>
            <a:chOff x="1882" y="1434"/>
            <a:chExt cx="2175" cy="1903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882" y="2431"/>
              <a:ext cx="2176" cy="1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2970" y="1434"/>
              <a:ext cx="1" cy="1904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4140200" y="1700213"/>
            <a:ext cx="1152525" cy="11525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Finansiellt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4140200" y="3284538"/>
            <a:ext cx="1152525" cy="11525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Balanserat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styrkort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2411413" y="3284538"/>
            <a:ext cx="1152525" cy="11525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Kund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5795963" y="3284538"/>
            <a:ext cx="1152525" cy="11525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Process</a:t>
            </a: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4140200" y="4724400"/>
            <a:ext cx="1152525" cy="1152525"/>
          </a:xfrm>
          <a:prstGeom prst="ellipse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lIns="36000" tIns="36000" rIns="36000" bIns="360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 b="1"/>
              <a:t>Lärande</a:t>
            </a:r>
          </a:p>
        </p:txBody>
      </p:sp>
      <p:sp>
        <p:nvSpPr>
          <p:cNvPr id="10253" name="Freeform 13"/>
          <p:cNvSpPr>
            <a:spLocks/>
          </p:cNvSpPr>
          <p:nvPr/>
        </p:nvSpPr>
        <p:spPr bwMode="auto">
          <a:xfrm>
            <a:off x="2987675" y="2276475"/>
            <a:ext cx="684213" cy="673100"/>
          </a:xfrm>
          <a:custGeom>
            <a:avLst/>
            <a:gdLst>
              <a:gd name="T0" fmla="*/ 9 w 431"/>
              <a:gd name="T1" fmla="*/ 424 h 424"/>
              <a:gd name="T2" fmla="*/ 28 w 431"/>
              <a:gd name="T3" fmla="*/ 207 h 424"/>
              <a:gd name="T4" fmla="*/ 177 w 431"/>
              <a:gd name="T5" fmla="*/ 36 h 424"/>
              <a:gd name="T6" fmla="*/ 431 w 431"/>
              <a:gd name="T7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" h="424">
                <a:moveTo>
                  <a:pt x="9" y="424"/>
                </a:moveTo>
                <a:cubicBezTo>
                  <a:pt x="13" y="388"/>
                  <a:pt x="0" y="272"/>
                  <a:pt x="28" y="207"/>
                </a:cubicBezTo>
                <a:cubicBezTo>
                  <a:pt x="56" y="142"/>
                  <a:pt x="110" y="70"/>
                  <a:pt x="177" y="36"/>
                </a:cubicBezTo>
                <a:cubicBezTo>
                  <a:pt x="244" y="2"/>
                  <a:pt x="378" y="7"/>
                  <a:pt x="431" y="0"/>
                </a:cubicBezTo>
              </a:path>
            </a:pathLst>
          </a:custGeom>
          <a:noFill/>
          <a:ln w="8892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 rot="5400000">
            <a:off x="5577682" y="2210594"/>
            <a:ext cx="684212" cy="673100"/>
          </a:xfrm>
          <a:custGeom>
            <a:avLst/>
            <a:gdLst>
              <a:gd name="T0" fmla="*/ 9 w 431"/>
              <a:gd name="T1" fmla="*/ 424 h 424"/>
              <a:gd name="T2" fmla="*/ 28 w 431"/>
              <a:gd name="T3" fmla="*/ 207 h 424"/>
              <a:gd name="T4" fmla="*/ 177 w 431"/>
              <a:gd name="T5" fmla="*/ 36 h 424"/>
              <a:gd name="T6" fmla="*/ 431 w 431"/>
              <a:gd name="T7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" h="424">
                <a:moveTo>
                  <a:pt x="9" y="424"/>
                </a:moveTo>
                <a:cubicBezTo>
                  <a:pt x="13" y="388"/>
                  <a:pt x="0" y="272"/>
                  <a:pt x="28" y="207"/>
                </a:cubicBezTo>
                <a:cubicBezTo>
                  <a:pt x="56" y="142"/>
                  <a:pt x="110" y="70"/>
                  <a:pt x="177" y="36"/>
                </a:cubicBezTo>
                <a:cubicBezTo>
                  <a:pt x="244" y="2"/>
                  <a:pt x="378" y="7"/>
                  <a:pt x="431" y="0"/>
                </a:cubicBezTo>
              </a:path>
            </a:pathLst>
          </a:custGeom>
          <a:noFill/>
          <a:ln w="8892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55" name="Freeform 15"/>
          <p:cNvSpPr>
            <a:spLocks/>
          </p:cNvSpPr>
          <p:nvPr/>
        </p:nvSpPr>
        <p:spPr bwMode="auto">
          <a:xfrm rot="10800000">
            <a:off x="5654675" y="4727575"/>
            <a:ext cx="684213" cy="673100"/>
          </a:xfrm>
          <a:custGeom>
            <a:avLst/>
            <a:gdLst>
              <a:gd name="T0" fmla="*/ 9 w 431"/>
              <a:gd name="T1" fmla="*/ 424 h 424"/>
              <a:gd name="T2" fmla="*/ 28 w 431"/>
              <a:gd name="T3" fmla="*/ 207 h 424"/>
              <a:gd name="T4" fmla="*/ 177 w 431"/>
              <a:gd name="T5" fmla="*/ 36 h 424"/>
              <a:gd name="T6" fmla="*/ 431 w 431"/>
              <a:gd name="T7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" h="424">
                <a:moveTo>
                  <a:pt x="9" y="424"/>
                </a:moveTo>
                <a:cubicBezTo>
                  <a:pt x="13" y="388"/>
                  <a:pt x="0" y="272"/>
                  <a:pt x="28" y="207"/>
                </a:cubicBezTo>
                <a:cubicBezTo>
                  <a:pt x="56" y="142"/>
                  <a:pt x="110" y="70"/>
                  <a:pt x="177" y="36"/>
                </a:cubicBezTo>
                <a:cubicBezTo>
                  <a:pt x="244" y="2"/>
                  <a:pt x="378" y="7"/>
                  <a:pt x="431" y="0"/>
                </a:cubicBezTo>
              </a:path>
            </a:pathLst>
          </a:custGeom>
          <a:noFill/>
          <a:ln w="8892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56" name="Freeform 16"/>
          <p:cNvSpPr>
            <a:spLocks/>
          </p:cNvSpPr>
          <p:nvPr/>
        </p:nvSpPr>
        <p:spPr bwMode="auto">
          <a:xfrm rot="16200000">
            <a:off x="2982118" y="4733132"/>
            <a:ext cx="684213" cy="673100"/>
          </a:xfrm>
          <a:custGeom>
            <a:avLst/>
            <a:gdLst>
              <a:gd name="T0" fmla="*/ 9 w 431"/>
              <a:gd name="T1" fmla="*/ 424 h 424"/>
              <a:gd name="T2" fmla="*/ 28 w 431"/>
              <a:gd name="T3" fmla="*/ 207 h 424"/>
              <a:gd name="T4" fmla="*/ 177 w 431"/>
              <a:gd name="T5" fmla="*/ 36 h 424"/>
              <a:gd name="T6" fmla="*/ 431 w 431"/>
              <a:gd name="T7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1" h="424">
                <a:moveTo>
                  <a:pt x="9" y="424"/>
                </a:moveTo>
                <a:cubicBezTo>
                  <a:pt x="13" y="388"/>
                  <a:pt x="0" y="272"/>
                  <a:pt x="28" y="207"/>
                </a:cubicBezTo>
                <a:cubicBezTo>
                  <a:pt x="56" y="142"/>
                  <a:pt x="110" y="70"/>
                  <a:pt x="177" y="36"/>
                </a:cubicBezTo>
                <a:cubicBezTo>
                  <a:pt x="244" y="2"/>
                  <a:pt x="378" y="7"/>
                  <a:pt x="431" y="0"/>
                </a:cubicBezTo>
              </a:path>
            </a:pathLst>
          </a:custGeom>
          <a:noFill/>
          <a:ln w="8892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76225" y="6165850"/>
            <a:ext cx="40259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Kaplan, Norton; the Balanced Scorecard: Translating strategy into action; 1996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0B9BFFF-58F9-4063-AF09-4767E7A95BD0}" type="slidenum">
              <a:rPr lang="en-US" altLang="sv-SE" sz="1000"/>
              <a:pPr algn="r">
                <a:spcBef>
                  <a:spcPct val="0"/>
                </a:spcBef>
              </a:pPr>
              <a:t>6</a:t>
            </a:fld>
            <a:endParaRPr lang="en-US" altLang="sv-SE" sz="100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Järntriangeln</a:t>
            </a:r>
            <a:br>
              <a:rPr lang="sv-SE" altLang="sv-SE" sz="1800" b="1"/>
            </a:br>
            <a:endParaRPr lang="sv-SE" altLang="sv-SE" sz="1800" b="1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843213" y="2349500"/>
            <a:ext cx="3384550" cy="2303463"/>
          </a:xfrm>
          <a:prstGeom prst="triangle">
            <a:avLst>
              <a:gd name="adj" fmla="val 50000"/>
            </a:avLst>
          </a:prstGeom>
          <a:solidFill>
            <a:srgbClr val="5E9847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73500" y="1916113"/>
            <a:ext cx="1309688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800" b="1"/>
              <a:t>Kostnader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198688" y="4724400"/>
            <a:ext cx="1000125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800" b="1"/>
              <a:t>Kvalitet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156325" y="4724400"/>
            <a:ext cx="525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800" b="1"/>
              <a:t>Tid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7BC9A3F-8317-413D-8308-ED3CB180DC96}" type="slidenum">
              <a:rPr lang="en-US" altLang="sv-SE" sz="1000"/>
              <a:pPr algn="r">
                <a:spcBef>
                  <a:spcPct val="0"/>
                </a:spcBef>
              </a:pPr>
              <a:t>7</a:t>
            </a:fld>
            <a:endParaRPr lang="en-US" altLang="sv-SE" sz="10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Ledningsrutnät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555875" y="1557338"/>
            <a:ext cx="4032250" cy="3959225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924300" y="1557338"/>
            <a:ext cx="1588" cy="3959225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5292725" y="1557338"/>
            <a:ext cx="1588" cy="3959225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555875" y="4149725"/>
            <a:ext cx="4030663" cy="1588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55875" y="2781300"/>
            <a:ext cx="4030663" cy="1588"/>
          </a:xfrm>
          <a:prstGeom prst="line">
            <a:avLst/>
          </a:prstGeom>
          <a:noFill/>
          <a:ln w="12600" cap="rnd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698750" y="1916113"/>
            <a:ext cx="1189038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”Country club”-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ledning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578475" y="1916113"/>
            <a:ext cx="725488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”Team”-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ledning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914650" y="4724400"/>
            <a:ext cx="766763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Utarmad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507038" y="4652963"/>
            <a:ext cx="95250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Auktoritets-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uppfyllnad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281488" y="3284538"/>
            <a:ext cx="760412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Dämpad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pendel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909763" y="1989138"/>
            <a:ext cx="525462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1909763" y="4724400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 rot="16200000">
            <a:off x="638175" y="3044825"/>
            <a:ext cx="18367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Personalinriktning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062288" y="5591175"/>
            <a:ext cx="4953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Låg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797550" y="5661025"/>
            <a:ext cx="5254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Hög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3776663" y="5949950"/>
            <a:ext cx="16954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Resultatinriktning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30175" y="6308725"/>
            <a:ext cx="436562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RR &amp; JS Moulton; The managerial grid, Advanced management office executive; 1962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E97D656-E3AA-41C4-982C-168F3673D081}" type="slidenum">
              <a:rPr lang="en-US" altLang="sv-SE" sz="1000"/>
              <a:pPr algn="r">
                <a:spcBef>
                  <a:spcPct val="0"/>
                </a:spcBef>
              </a:pPr>
              <a:t>8</a:t>
            </a:fld>
            <a:endParaRPr lang="en-US" altLang="sv-SE" sz="100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Porters generiska strategier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339975" y="2225675"/>
            <a:ext cx="4895850" cy="30241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339975" y="2225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787900" y="2225675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39975" y="1628775"/>
            <a:ext cx="1030288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Lägre </a:t>
            </a:r>
          </a:p>
          <a:p>
            <a:pPr algn="l">
              <a:spcBef>
                <a:spcPct val="0"/>
              </a:spcBef>
            </a:pPr>
            <a:r>
              <a:rPr lang="sv-SE" altLang="sv-SE" sz="1400" b="1"/>
              <a:t>kostnader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372225" y="1773238"/>
            <a:ext cx="8334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Unikhet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331913" y="2205038"/>
            <a:ext cx="95567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Brett mål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258888" y="4941888"/>
            <a:ext cx="10223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Snävt mål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137025" y="4221163"/>
            <a:ext cx="12541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Fokusstrategi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840038" y="2708275"/>
            <a:ext cx="13811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Kostnadsledar-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strategi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289550" y="2708275"/>
            <a:ext cx="144145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Differentierings-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strategi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486150" y="1412875"/>
            <a:ext cx="263048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Källor till konkurrensfördelar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 rot="16200000">
            <a:off x="486569" y="3485357"/>
            <a:ext cx="2211387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sv-SE" altLang="sv-SE" sz="1400" b="1"/>
              <a:t>Konkurrensomfattning på målmarknaden</a:t>
            </a: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3419475" y="1916113"/>
            <a:ext cx="2808288" cy="1587"/>
          </a:xfrm>
          <a:prstGeom prst="line">
            <a:avLst/>
          </a:prstGeom>
          <a:noFill/>
          <a:ln w="3780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2051050" y="2636838"/>
            <a:ext cx="1588" cy="2160587"/>
          </a:xfrm>
          <a:prstGeom prst="line">
            <a:avLst/>
          </a:prstGeom>
          <a:noFill/>
          <a:ln w="37800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71463" y="6165850"/>
            <a:ext cx="5240337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Porter ME; Competitive Strategy: techiques for Analysing Indsutries &amp; Competitors, The Free Press; 1980</a:t>
            </a:r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4140200" y="3429000"/>
            <a:ext cx="1295400" cy="64770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3333" name="AutoShape 21"/>
          <p:cNvSpPr>
            <a:spLocks/>
          </p:cNvSpPr>
          <p:nvPr/>
        </p:nvSpPr>
        <p:spPr bwMode="auto">
          <a:xfrm>
            <a:off x="7672388" y="4106863"/>
            <a:ext cx="9144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53472"/>
              <a:gd name="adj5" fmla="val -40884"/>
              <a:gd name="adj6" fmla="val -304167"/>
            </a:avLst>
          </a:prstGeom>
          <a:solidFill>
            <a:srgbClr val="FFFFFF"/>
          </a:solidFill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>
            <a:outerShdw dist="107933" dir="2700000" algn="ctr" rotWithShape="0">
              <a:srgbClr val="808080">
                <a:alpha val="50027"/>
              </a:srgbClr>
            </a:outerShdw>
          </a:effectLst>
        </p:spPr>
        <p:txBody>
          <a:bodyPr lIns="90000" tIns="46800" rIns="90000" bIns="46800" anchor="ctr"/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Fast i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v-SE" altLang="sv-SE" sz="1200"/>
              <a:t>mitten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3368675" y="6581775"/>
            <a:ext cx="31369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sv-SE" sz="1000"/>
              <a:t>Inköpsmodeller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7786BC-F549-4140-8A39-B3A5EA48BE79}" type="slidenum">
              <a:rPr lang="en-US" altLang="sv-SE" sz="1000"/>
              <a:pPr algn="r">
                <a:spcBef>
                  <a:spcPct val="0"/>
                </a:spcBef>
              </a:pPr>
              <a:t>9</a:t>
            </a:fld>
            <a:endParaRPr lang="en-US" altLang="sv-SE" sz="100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000"/>
              <a:t>2009-09-25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800" b="1"/>
              <a:t>Ansoffs matris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011488" y="2349500"/>
            <a:ext cx="4895850" cy="30241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206639" dir="2848269" algn="ctr" rotWithShape="0">
              <a:srgbClr val="808080">
                <a:alpha val="50027"/>
              </a:srgbClr>
            </a:outerShdw>
          </a:effec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011488" y="2349500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011488" y="386238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459413" y="2349500"/>
            <a:ext cx="2447925" cy="1512888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459413" y="3862388"/>
            <a:ext cx="2447925" cy="1512887"/>
          </a:xfrm>
          <a:prstGeom prst="rect">
            <a:avLst/>
          </a:prstGeom>
          <a:solidFill>
            <a:srgbClr val="5E984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219450" y="1989138"/>
            <a:ext cx="20716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Existerande produkter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965825" y="1989138"/>
            <a:ext cx="1381125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Nya produkter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842963" y="2997200"/>
            <a:ext cx="21526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Existerande marknader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500188" y="4365625"/>
            <a:ext cx="146208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 b="1"/>
              <a:t>Nya marknader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290888" y="4438650"/>
            <a:ext cx="17557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Marknadsutveckling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105525" y="4438650"/>
            <a:ext cx="12096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Diversifiering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287713" y="2854325"/>
            <a:ext cx="18573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Skydda, bygg upp,</a:t>
            </a:r>
          </a:p>
          <a:p>
            <a:pPr algn="l">
              <a:spcBef>
                <a:spcPct val="0"/>
              </a:spcBef>
            </a:pPr>
            <a:r>
              <a:rPr lang="sv-SE" altLang="sv-SE" sz="1400"/>
              <a:t>marknadspenetration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884863" y="2997200"/>
            <a:ext cx="158908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sv-SE" altLang="sv-SE" sz="1400"/>
              <a:t>Produktutveckling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96850" y="6165850"/>
            <a:ext cx="4130675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68275" indent="-168275"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168275" algn="l"/>
                <a:tab pos="1082675" algn="l"/>
                <a:tab pos="1997075" algn="l"/>
                <a:tab pos="2911475" algn="l"/>
                <a:tab pos="3825875" algn="l"/>
                <a:tab pos="4740275" algn="l"/>
                <a:tab pos="5654675" algn="l"/>
                <a:tab pos="6569075" algn="l"/>
                <a:tab pos="7483475" algn="l"/>
                <a:tab pos="8397875" algn="l"/>
                <a:tab pos="9312275" algn="l"/>
                <a:tab pos="10226675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altLang="sv-SE" sz="800"/>
              <a:t>Källa: Ansoff HI; Implementing Strategic management; Prentice Hall International; 1984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1270</Words>
  <Application>Microsoft Office PowerPoint</Application>
  <PresentationFormat>Anpassad</PresentationFormat>
  <Paragraphs>700</Paragraphs>
  <Slides>40</Slides>
  <Notes>40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40</vt:i4>
      </vt:variant>
    </vt:vector>
  </HeadingPairs>
  <TitlesOfParts>
    <vt:vector size="48" baseType="lpstr">
      <vt:lpstr>Arial</vt:lpstr>
      <vt:lpstr>Wingdings</vt:lpstr>
      <vt:lpstr>Times New Roman</vt:lpstr>
      <vt:lpstr>Lucida Sans Unicode</vt:lpstr>
      <vt:lpstr>Standardformgivning</vt:lpstr>
      <vt:lpstr>Standardformgivning</vt:lpstr>
      <vt:lpstr>Standardformgivning</vt:lpstr>
      <vt:lpstr>Standardformgivning</vt:lpstr>
      <vt:lpstr>Kontinuitet i ledarskapsbeteende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Inköpsmodeller</dc:title>
  <dc:creator>Michèle Sandstedt</dc:creator>
  <cp:lastModifiedBy>Michèle Sandstedt</cp:lastModifiedBy>
  <cp:revision>2</cp:revision>
  <dcterms:modified xsi:type="dcterms:W3CDTF">2021-06-08T15:06:42Z</dcterms:modified>
</cp:coreProperties>
</file>