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  <p:sldMasterId id="2147483651" r:id="rId2"/>
  </p:sldMasterIdLst>
  <p:notesMasterIdLst>
    <p:notesMasterId r:id="rId7"/>
  </p:notesMasterIdLst>
  <p:sldIdLst>
    <p:sldId id="348" r:id="rId3"/>
    <p:sldId id="353" r:id="rId4"/>
    <p:sldId id="354" r:id="rId5"/>
    <p:sldId id="355" r:id="rId6"/>
  </p:sldIdLst>
  <p:sldSz cx="9906000" cy="6858000" type="A4"/>
  <p:notesSz cx="6858000" cy="91440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5B"/>
    <a:srgbClr val="FFFF66"/>
    <a:srgbClr val="2E7642"/>
    <a:srgbClr val="2E7C42"/>
    <a:srgbClr val="F95F4F"/>
    <a:srgbClr val="00E87A"/>
    <a:srgbClr val="00E075"/>
    <a:srgbClr val="7F7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5" autoAdjust="0"/>
    <p:restoredTop sz="94575" autoAdjust="0"/>
  </p:normalViewPr>
  <p:slideViewPr>
    <p:cSldViewPr>
      <p:cViewPr varScale="1">
        <p:scale>
          <a:sx n="66" d="100"/>
          <a:sy n="66" d="100"/>
        </p:scale>
        <p:origin x="1348" y="4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1B88D6E6-5C96-4B6B-9D5E-3DA7BF05B887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1552768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EFFSO_Final_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upp 9"/>
          <p:cNvGrpSpPr>
            <a:grpSpLocks/>
          </p:cNvGrpSpPr>
          <p:nvPr/>
        </p:nvGrpSpPr>
        <p:grpSpPr bwMode="auto">
          <a:xfrm>
            <a:off x="3243263" y="6348413"/>
            <a:ext cx="3424237" cy="152400"/>
            <a:chOff x="4238620" y="6286520"/>
            <a:chExt cx="3424255" cy="152400"/>
          </a:xfrm>
        </p:grpSpPr>
        <p:pic>
          <p:nvPicPr>
            <p:cNvPr id="7" name="Picture 15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8620" y="6286520"/>
              <a:ext cx="952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6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4504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7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8950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53348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38714A-5AB0-483A-8C37-21894412D60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75659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668D0B-AD04-48AD-A4CB-AE566AE5439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50655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1825" y="990600"/>
            <a:ext cx="8588375" cy="8382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abell 2"/>
          <p:cNvSpPr>
            <a:spLocks noGrp="1"/>
          </p:cNvSpPr>
          <p:nvPr>
            <p:ph type="tbl" idx="1"/>
          </p:nvPr>
        </p:nvSpPr>
        <p:spPr>
          <a:xfrm>
            <a:off x="622300" y="1905000"/>
            <a:ext cx="8597900" cy="4419600"/>
          </a:xfrm>
        </p:spPr>
        <p:txBody>
          <a:bodyPr/>
          <a:lstStyle/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>
          <a:xfrm>
            <a:off x="3368675" y="6581775"/>
            <a:ext cx="3136900" cy="1968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>
          <a:xfrm>
            <a:off x="6897688" y="6581775"/>
            <a:ext cx="2311400" cy="196850"/>
          </a:xfrm>
        </p:spPr>
        <p:txBody>
          <a:bodyPr/>
          <a:lstStyle>
            <a:lvl1pPr>
              <a:defRPr/>
            </a:lvl1pPr>
          </a:lstStyle>
          <a:p>
            <a:fld id="{E2ED7376-A0F9-4631-BC3E-F0FE9148E87D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2"/>
          </p:nvPr>
        </p:nvSpPr>
        <p:spPr>
          <a:xfrm>
            <a:off x="622300" y="6583363"/>
            <a:ext cx="2311400" cy="198437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202942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6308725"/>
            <a:ext cx="541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EFFSO_Final_CMYK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03911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D30ED9-C711-4239-9559-867191BBAE3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573073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99FE5B-881E-4A6E-950F-FA31FDC1CF88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753201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D75048-9390-4AE8-8A60-B92D4249374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5732225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915643-89E0-4659-8BF5-F163E763670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6355700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5E836-55B0-427B-BBD7-83177312B7F3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9415912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543B6C-444E-4897-9F41-53956D91038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296849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B696D5-0482-4EEF-B99B-563827B2C1C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425008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8AC9D-C86B-4FB6-8DC0-E3233043C93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259490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4507DB-8AD4-4DE2-97D1-C371986D1F6D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5590210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2FFF22-4D26-42DE-A305-7D39831828F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0467283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3A787D-5A3A-4396-A4A5-C91932498D5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0825153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Rubrik, text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1825" y="990600"/>
            <a:ext cx="8588375" cy="8382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997450" y="1905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997450" y="4191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59AE4F-A1DB-4F48-8798-2C228A5C592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493274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C7AEE3-4C80-4D46-B317-0A7A72A0BE2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201452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3D90E0-7311-449E-A058-29E489384B7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738050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ABCDEA-4E07-452C-B228-8E6FA3B5AE8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50209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7DBB4A-E5E4-4DE6-B376-8C710C5B445D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271464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D13AE5-121D-4319-91F4-690A929B8FC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05469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C77820-240E-4D20-A9A9-D9A5DA7F511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15331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03838A-D093-498F-8A55-90B7F4C8741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007681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307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/>
            </a:lvl1pPr>
          </a:lstStyle>
          <a:p>
            <a:fld id="{33EC3A61-1734-4DCE-A7E4-EE60C179737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000"/>
            </a:lvl1pPr>
          </a:lstStyle>
          <a:p>
            <a:r>
              <a:rPr lang="en-US" altLang="sv-SE"/>
              <a:t>2009-09-25</a:t>
            </a: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 rot="21600000">
            <a:off x="4306888" y="6742113"/>
            <a:ext cx="129381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US" sz="600" b="1">
                <a:solidFill>
                  <a:schemeClr val="tx2"/>
                </a:solidFill>
                <a:latin typeface="Arial" charset="0"/>
              </a:rPr>
              <a:t>Effective Sourcing </a:t>
            </a:r>
            <a:r>
              <a:rPr lang="en-US" sz="600" b="1">
                <a:solidFill>
                  <a:schemeClr val="tx2"/>
                </a:solidFill>
                <a:latin typeface="Arial" charset="0"/>
                <a:cs typeface="Arial" charset="0"/>
              </a:rPr>
              <a:t>•</a:t>
            </a:r>
            <a:r>
              <a:rPr lang="en-US" sz="600" b="1">
                <a:solidFill>
                  <a:schemeClr val="tx2"/>
                </a:solidFill>
                <a:latin typeface="Arial" charset="0"/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0" r:id="rId2"/>
    <p:sldLayoutId id="2147483709" r:id="rId3"/>
    <p:sldLayoutId id="2147483708" r:id="rId4"/>
    <p:sldLayoutId id="2147483707" r:id="rId5"/>
    <p:sldLayoutId id="2147483706" r:id="rId6"/>
    <p:sldLayoutId id="2147483705" r:id="rId7"/>
    <p:sldLayoutId id="2147483704" r:id="rId8"/>
    <p:sldLayoutId id="2147483703" r:id="rId9"/>
    <p:sldLayoutId id="2147483702" r:id="rId10"/>
    <p:sldLayoutId id="2147483701" r:id="rId11"/>
    <p:sldLayoutId id="2147483722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9379" name="Line 3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410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2293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/>
            </a:lvl1pPr>
          </a:lstStyle>
          <a:p>
            <a:fld id="{0AC583C8-CB57-4384-8CB3-50C37024757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22938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000"/>
            </a:lvl1pPr>
          </a:lstStyle>
          <a:p>
            <a:r>
              <a:rPr lang="en-US" altLang="sv-SE"/>
              <a:t>2009-09-25</a:t>
            </a:r>
          </a:p>
        </p:txBody>
      </p:sp>
      <p:sp>
        <p:nvSpPr>
          <p:cNvPr id="229386" name="Text Box 10"/>
          <p:cNvSpPr txBox="1">
            <a:spLocks noChangeArrowheads="1"/>
          </p:cNvSpPr>
          <p:nvPr/>
        </p:nvSpPr>
        <p:spPr bwMode="auto">
          <a:xfrm rot="21600000">
            <a:off x="4306888" y="6742113"/>
            <a:ext cx="129381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US" sz="600" b="1">
                <a:solidFill>
                  <a:schemeClr val="tx2"/>
                </a:solidFill>
                <a:latin typeface="Arial" charset="0"/>
              </a:rPr>
              <a:t>Effective Sourcing </a:t>
            </a:r>
            <a:r>
              <a:rPr lang="en-US" sz="600" b="1">
                <a:solidFill>
                  <a:schemeClr val="tx2"/>
                </a:solidFill>
                <a:latin typeface="Arial" charset="0"/>
                <a:cs typeface="Arial" charset="0"/>
              </a:rPr>
              <a:t>•</a:t>
            </a:r>
            <a:r>
              <a:rPr lang="en-US" sz="600" b="1">
                <a:solidFill>
                  <a:schemeClr val="tx2"/>
                </a:solidFill>
                <a:latin typeface="Arial" charset="0"/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1" r:id="rId2"/>
    <p:sldLayoutId id="2147483720" r:id="rId3"/>
    <p:sldLayoutId id="2147483719" r:id="rId4"/>
    <p:sldLayoutId id="2147483718" r:id="rId5"/>
    <p:sldLayoutId id="2147483717" r:id="rId6"/>
    <p:sldLayoutId id="2147483716" r:id="rId7"/>
    <p:sldLayoutId id="2147483715" r:id="rId8"/>
    <p:sldLayoutId id="2147483714" r:id="rId9"/>
    <p:sldLayoutId id="2147483713" r:id="rId10"/>
    <p:sldLayoutId id="2147483712" r:id="rId11"/>
    <p:sldLayoutId id="2147483711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smtClean="0"/>
              <a:t>Produktsegmentträd - Sourcingträd</a:t>
            </a:r>
          </a:p>
        </p:txBody>
      </p:sp>
      <p:sp>
        <p:nvSpPr>
          <p:cNvPr id="243716" name="Text Box 4"/>
          <p:cNvSpPr txBox="1">
            <a:spLocks noChangeArrowheads="1"/>
          </p:cNvSpPr>
          <p:nvPr/>
        </p:nvSpPr>
        <p:spPr bwMode="auto">
          <a:xfrm>
            <a:off x="6154738" y="2708275"/>
            <a:ext cx="1949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sv-SE" altLang="sv-SE" sz="1400"/>
              <a:t>Plaster</a:t>
            </a:r>
          </a:p>
        </p:txBody>
      </p:sp>
      <p:sp>
        <p:nvSpPr>
          <p:cNvPr id="243717" name="Text Box 5"/>
          <p:cNvSpPr txBox="1">
            <a:spLocks noChangeArrowheads="1"/>
          </p:cNvSpPr>
          <p:nvPr/>
        </p:nvSpPr>
        <p:spPr bwMode="auto">
          <a:xfrm>
            <a:off x="6154738" y="2119313"/>
            <a:ext cx="194945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sv-SE" altLang="sv-SE" sz="1400"/>
              <a:t>Metaller</a:t>
            </a:r>
          </a:p>
        </p:txBody>
      </p:sp>
      <p:sp>
        <p:nvSpPr>
          <p:cNvPr id="243718" name="Text Box 6"/>
          <p:cNvSpPr txBox="1">
            <a:spLocks noChangeArrowheads="1"/>
          </p:cNvSpPr>
          <p:nvPr/>
        </p:nvSpPr>
        <p:spPr bwMode="auto">
          <a:xfrm>
            <a:off x="3881438" y="1628775"/>
            <a:ext cx="18399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sv-SE" altLang="sv-SE" sz="1400"/>
              <a:t>Halvfabrikat</a:t>
            </a:r>
          </a:p>
        </p:txBody>
      </p:sp>
      <p:sp>
        <p:nvSpPr>
          <p:cNvPr id="243719" name="Text Box 7"/>
          <p:cNvSpPr txBox="1">
            <a:spLocks noChangeArrowheads="1"/>
          </p:cNvSpPr>
          <p:nvPr/>
        </p:nvSpPr>
        <p:spPr bwMode="auto">
          <a:xfrm>
            <a:off x="3873500" y="2276475"/>
            <a:ext cx="1839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sv-SE" altLang="sv-SE" sz="1400"/>
              <a:t>Råvaror</a:t>
            </a:r>
          </a:p>
        </p:txBody>
      </p:sp>
      <p:sp>
        <p:nvSpPr>
          <p:cNvPr id="243720" name="Text Box 8"/>
          <p:cNvSpPr txBox="1">
            <a:spLocks noChangeArrowheads="1"/>
          </p:cNvSpPr>
          <p:nvPr/>
        </p:nvSpPr>
        <p:spPr bwMode="auto">
          <a:xfrm>
            <a:off x="1281113" y="4149725"/>
            <a:ext cx="24907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sv-SE" altLang="sv-SE" sz="1400"/>
              <a:t>Indirekt material</a:t>
            </a:r>
          </a:p>
        </p:txBody>
      </p:sp>
      <p:sp>
        <p:nvSpPr>
          <p:cNvPr id="243721" name="Text Box 9"/>
          <p:cNvSpPr txBox="1">
            <a:spLocks noChangeArrowheads="1"/>
          </p:cNvSpPr>
          <p:nvPr/>
        </p:nvSpPr>
        <p:spPr bwMode="auto">
          <a:xfrm>
            <a:off x="1281113" y="2119313"/>
            <a:ext cx="1951037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sv-SE" altLang="sv-SE" sz="1400"/>
              <a:t>Direkt material</a:t>
            </a:r>
          </a:p>
        </p:txBody>
      </p:sp>
      <p:sp>
        <p:nvSpPr>
          <p:cNvPr id="243722" name="Text Box 10"/>
          <p:cNvSpPr txBox="1">
            <a:spLocks noChangeArrowheads="1"/>
          </p:cNvSpPr>
          <p:nvPr/>
        </p:nvSpPr>
        <p:spPr bwMode="auto">
          <a:xfrm>
            <a:off x="6176963" y="5157788"/>
            <a:ext cx="1949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sv-SE" altLang="sv-SE" sz="1400"/>
              <a:t>Konsulter</a:t>
            </a:r>
          </a:p>
        </p:txBody>
      </p:sp>
      <p:sp>
        <p:nvSpPr>
          <p:cNvPr id="243723" name="Text Box 11"/>
          <p:cNvSpPr txBox="1">
            <a:spLocks noChangeArrowheads="1"/>
          </p:cNvSpPr>
          <p:nvPr/>
        </p:nvSpPr>
        <p:spPr bwMode="auto">
          <a:xfrm>
            <a:off x="6154738" y="4476750"/>
            <a:ext cx="1949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sv-SE" altLang="sv-SE" sz="1400"/>
              <a:t>System</a:t>
            </a:r>
          </a:p>
        </p:txBody>
      </p:sp>
      <p:cxnSp>
        <p:nvCxnSpPr>
          <p:cNvPr id="243724" name="AutoShape 12"/>
          <p:cNvCxnSpPr>
            <a:cxnSpLocks noChangeShapeType="1"/>
          </p:cNvCxnSpPr>
          <p:nvPr/>
        </p:nvCxnSpPr>
        <p:spPr bwMode="auto">
          <a:xfrm>
            <a:off x="1281113" y="2119313"/>
            <a:ext cx="0" cy="23574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3725" name="AutoShape 13"/>
          <p:cNvCxnSpPr>
            <a:cxnSpLocks noChangeShapeType="1"/>
          </p:cNvCxnSpPr>
          <p:nvPr/>
        </p:nvCxnSpPr>
        <p:spPr bwMode="auto">
          <a:xfrm rot="10800000" flipV="1">
            <a:off x="1281113" y="3886200"/>
            <a:ext cx="4548187" cy="590550"/>
          </a:xfrm>
          <a:prstGeom prst="bentConnector3">
            <a:avLst>
              <a:gd name="adj1" fmla="val 43042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3726" name="Text Box 14"/>
          <p:cNvSpPr txBox="1">
            <a:spLocks noChangeArrowheads="1"/>
          </p:cNvSpPr>
          <p:nvPr/>
        </p:nvSpPr>
        <p:spPr bwMode="auto">
          <a:xfrm>
            <a:off x="3873500" y="4652963"/>
            <a:ext cx="1839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sv-SE" altLang="sv-SE" sz="1400"/>
              <a:t>IT-tjänster</a:t>
            </a:r>
          </a:p>
        </p:txBody>
      </p:sp>
      <p:cxnSp>
        <p:nvCxnSpPr>
          <p:cNvPr id="243727" name="AutoShape 15"/>
          <p:cNvCxnSpPr>
            <a:cxnSpLocks noChangeShapeType="1"/>
          </p:cNvCxnSpPr>
          <p:nvPr/>
        </p:nvCxnSpPr>
        <p:spPr bwMode="auto">
          <a:xfrm>
            <a:off x="1281113" y="4476750"/>
            <a:ext cx="4548187" cy="488950"/>
          </a:xfrm>
          <a:prstGeom prst="bentConnector3">
            <a:avLst>
              <a:gd name="adj1" fmla="val 57009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3728" name="AutoShape 16"/>
          <p:cNvCxnSpPr>
            <a:cxnSpLocks noChangeShapeType="1"/>
          </p:cNvCxnSpPr>
          <p:nvPr/>
        </p:nvCxnSpPr>
        <p:spPr bwMode="auto">
          <a:xfrm rot="10800000">
            <a:off x="3556000" y="2119313"/>
            <a:ext cx="2273300" cy="492125"/>
          </a:xfrm>
          <a:prstGeom prst="bentConnector3">
            <a:avLst>
              <a:gd name="adj1" fmla="val 85713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3729" name="AutoShape 17"/>
          <p:cNvCxnSpPr>
            <a:cxnSpLocks noChangeShapeType="1"/>
          </p:cNvCxnSpPr>
          <p:nvPr/>
        </p:nvCxnSpPr>
        <p:spPr bwMode="auto">
          <a:xfrm rot="10800000" flipV="1">
            <a:off x="1281113" y="1628775"/>
            <a:ext cx="4548187" cy="490538"/>
          </a:xfrm>
          <a:prstGeom prst="bentConnector3">
            <a:avLst>
              <a:gd name="adj1" fmla="val 42727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3730" name="Text Box 18"/>
          <p:cNvSpPr txBox="1">
            <a:spLocks noChangeArrowheads="1"/>
          </p:cNvSpPr>
          <p:nvPr/>
        </p:nvSpPr>
        <p:spPr bwMode="auto">
          <a:xfrm>
            <a:off x="3873500" y="3933825"/>
            <a:ext cx="183991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sv-SE" altLang="sv-SE" sz="1400"/>
              <a:t>FM-tjänster</a:t>
            </a:r>
          </a:p>
        </p:txBody>
      </p:sp>
      <p:cxnSp>
        <p:nvCxnSpPr>
          <p:cNvPr id="243731" name="AutoShape 19"/>
          <p:cNvCxnSpPr>
            <a:cxnSpLocks noChangeShapeType="1"/>
          </p:cNvCxnSpPr>
          <p:nvPr/>
        </p:nvCxnSpPr>
        <p:spPr bwMode="auto">
          <a:xfrm flipV="1">
            <a:off x="5829300" y="4476750"/>
            <a:ext cx="2058988" cy="488950"/>
          </a:xfrm>
          <a:prstGeom prst="bentConnector3">
            <a:avLst>
              <a:gd name="adj1" fmla="val 14384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3732" name="AutoShape 20"/>
          <p:cNvCxnSpPr>
            <a:cxnSpLocks noChangeShapeType="1"/>
          </p:cNvCxnSpPr>
          <p:nvPr/>
        </p:nvCxnSpPr>
        <p:spPr bwMode="auto">
          <a:xfrm>
            <a:off x="5829300" y="4965700"/>
            <a:ext cx="2165350" cy="490538"/>
          </a:xfrm>
          <a:prstGeom prst="bentConnector3">
            <a:avLst>
              <a:gd name="adj1" fmla="val 13671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3733" name="AutoShape 21"/>
          <p:cNvCxnSpPr>
            <a:cxnSpLocks noChangeShapeType="1"/>
          </p:cNvCxnSpPr>
          <p:nvPr/>
        </p:nvCxnSpPr>
        <p:spPr bwMode="auto">
          <a:xfrm flipV="1">
            <a:off x="5829300" y="2119313"/>
            <a:ext cx="2058988" cy="492125"/>
          </a:xfrm>
          <a:prstGeom prst="bentConnector3">
            <a:avLst>
              <a:gd name="adj1" fmla="val 14153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3734" name="AutoShape 22"/>
          <p:cNvCxnSpPr>
            <a:cxnSpLocks noChangeShapeType="1"/>
          </p:cNvCxnSpPr>
          <p:nvPr/>
        </p:nvCxnSpPr>
        <p:spPr bwMode="auto">
          <a:xfrm>
            <a:off x="5829300" y="2611438"/>
            <a:ext cx="2165350" cy="392112"/>
          </a:xfrm>
          <a:prstGeom prst="bentConnector3">
            <a:avLst>
              <a:gd name="adj1" fmla="val 13343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3735" name="Line 23"/>
          <p:cNvSpPr>
            <a:spLocks noChangeShapeType="1"/>
          </p:cNvSpPr>
          <p:nvPr/>
        </p:nvSpPr>
        <p:spPr bwMode="auto">
          <a:xfrm>
            <a:off x="7994650" y="5162550"/>
            <a:ext cx="0" cy="787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43736" name="Line 24"/>
          <p:cNvSpPr>
            <a:spLocks noChangeShapeType="1"/>
          </p:cNvSpPr>
          <p:nvPr/>
        </p:nvSpPr>
        <p:spPr bwMode="auto">
          <a:xfrm>
            <a:off x="7994650" y="2611438"/>
            <a:ext cx="0" cy="884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43737" name="Line 25"/>
          <p:cNvSpPr>
            <a:spLocks noChangeShapeType="1"/>
          </p:cNvSpPr>
          <p:nvPr/>
        </p:nvSpPr>
        <p:spPr bwMode="auto">
          <a:xfrm>
            <a:off x="7994650" y="2611438"/>
            <a:ext cx="2174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43738" name="Line 26"/>
          <p:cNvSpPr>
            <a:spLocks noChangeShapeType="1"/>
          </p:cNvSpPr>
          <p:nvPr/>
        </p:nvSpPr>
        <p:spPr bwMode="auto">
          <a:xfrm>
            <a:off x="7994650" y="3494088"/>
            <a:ext cx="2174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43739" name="Line 27"/>
          <p:cNvSpPr>
            <a:spLocks noChangeShapeType="1"/>
          </p:cNvSpPr>
          <p:nvPr/>
        </p:nvSpPr>
        <p:spPr bwMode="auto">
          <a:xfrm>
            <a:off x="7994650" y="5162550"/>
            <a:ext cx="2174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43740" name="Line 28"/>
          <p:cNvSpPr>
            <a:spLocks noChangeShapeType="1"/>
          </p:cNvSpPr>
          <p:nvPr/>
        </p:nvSpPr>
        <p:spPr bwMode="auto">
          <a:xfrm>
            <a:off x="7994650" y="5948363"/>
            <a:ext cx="2174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43741" name="Text Box 29"/>
          <p:cNvSpPr txBox="1">
            <a:spLocks noChangeArrowheads="1"/>
          </p:cNvSpPr>
          <p:nvPr/>
        </p:nvSpPr>
        <p:spPr bwMode="auto">
          <a:xfrm>
            <a:off x="8193088" y="2924175"/>
            <a:ext cx="593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sv-SE" altLang="sv-SE" sz="1400" i="1"/>
              <a:t>Etc</a:t>
            </a:r>
          </a:p>
        </p:txBody>
      </p:sp>
      <p:sp>
        <p:nvSpPr>
          <p:cNvPr id="243743" name="Text Box 31"/>
          <p:cNvSpPr txBox="1">
            <a:spLocks noChangeArrowheads="1"/>
          </p:cNvSpPr>
          <p:nvPr/>
        </p:nvSpPr>
        <p:spPr bwMode="auto">
          <a:xfrm>
            <a:off x="8193088" y="5373688"/>
            <a:ext cx="593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sv-SE" altLang="sv-SE" sz="1400" i="1"/>
              <a:t>Etc</a:t>
            </a:r>
          </a:p>
        </p:txBody>
      </p:sp>
      <p:sp>
        <p:nvSpPr>
          <p:cNvPr id="243744" name="Text Box 32"/>
          <p:cNvSpPr txBox="1">
            <a:spLocks noChangeArrowheads="1"/>
          </p:cNvSpPr>
          <p:nvPr/>
        </p:nvSpPr>
        <p:spPr bwMode="auto">
          <a:xfrm>
            <a:off x="560388" y="6021388"/>
            <a:ext cx="2328862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 sz="1200"/>
              <a:t>Jämför spendträdet på nästa sida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smtClean="0"/>
              <a:t>Spendträd - Spendstruktur</a:t>
            </a:r>
          </a:p>
        </p:txBody>
      </p:sp>
      <p:sp>
        <p:nvSpPr>
          <p:cNvPr id="248835" name="Text Box 3"/>
          <p:cNvSpPr txBox="1">
            <a:spLocks noChangeArrowheads="1"/>
          </p:cNvSpPr>
          <p:nvPr/>
        </p:nvSpPr>
        <p:spPr bwMode="auto">
          <a:xfrm>
            <a:off x="6681788" y="2727325"/>
            <a:ext cx="1949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sv-SE" altLang="sv-SE" sz="1400"/>
              <a:t>Plaster, 75 MSEK</a:t>
            </a:r>
          </a:p>
        </p:txBody>
      </p:sp>
      <p:sp>
        <p:nvSpPr>
          <p:cNvPr id="248836" name="Text Box 4"/>
          <p:cNvSpPr txBox="1">
            <a:spLocks noChangeArrowheads="1"/>
          </p:cNvSpPr>
          <p:nvPr/>
        </p:nvSpPr>
        <p:spPr bwMode="auto">
          <a:xfrm>
            <a:off x="6681788" y="2138363"/>
            <a:ext cx="194945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sv-SE" altLang="sv-SE" sz="1400"/>
              <a:t>Metaller, 100 MSEK</a:t>
            </a:r>
          </a:p>
        </p:txBody>
      </p:sp>
      <p:sp>
        <p:nvSpPr>
          <p:cNvPr id="248837" name="Text Box 5"/>
          <p:cNvSpPr txBox="1">
            <a:spLocks noChangeArrowheads="1"/>
          </p:cNvSpPr>
          <p:nvPr/>
        </p:nvSpPr>
        <p:spPr bwMode="auto">
          <a:xfrm>
            <a:off x="4376738" y="1647825"/>
            <a:ext cx="24399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sv-SE" altLang="sv-SE" sz="1400"/>
              <a:t>Halvfabrikat, 175 MSEK</a:t>
            </a:r>
          </a:p>
        </p:txBody>
      </p:sp>
      <p:sp>
        <p:nvSpPr>
          <p:cNvPr id="248838" name="Text Box 6"/>
          <p:cNvSpPr txBox="1">
            <a:spLocks noChangeArrowheads="1"/>
          </p:cNvSpPr>
          <p:nvPr/>
        </p:nvSpPr>
        <p:spPr bwMode="auto">
          <a:xfrm>
            <a:off x="4376738" y="2349500"/>
            <a:ext cx="18399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sv-SE" altLang="sv-SE" sz="1400"/>
              <a:t>Råvaror, 175 MSEK</a:t>
            </a:r>
          </a:p>
        </p:txBody>
      </p:sp>
      <p:sp>
        <p:nvSpPr>
          <p:cNvPr id="248839" name="Text Box 7"/>
          <p:cNvSpPr txBox="1">
            <a:spLocks noChangeArrowheads="1"/>
          </p:cNvSpPr>
          <p:nvPr/>
        </p:nvSpPr>
        <p:spPr bwMode="auto">
          <a:xfrm>
            <a:off x="1784350" y="4221163"/>
            <a:ext cx="2490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sv-SE" altLang="sv-SE" sz="1400"/>
              <a:t>Indirekt material, 150 MSEK</a:t>
            </a:r>
          </a:p>
        </p:txBody>
      </p:sp>
      <p:sp>
        <p:nvSpPr>
          <p:cNvPr id="248840" name="Text Box 8"/>
          <p:cNvSpPr txBox="1">
            <a:spLocks noChangeArrowheads="1"/>
          </p:cNvSpPr>
          <p:nvPr/>
        </p:nvSpPr>
        <p:spPr bwMode="auto">
          <a:xfrm>
            <a:off x="1784350" y="2138363"/>
            <a:ext cx="2376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sv-SE" altLang="sv-SE" sz="1400"/>
              <a:t>Direkt material, 350 MSEK</a:t>
            </a:r>
          </a:p>
        </p:txBody>
      </p:sp>
      <p:sp>
        <p:nvSpPr>
          <p:cNvPr id="248841" name="Text Box 9"/>
          <p:cNvSpPr txBox="1">
            <a:spLocks noChangeArrowheads="1"/>
          </p:cNvSpPr>
          <p:nvPr/>
        </p:nvSpPr>
        <p:spPr bwMode="auto">
          <a:xfrm>
            <a:off x="6681788" y="5157788"/>
            <a:ext cx="1949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sv-SE" altLang="sv-SE" sz="1400"/>
              <a:t>Konsulter, 75 MSEK</a:t>
            </a:r>
          </a:p>
        </p:txBody>
      </p:sp>
      <p:sp>
        <p:nvSpPr>
          <p:cNvPr id="248842" name="Text Box 10"/>
          <p:cNvSpPr txBox="1">
            <a:spLocks noChangeArrowheads="1"/>
          </p:cNvSpPr>
          <p:nvPr/>
        </p:nvSpPr>
        <p:spPr bwMode="auto">
          <a:xfrm>
            <a:off x="6681788" y="4495800"/>
            <a:ext cx="1949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sv-SE" altLang="sv-SE" sz="1400"/>
              <a:t>System, 25 MSEK</a:t>
            </a:r>
          </a:p>
        </p:txBody>
      </p:sp>
      <p:cxnSp>
        <p:nvCxnSpPr>
          <p:cNvPr id="248843" name="AutoShape 11"/>
          <p:cNvCxnSpPr>
            <a:cxnSpLocks noChangeShapeType="1"/>
          </p:cNvCxnSpPr>
          <p:nvPr/>
        </p:nvCxnSpPr>
        <p:spPr bwMode="auto">
          <a:xfrm>
            <a:off x="1808163" y="2138363"/>
            <a:ext cx="0" cy="23574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844" name="AutoShape 12"/>
          <p:cNvCxnSpPr>
            <a:cxnSpLocks noChangeShapeType="1"/>
          </p:cNvCxnSpPr>
          <p:nvPr/>
        </p:nvCxnSpPr>
        <p:spPr bwMode="auto">
          <a:xfrm rot="10800000" flipV="1">
            <a:off x="1808163" y="3905250"/>
            <a:ext cx="4548187" cy="590550"/>
          </a:xfrm>
          <a:prstGeom prst="bentConnector3">
            <a:avLst>
              <a:gd name="adj1" fmla="val 43042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8845" name="Text Box 13"/>
          <p:cNvSpPr txBox="1">
            <a:spLocks noChangeArrowheads="1"/>
          </p:cNvSpPr>
          <p:nvPr/>
        </p:nvSpPr>
        <p:spPr bwMode="auto">
          <a:xfrm>
            <a:off x="4376738" y="4724400"/>
            <a:ext cx="2295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sv-SE" altLang="sv-SE" sz="1400"/>
              <a:t>IT-tjänster, 100 MSEK</a:t>
            </a:r>
          </a:p>
        </p:txBody>
      </p:sp>
      <p:cxnSp>
        <p:nvCxnSpPr>
          <p:cNvPr id="248846" name="AutoShape 14"/>
          <p:cNvCxnSpPr>
            <a:cxnSpLocks noChangeShapeType="1"/>
          </p:cNvCxnSpPr>
          <p:nvPr/>
        </p:nvCxnSpPr>
        <p:spPr bwMode="auto">
          <a:xfrm>
            <a:off x="1808163" y="4495800"/>
            <a:ext cx="4548187" cy="488950"/>
          </a:xfrm>
          <a:prstGeom prst="bentConnector3">
            <a:avLst>
              <a:gd name="adj1" fmla="val 57009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847" name="AutoShape 15"/>
          <p:cNvCxnSpPr>
            <a:cxnSpLocks noChangeShapeType="1"/>
          </p:cNvCxnSpPr>
          <p:nvPr/>
        </p:nvCxnSpPr>
        <p:spPr bwMode="auto">
          <a:xfrm rot="10800000">
            <a:off x="4083050" y="2138363"/>
            <a:ext cx="2273300" cy="492125"/>
          </a:xfrm>
          <a:prstGeom prst="bentConnector3">
            <a:avLst>
              <a:gd name="adj1" fmla="val 85713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848" name="AutoShape 16"/>
          <p:cNvCxnSpPr>
            <a:cxnSpLocks noChangeShapeType="1"/>
          </p:cNvCxnSpPr>
          <p:nvPr/>
        </p:nvCxnSpPr>
        <p:spPr bwMode="auto">
          <a:xfrm rot="10800000" flipV="1">
            <a:off x="1808163" y="1647825"/>
            <a:ext cx="4548187" cy="490538"/>
          </a:xfrm>
          <a:prstGeom prst="bentConnector3">
            <a:avLst>
              <a:gd name="adj1" fmla="val 42727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8849" name="Text Box 17"/>
          <p:cNvSpPr txBox="1">
            <a:spLocks noChangeArrowheads="1"/>
          </p:cNvSpPr>
          <p:nvPr/>
        </p:nvSpPr>
        <p:spPr bwMode="auto">
          <a:xfrm>
            <a:off x="4376738" y="3933825"/>
            <a:ext cx="2511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sv-SE" altLang="sv-SE" sz="1400"/>
              <a:t>FM-tjänster, 50 MSEK</a:t>
            </a:r>
          </a:p>
        </p:txBody>
      </p:sp>
      <p:cxnSp>
        <p:nvCxnSpPr>
          <p:cNvPr id="248850" name="AutoShape 18"/>
          <p:cNvCxnSpPr>
            <a:cxnSpLocks noChangeShapeType="1"/>
          </p:cNvCxnSpPr>
          <p:nvPr/>
        </p:nvCxnSpPr>
        <p:spPr bwMode="auto">
          <a:xfrm flipV="1">
            <a:off x="6356350" y="4495800"/>
            <a:ext cx="2058988" cy="488950"/>
          </a:xfrm>
          <a:prstGeom prst="bentConnector3">
            <a:avLst>
              <a:gd name="adj1" fmla="val 14384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851" name="AutoShape 19"/>
          <p:cNvCxnSpPr>
            <a:cxnSpLocks noChangeShapeType="1"/>
          </p:cNvCxnSpPr>
          <p:nvPr/>
        </p:nvCxnSpPr>
        <p:spPr bwMode="auto">
          <a:xfrm>
            <a:off x="6356350" y="4984750"/>
            <a:ext cx="2165350" cy="490538"/>
          </a:xfrm>
          <a:prstGeom prst="bentConnector3">
            <a:avLst>
              <a:gd name="adj1" fmla="val 13671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852" name="AutoShape 20"/>
          <p:cNvCxnSpPr>
            <a:cxnSpLocks noChangeShapeType="1"/>
          </p:cNvCxnSpPr>
          <p:nvPr/>
        </p:nvCxnSpPr>
        <p:spPr bwMode="auto">
          <a:xfrm flipV="1">
            <a:off x="6356350" y="2138363"/>
            <a:ext cx="2058988" cy="492125"/>
          </a:xfrm>
          <a:prstGeom prst="bentConnector3">
            <a:avLst>
              <a:gd name="adj1" fmla="val 14153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853" name="AutoShape 21"/>
          <p:cNvCxnSpPr>
            <a:cxnSpLocks noChangeShapeType="1"/>
          </p:cNvCxnSpPr>
          <p:nvPr/>
        </p:nvCxnSpPr>
        <p:spPr bwMode="auto">
          <a:xfrm>
            <a:off x="6356350" y="2630488"/>
            <a:ext cx="2165350" cy="392112"/>
          </a:xfrm>
          <a:prstGeom prst="bentConnector3">
            <a:avLst>
              <a:gd name="adj1" fmla="val 13343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8854" name="Line 22"/>
          <p:cNvSpPr>
            <a:spLocks noChangeShapeType="1"/>
          </p:cNvSpPr>
          <p:nvPr/>
        </p:nvSpPr>
        <p:spPr bwMode="auto">
          <a:xfrm>
            <a:off x="8521700" y="5181600"/>
            <a:ext cx="0" cy="787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48855" name="Line 23"/>
          <p:cNvSpPr>
            <a:spLocks noChangeShapeType="1"/>
          </p:cNvSpPr>
          <p:nvPr/>
        </p:nvSpPr>
        <p:spPr bwMode="auto">
          <a:xfrm>
            <a:off x="8521700" y="2630488"/>
            <a:ext cx="0" cy="884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48856" name="Line 24"/>
          <p:cNvSpPr>
            <a:spLocks noChangeShapeType="1"/>
          </p:cNvSpPr>
          <p:nvPr/>
        </p:nvSpPr>
        <p:spPr bwMode="auto">
          <a:xfrm>
            <a:off x="8521700" y="2630488"/>
            <a:ext cx="2174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48857" name="Line 25"/>
          <p:cNvSpPr>
            <a:spLocks noChangeShapeType="1"/>
          </p:cNvSpPr>
          <p:nvPr/>
        </p:nvSpPr>
        <p:spPr bwMode="auto">
          <a:xfrm>
            <a:off x="8521700" y="3513138"/>
            <a:ext cx="2174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48858" name="Line 26"/>
          <p:cNvSpPr>
            <a:spLocks noChangeShapeType="1"/>
          </p:cNvSpPr>
          <p:nvPr/>
        </p:nvSpPr>
        <p:spPr bwMode="auto">
          <a:xfrm>
            <a:off x="8521700" y="5181600"/>
            <a:ext cx="2174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48859" name="Line 27"/>
          <p:cNvSpPr>
            <a:spLocks noChangeShapeType="1"/>
          </p:cNvSpPr>
          <p:nvPr/>
        </p:nvSpPr>
        <p:spPr bwMode="auto">
          <a:xfrm>
            <a:off x="8521700" y="5967413"/>
            <a:ext cx="2174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48860" name="Text Box 28"/>
          <p:cNvSpPr txBox="1">
            <a:spLocks noChangeArrowheads="1"/>
          </p:cNvSpPr>
          <p:nvPr/>
        </p:nvSpPr>
        <p:spPr bwMode="auto">
          <a:xfrm>
            <a:off x="8521700" y="2871788"/>
            <a:ext cx="593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sv-SE" altLang="sv-SE" sz="1400" i="1"/>
              <a:t>Etc</a:t>
            </a:r>
          </a:p>
        </p:txBody>
      </p:sp>
      <p:sp>
        <p:nvSpPr>
          <p:cNvPr id="248861" name="Text Box 29"/>
          <p:cNvSpPr txBox="1">
            <a:spLocks noChangeArrowheads="1"/>
          </p:cNvSpPr>
          <p:nvPr/>
        </p:nvSpPr>
        <p:spPr bwMode="auto">
          <a:xfrm>
            <a:off x="8553450" y="5445125"/>
            <a:ext cx="593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sv-SE" altLang="sv-SE" sz="1400" i="1"/>
              <a:t>Etc</a:t>
            </a:r>
          </a:p>
        </p:txBody>
      </p:sp>
      <p:sp>
        <p:nvSpPr>
          <p:cNvPr id="248862" name="Text Box 30"/>
          <p:cNvSpPr txBox="1">
            <a:spLocks noChangeArrowheads="1"/>
          </p:cNvSpPr>
          <p:nvPr/>
        </p:nvSpPr>
        <p:spPr bwMode="auto">
          <a:xfrm>
            <a:off x="273050" y="3068638"/>
            <a:ext cx="1657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sv-SE" altLang="sv-SE" sz="1400"/>
              <a:t>Total 500 MSEK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smtClean="0"/>
              <a:t>Inköpskategorierna märks med en siffer- eller bokstavskombination</a:t>
            </a:r>
          </a:p>
        </p:txBody>
      </p:sp>
      <p:grpSp>
        <p:nvGrpSpPr>
          <p:cNvPr id="249887" name="Group 31"/>
          <p:cNvGrpSpPr>
            <a:grpSpLocks noChangeAspect="1"/>
          </p:cNvGrpSpPr>
          <p:nvPr/>
        </p:nvGrpSpPr>
        <p:grpSpPr bwMode="auto">
          <a:xfrm>
            <a:off x="344488" y="2336800"/>
            <a:ext cx="9361487" cy="2995613"/>
            <a:chOff x="2198" y="1560"/>
            <a:chExt cx="7200" cy="2304"/>
          </a:xfrm>
        </p:grpSpPr>
        <p:sp>
          <p:nvSpPr>
            <p:cNvPr id="249888" name="AutoShape 32"/>
            <p:cNvSpPr>
              <a:spLocks noChangeAspect="1" noChangeArrowheads="1"/>
            </p:cNvSpPr>
            <p:nvPr/>
          </p:nvSpPr>
          <p:spPr bwMode="auto">
            <a:xfrm>
              <a:off x="2198" y="1560"/>
              <a:ext cx="7200" cy="2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49889" name="AutoShape 33"/>
            <p:cNvSpPr>
              <a:spLocks noChangeArrowheads="1"/>
            </p:cNvSpPr>
            <p:nvPr/>
          </p:nvSpPr>
          <p:spPr bwMode="auto">
            <a:xfrm>
              <a:off x="5222" y="1704"/>
              <a:ext cx="1296" cy="288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v-SE" altLang="sv-SE" sz="800"/>
                <a:t>Kategoristruktur</a:t>
              </a:r>
              <a:endParaRPr lang="sv-SE" altLang="sv-SE"/>
            </a:p>
          </p:txBody>
        </p:sp>
        <p:sp>
          <p:nvSpPr>
            <p:cNvPr id="249890" name="AutoShape 34"/>
            <p:cNvSpPr>
              <a:spLocks noChangeArrowheads="1"/>
            </p:cNvSpPr>
            <p:nvPr/>
          </p:nvSpPr>
          <p:spPr bwMode="auto">
            <a:xfrm>
              <a:off x="3494" y="2280"/>
              <a:ext cx="1152" cy="288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v-SE" altLang="sv-SE" sz="800"/>
                <a:t>Inköpsfamilj A</a:t>
              </a:r>
              <a:endParaRPr lang="sv-SE" altLang="sv-SE"/>
            </a:p>
          </p:txBody>
        </p:sp>
        <p:sp>
          <p:nvSpPr>
            <p:cNvPr id="249891" name="AutoShape 35"/>
            <p:cNvSpPr>
              <a:spLocks noChangeArrowheads="1"/>
            </p:cNvSpPr>
            <p:nvPr/>
          </p:nvSpPr>
          <p:spPr bwMode="auto">
            <a:xfrm>
              <a:off x="7094" y="2280"/>
              <a:ext cx="1152" cy="288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sv-SE" altLang="sv-SE" sz="800"/>
                <a:t>Inköpsfamilj B</a:t>
              </a:r>
              <a:endParaRPr lang="sv-SE" altLang="sv-SE"/>
            </a:p>
          </p:txBody>
        </p:sp>
        <p:sp>
          <p:nvSpPr>
            <p:cNvPr id="249892" name="AutoShape 36"/>
            <p:cNvSpPr>
              <a:spLocks noChangeArrowheads="1"/>
            </p:cNvSpPr>
            <p:nvPr/>
          </p:nvSpPr>
          <p:spPr bwMode="auto">
            <a:xfrm>
              <a:off x="2630" y="2856"/>
              <a:ext cx="1125" cy="288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rIns="18000"/>
            <a:lstStyle/>
            <a:p>
              <a:r>
                <a:rPr lang="sv-SE" altLang="sv-SE" sz="800"/>
                <a:t>Inköpskategori AA</a:t>
              </a:r>
              <a:endParaRPr lang="sv-SE" altLang="sv-SE"/>
            </a:p>
          </p:txBody>
        </p:sp>
        <p:sp>
          <p:nvSpPr>
            <p:cNvPr id="249893" name="AutoShape 37"/>
            <p:cNvSpPr>
              <a:spLocks noChangeArrowheads="1"/>
            </p:cNvSpPr>
            <p:nvPr/>
          </p:nvSpPr>
          <p:spPr bwMode="auto">
            <a:xfrm>
              <a:off x="4358" y="2856"/>
              <a:ext cx="1125" cy="288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rIns="18000"/>
            <a:lstStyle/>
            <a:p>
              <a:r>
                <a:rPr lang="sv-SE" altLang="sv-SE" sz="800"/>
                <a:t>Inköpskategori AB</a:t>
              </a:r>
              <a:endParaRPr lang="sv-SE" altLang="sv-SE"/>
            </a:p>
          </p:txBody>
        </p:sp>
        <p:sp>
          <p:nvSpPr>
            <p:cNvPr id="249894" name="AutoShape 38"/>
            <p:cNvSpPr>
              <a:spLocks noChangeArrowheads="1"/>
            </p:cNvSpPr>
            <p:nvPr/>
          </p:nvSpPr>
          <p:spPr bwMode="auto">
            <a:xfrm>
              <a:off x="6230" y="2856"/>
              <a:ext cx="1125" cy="288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rIns="18000"/>
            <a:lstStyle/>
            <a:p>
              <a:r>
                <a:rPr lang="sv-SE" altLang="sv-SE" sz="800"/>
                <a:t>Inköpskategori BA</a:t>
              </a:r>
              <a:endParaRPr lang="sv-SE" altLang="sv-SE"/>
            </a:p>
          </p:txBody>
        </p:sp>
        <p:sp>
          <p:nvSpPr>
            <p:cNvPr id="249895" name="AutoShape 39"/>
            <p:cNvSpPr>
              <a:spLocks noChangeArrowheads="1"/>
            </p:cNvSpPr>
            <p:nvPr/>
          </p:nvSpPr>
          <p:spPr bwMode="auto">
            <a:xfrm>
              <a:off x="7814" y="2856"/>
              <a:ext cx="1125" cy="288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rIns="18000"/>
            <a:lstStyle/>
            <a:p>
              <a:r>
                <a:rPr lang="sv-SE" altLang="sv-SE" sz="800"/>
                <a:t>Inköpskategori BB</a:t>
              </a:r>
              <a:endParaRPr lang="sv-SE" altLang="sv-SE"/>
            </a:p>
          </p:txBody>
        </p:sp>
        <p:sp>
          <p:nvSpPr>
            <p:cNvPr id="249896" name="AutoShape 40"/>
            <p:cNvSpPr>
              <a:spLocks noChangeArrowheads="1"/>
            </p:cNvSpPr>
            <p:nvPr/>
          </p:nvSpPr>
          <p:spPr bwMode="auto">
            <a:xfrm>
              <a:off x="2342" y="3432"/>
              <a:ext cx="730" cy="288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rIns="18000"/>
            <a:lstStyle/>
            <a:p>
              <a:r>
                <a:rPr lang="sv-SE" altLang="sv-SE" sz="800"/>
                <a:t>Grupp AAA</a:t>
              </a:r>
              <a:endParaRPr lang="sv-SE" altLang="sv-SE"/>
            </a:p>
          </p:txBody>
        </p:sp>
        <p:sp>
          <p:nvSpPr>
            <p:cNvPr id="249897" name="AutoShape 41"/>
            <p:cNvSpPr>
              <a:spLocks noChangeArrowheads="1"/>
            </p:cNvSpPr>
            <p:nvPr/>
          </p:nvSpPr>
          <p:spPr bwMode="auto">
            <a:xfrm>
              <a:off x="3206" y="3432"/>
              <a:ext cx="730" cy="288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rIns="18000"/>
            <a:lstStyle/>
            <a:p>
              <a:r>
                <a:rPr lang="sv-SE" altLang="sv-SE" sz="800"/>
                <a:t>Grupp AAB</a:t>
              </a:r>
              <a:endParaRPr lang="sv-SE" altLang="sv-SE"/>
            </a:p>
          </p:txBody>
        </p:sp>
        <p:sp>
          <p:nvSpPr>
            <p:cNvPr id="249898" name="AutoShape 42"/>
            <p:cNvSpPr>
              <a:spLocks noChangeArrowheads="1"/>
            </p:cNvSpPr>
            <p:nvPr/>
          </p:nvSpPr>
          <p:spPr bwMode="auto">
            <a:xfrm>
              <a:off x="4070" y="3432"/>
              <a:ext cx="730" cy="288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rIns="18000"/>
            <a:lstStyle/>
            <a:p>
              <a:r>
                <a:rPr lang="sv-SE" altLang="sv-SE" sz="800"/>
                <a:t>Grupp ABA</a:t>
              </a:r>
              <a:endParaRPr lang="sv-SE" altLang="sv-SE"/>
            </a:p>
          </p:txBody>
        </p:sp>
        <p:sp>
          <p:nvSpPr>
            <p:cNvPr id="249899" name="AutoShape 43"/>
            <p:cNvSpPr>
              <a:spLocks noChangeArrowheads="1"/>
            </p:cNvSpPr>
            <p:nvPr/>
          </p:nvSpPr>
          <p:spPr bwMode="auto">
            <a:xfrm>
              <a:off x="4934" y="3432"/>
              <a:ext cx="730" cy="288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rIns="18000"/>
            <a:lstStyle/>
            <a:p>
              <a:r>
                <a:rPr lang="sv-SE" altLang="sv-SE" sz="800"/>
                <a:t>Grupp ABB</a:t>
              </a:r>
              <a:endParaRPr lang="sv-SE" altLang="sv-SE"/>
            </a:p>
          </p:txBody>
        </p:sp>
        <p:sp>
          <p:nvSpPr>
            <p:cNvPr id="249900" name="AutoShape 44"/>
            <p:cNvSpPr>
              <a:spLocks noChangeArrowheads="1"/>
            </p:cNvSpPr>
            <p:nvPr/>
          </p:nvSpPr>
          <p:spPr bwMode="auto">
            <a:xfrm>
              <a:off x="5942" y="3432"/>
              <a:ext cx="730" cy="288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rIns="18000"/>
            <a:lstStyle/>
            <a:p>
              <a:r>
                <a:rPr lang="sv-SE" altLang="sv-SE" sz="800"/>
                <a:t>Grupp BAA</a:t>
              </a:r>
              <a:endParaRPr lang="sv-SE" altLang="sv-SE"/>
            </a:p>
          </p:txBody>
        </p:sp>
        <p:sp>
          <p:nvSpPr>
            <p:cNvPr id="249901" name="AutoShape 45"/>
            <p:cNvSpPr>
              <a:spLocks noChangeArrowheads="1"/>
            </p:cNvSpPr>
            <p:nvPr/>
          </p:nvSpPr>
          <p:spPr bwMode="auto">
            <a:xfrm>
              <a:off x="6806" y="3432"/>
              <a:ext cx="730" cy="288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rIns="18000"/>
            <a:lstStyle/>
            <a:p>
              <a:r>
                <a:rPr lang="sv-SE" altLang="sv-SE" sz="800"/>
                <a:t>Grupp BAB</a:t>
              </a:r>
              <a:endParaRPr lang="sv-SE" altLang="sv-SE"/>
            </a:p>
          </p:txBody>
        </p:sp>
        <p:sp>
          <p:nvSpPr>
            <p:cNvPr id="249902" name="AutoShape 46"/>
            <p:cNvSpPr>
              <a:spLocks noChangeArrowheads="1"/>
            </p:cNvSpPr>
            <p:nvPr/>
          </p:nvSpPr>
          <p:spPr bwMode="auto">
            <a:xfrm>
              <a:off x="7670" y="3432"/>
              <a:ext cx="730" cy="288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rIns="18000"/>
            <a:lstStyle/>
            <a:p>
              <a:r>
                <a:rPr lang="sv-SE" altLang="sv-SE" sz="800"/>
                <a:t>Grupp BBA</a:t>
              </a:r>
              <a:endParaRPr lang="sv-SE" altLang="sv-SE"/>
            </a:p>
          </p:txBody>
        </p:sp>
        <p:sp>
          <p:nvSpPr>
            <p:cNvPr id="249903" name="AutoShape 47"/>
            <p:cNvSpPr>
              <a:spLocks noChangeArrowheads="1"/>
            </p:cNvSpPr>
            <p:nvPr/>
          </p:nvSpPr>
          <p:spPr bwMode="auto">
            <a:xfrm>
              <a:off x="8534" y="3432"/>
              <a:ext cx="730" cy="288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rIns="18000"/>
            <a:lstStyle/>
            <a:p>
              <a:r>
                <a:rPr lang="sv-SE" altLang="sv-SE" sz="800"/>
                <a:t>Grupp BBB</a:t>
              </a:r>
              <a:endParaRPr lang="sv-SE" altLang="sv-SE"/>
            </a:p>
          </p:txBody>
        </p:sp>
        <p:cxnSp>
          <p:nvCxnSpPr>
            <p:cNvPr id="249904" name="AutoShape 48"/>
            <p:cNvCxnSpPr>
              <a:cxnSpLocks noChangeShapeType="1"/>
              <a:stCxn id="249889" idx="2"/>
              <a:endCxn id="249890" idx="0"/>
            </p:cNvCxnSpPr>
            <p:nvPr/>
          </p:nvCxnSpPr>
          <p:spPr bwMode="auto">
            <a:xfrm rot="5400000">
              <a:off x="4826" y="1236"/>
              <a:ext cx="288" cy="180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9905" name="AutoShape 49"/>
            <p:cNvCxnSpPr>
              <a:cxnSpLocks noChangeShapeType="1"/>
              <a:stCxn id="249889" idx="2"/>
              <a:endCxn id="249891" idx="0"/>
            </p:cNvCxnSpPr>
            <p:nvPr/>
          </p:nvCxnSpPr>
          <p:spPr bwMode="auto">
            <a:xfrm rot="16200000" flipH="1">
              <a:off x="6626" y="1236"/>
              <a:ext cx="288" cy="180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9906" name="AutoShape 50"/>
            <p:cNvCxnSpPr>
              <a:cxnSpLocks noChangeShapeType="1"/>
              <a:stCxn id="249890" idx="2"/>
              <a:endCxn id="249892" idx="0"/>
            </p:cNvCxnSpPr>
            <p:nvPr/>
          </p:nvCxnSpPr>
          <p:spPr bwMode="auto">
            <a:xfrm rot="5400000">
              <a:off x="3487" y="2273"/>
              <a:ext cx="288" cy="87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9907" name="AutoShape 51"/>
            <p:cNvCxnSpPr>
              <a:cxnSpLocks noChangeShapeType="1"/>
              <a:stCxn id="249890" idx="2"/>
              <a:endCxn id="249893" idx="0"/>
            </p:cNvCxnSpPr>
            <p:nvPr/>
          </p:nvCxnSpPr>
          <p:spPr bwMode="auto">
            <a:xfrm rot="16200000" flipH="1">
              <a:off x="4351" y="2287"/>
              <a:ext cx="288" cy="85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9908" name="AutoShape 52"/>
            <p:cNvCxnSpPr>
              <a:cxnSpLocks noChangeShapeType="1"/>
              <a:stCxn id="249891" idx="2"/>
              <a:endCxn id="249894" idx="0"/>
            </p:cNvCxnSpPr>
            <p:nvPr/>
          </p:nvCxnSpPr>
          <p:spPr bwMode="auto">
            <a:xfrm rot="5400000">
              <a:off x="7087" y="2273"/>
              <a:ext cx="288" cy="87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9909" name="AutoShape 53"/>
            <p:cNvCxnSpPr>
              <a:cxnSpLocks noChangeShapeType="1"/>
              <a:stCxn id="249891" idx="2"/>
              <a:endCxn id="249895" idx="0"/>
            </p:cNvCxnSpPr>
            <p:nvPr/>
          </p:nvCxnSpPr>
          <p:spPr bwMode="auto">
            <a:xfrm rot="16200000" flipH="1">
              <a:off x="7879" y="2359"/>
              <a:ext cx="288" cy="70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9910" name="AutoShape 54"/>
            <p:cNvCxnSpPr>
              <a:cxnSpLocks noChangeShapeType="1"/>
              <a:stCxn id="249892" idx="2"/>
              <a:endCxn id="249896" idx="0"/>
            </p:cNvCxnSpPr>
            <p:nvPr/>
          </p:nvCxnSpPr>
          <p:spPr bwMode="auto">
            <a:xfrm rot="5400000">
              <a:off x="2806" y="3046"/>
              <a:ext cx="288" cy="48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9911" name="AutoShape 55"/>
            <p:cNvCxnSpPr>
              <a:cxnSpLocks noChangeShapeType="1"/>
              <a:stCxn id="249892" idx="2"/>
              <a:endCxn id="249897" idx="0"/>
            </p:cNvCxnSpPr>
            <p:nvPr/>
          </p:nvCxnSpPr>
          <p:spPr bwMode="auto">
            <a:xfrm rot="16200000" flipH="1">
              <a:off x="3238" y="3098"/>
              <a:ext cx="288" cy="38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9912" name="AutoShape 56"/>
            <p:cNvCxnSpPr>
              <a:cxnSpLocks noChangeShapeType="1"/>
              <a:stCxn id="249893" idx="2"/>
              <a:endCxn id="249898" idx="0"/>
            </p:cNvCxnSpPr>
            <p:nvPr/>
          </p:nvCxnSpPr>
          <p:spPr bwMode="auto">
            <a:xfrm rot="5400000">
              <a:off x="4534" y="3046"/>
              <a:ext cx="288" cy="48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9913" name="AutoShape 57"/>
            <p:cNvCxnSpPr>
              <a:cxnSpLocks noChangeShapeType="1"/>
              <a:stCxn id="249893" idx="2"/>
              <a:endCxn id="249899" idx="0"/>
            </p:cNvCxnSpPr>
            <p:nvPr/>
          </p:nvCxnSpPr>
          <p:spPr bwMode="auto">
            <a:xfrm rot="16200000" flipH="1">
              <a:off x="4966" y="3098"/>
              <a:ext cx="288" cy="38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9914" name="AutoShape 58"/>
            <p:cNvCxnSpPr>
              <a:cxnSpLocks noChangeShapeType="1"/>
              <a:stCxn id="249894" idx="2"/>
              <a:endCxn id="249900" idx="0"/>
            </p:cNvCxnSpPr>
            <p:nvPr/>
          </p:nvCxnSpPr>
          <p:spPr bwMode="auto">
            <a:xfrm rot="5400000">
              <a:off x="6406" y="3046"/>
              <a:ext cx="288" cy="48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9915" name="AutoShape 59"/>
            <p:cNvCxnSpPr>
              <a:cxnSpLocks noChangeShapeType="1"/>
              <a:stCxn id="249894" idx="2"/>
              <a:endCxn id="249901" idx="0"/>
            </p:cNvCxnSpPr>
            <p:nvPr/>
          </p:nvCxnSpPr>
          <p:spPr bwMode="auto">
            <a:xfrm rot="16200000" flipH="1">
              <a:off x="6838" y="3098"/>
              <a:ext cx="288" cy="38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9916" name="AutoShape 60"/>
            <p:cNvCxnSpPr>
              <a:cxnSpLocks noChangeShapeType="1"/>
              <a:stCxn id="249895" idx="2"/>
              <a:endCxn id="249902" idx="0"/>
            </p:cNvCxnSpPr>
            <p:nvPr/>
          </p:nvCxnSpPr>
          <p:spPr bwMode="auto">
            <a:xfrm rot="5400000">
              <a:off x="8062" y="3118"/>
              <a:ext cx="288" cy="34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9917" name="AutoShape 61"/>
            <p:cNvCxnSpPr>
              <a:cxnSpLocks noChangeShapeType="1"/>
              <a:stCxn id="249895" idx="2"/>
              <a:endCxn id="249903" idx="0"/>
            </p:cNvCxnSpPr>
            <p:nvPr/>
          </p:nvCxnSpPr>
          <p:spPr bwMode="auto">
            <a:xfrm rot="16200000" flipH="1">
              <a:off x="8494" y="3026"/>
              <a:ext cx="288" cy="52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noProof="1" smtClean="0"/>
              <a:t>Exempel på sourcingträd inlagt i ett kalkylark</a:t>
            </a:r>
          </a:p>
        </p:txBody>
      </p:sp>
      <p:graphicFrame>
        <p:nvGraphicFramePr>
          <p:cNvPr id="254101" name="Group 2197"/>
          <p:cNvGraphicFramePr>
            <a:graphicFrameLocks noGrp="1"/>
          </p:cNvGraphicFramePr>
          <p:nvPr>
            <p:ph idx="1"/>
          </p:nvPr>
        </p:nvGraphicFramePr>
        <p:xfrm>
          <a:off x="631825" y="1412875"/>
          <a:ext cx="8597900" cy="5095875"/>
        </p:xfrm>
        <a:graphic>
          <a:graphicData uri="http://schemas.openxmlformats.org/drawingml/2006/table">
            <a:tbl>
              <a:tblPr/>
              <a:tblGrid>
                <a:gridCol w="1984375"/>
                <a:gridCol w="407988"/>
                <a:gridCol w="2824162"/>
                <a:gridCol w="423863"/>
                <a:gridCol w="2481262"/>
                <a:gridCol w="476250"/>
              </a:tblGrid>
              <a:tr h="219075"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Inköpsfamilj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Kod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Inköpskategori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Kod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Underkategori - Sortiment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Kod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131763">
                <a:tc rowSpan="10"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Elektronik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0"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Produktionsmaterial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AA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Legotillverkade kretskort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AAA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ODM-system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AAB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Diskreta komponenter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AAC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Produktionsutrustning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Styrsystem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ABA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Ställverk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ABC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Reservdelar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Batterier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Säkringar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ACB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LED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 &amp; test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Instrument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Testmaterial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ADB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 rowSpan="5"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Konsulter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Kompetenskonsulter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Teknisk konstruktion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BAA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Data/IT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BAB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Management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Resurskonsulter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BB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Produktionspersonal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BBA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Montörer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BBB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 rowSpan="2"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Finansiella tjänster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Kompetenskonsulter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Revision, redovisning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CAA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Finansiell rådgivning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CAB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 rowSpan="7"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Transporttjänster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Leverans av produktionsmaterial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Vägtransport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DAA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Flygtransport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DAB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Båttransport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DAC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Posttjänster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DB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Postbefordran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DBA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Kurirbefordran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DBB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Transport av produktionsutrustning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DC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Tunga lyft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DCA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Eskorterad transport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DCB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 rowSpan="8"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Facilities management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Drift av byggnader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Byggnadsunderhåll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EAA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Byggnadsinvesteringar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EAB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Städservice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EAC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Hyresavtal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EAA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Personalomsorg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EB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Mat, kaffe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EBA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Kontorsmaterial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EBB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Lösa inventarier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Kopiering, fax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ECA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Möbler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Times New Roman" panose="02020603050405020304" pitchFamily="18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 eaLnBrk="0" hangingPunct="0"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0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ECB</a:t>
                      </a:r>
                      <a:endParaRPr kumimoji="0" lang="sv-SE" altLang="sv-SE" sz="16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08 Inköpsmodeller XFb">
  <a:themeElements>
    <a:clrScheme name="EFFSO ppt default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default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default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FFSO ppt bkg 070930">
  <a:themeElements>
    <a:clrScheme name="EFFSO ppt bkg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bkg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bkg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246</Words>
  <Application>Microsoft Office PowerPoint</Application>
  <PresentationFormat>A4 (210 x 297 mm)</PresentationFormat>
  <Paragraphs>151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4</vt:i4>
      </vt:variant>
    </vt:vector>
  </HeadingPairs>
  <TitlesOfParts>
    <vt:vector size="9" baseType="lpstr">
      <vt:lpstr>Arial</vt:lpstr>
      <vt:lpstr>Wingdings</vt:lpstr>
      <vt:lpstr>Times New Roman</vt:lpstr>
      <vt:lpstr>1108 Inköpsmodeller XFb</vt:lpstr>
      <vt:lpstr>EFFSO ppt bkg 070930</vt:lpstr>
      <vt:lpstr>Produktsegmentträd - Sourcingträd</vt:lpstr>
      <vt:lpstr>Spendträd - Spendstruktur</vt:lpstr>
      <vt:lpstr>Inköpskategorierna märks med en siffer- eller bokstavskombination</vt:lpstr>
      <vt:lpstr>Exempel på sourcingträd inlagt i ett kalkylark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Produktsegmentträd, spendträd, sourcingstruktur</dc:title>
  <dc:creator/>
  <cp:lastModifiedBy/>
  <cp:revision>40</cp:revision>
  <dcterms:created xsi:type="dcterms:W3CDTF">2009-08-28T15:39:23Z</dcterms:created>
  <dcterms:modified xsi:type="dcterms:W3CDTF">2022-01-11T20:20:02Z</dcterms:modified>
</cp:coreProperties>
</file>