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15"/>
  </p:notesMasterIdLst>
  <p:sldIdLst>
    <p:sldId id="354" r:id="rId3"/>
    <p:sldId id="356" r:id="rId4"/>
    <p:sldId id="358" r:id="rId5"/>
    <p:sldId id="357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7" r:id="rId14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7" d="100"/>
          <a:sy n="77" d="100"/>
        </p:scale>
        <p:origin x="1020" y="6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217C9C6A-6108-4420-BC8D-1232216DD45C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464687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3955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253956" name="Platshållare för bild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277578E-E643-43E1-8C61-067A1A0FC41C}" type="slidenum">
              <a:rPr lang="en-US" altLang="sv-SE" sz="1200"/>
              <a:pPr algn="r" eaLnBrk="1" hangingPunct="1">
                <a:spcBef>
                  <a:spcPct val="0"/>
                </a:spcBef>
              </a:pPr>
              <a:t>0</a:t>
            </a:fld>
            <a:endParaRPr lang="en-US" altLang="sv-SE" sz="1200"/>
          </a:p>
        </p:txBody>
      </p:sp>
    </p:spTree>
    <p:extLst>
      <p:ext uri="{BB962C8B-B14F-4D97-AF65-F5344CB8AC3E}">
        <p14:creationId xmlns:p14="http://schemas.microsoft.com/office/powerpoint/2010/main" val="4251623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952500" y="685800"/>
            <a:ext cx="4953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63171" name="Rectangle 3"/>
          <p:cNvSpPr txBox="1">
            <a:spLocks noChangeArrowheads="1"/>
          </p:cNvSpPr>
          <p:nvPr>
            <p:ph type="body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/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86BB6D74-9DDF-47F3-8BCA-624B179333EF}" type="slidenum">
              <a:rPr lang="en-US" altLang="sv-SE" sz="1200">
                <a:solidFill>
                  <a:srgbClr val="000000"/>
                </a:solidFill>
                <a:ea typeface="MS Gothic" panose="020B0609070205080204" pitchFamily="49" charset="-128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4</a:t>
            </a:fld>
            <a:endParaRPr lang="en-US" altLang="sv-SE" sz="120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497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623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48F21-655B-4104-8F2F-782923E77E7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983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8E429C-3A34-436C-BC1F-5AC5305F357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500899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26712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3CFD2-7312-47B0-8563-AA0268D7D80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24271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055A7-A6BC-4E25-B018-76B5D01259C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885913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8A4FD6-F404-4F9A-824E-7580AD91A3B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97451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DA9E8-D925-4E28-A75E-E80B81BDB25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4113900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DE241-0ABC-46F4-BFF8-1E88BE9B723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84193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DB626-1EDE-4FAA-9175-6D0BC636E04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31716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AB50A-7210-4749-B51F-B3E298EA6C2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63661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EE48D-461C-4BEB-B5B4-05C6B67D836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545314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DC79BB-0411-4F3F-BDED-36A10C59041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41212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71420-39D2-4C4C-8090-01DC8AFC381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67632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F4D5A-F2AE-44D9-9DE4-D20D14536BB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291965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967E0-C256-4F14-B231-C21F8DD2B9E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6344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22EA0D-CBA9-427D-9F1C-B1578CD3D6C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05895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B7FE2-B9EA-48C7-AFB8-8D6716BDAC6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09962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EDADD-85FA-41FE-93B6-99562024E01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1525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DC09-0A8C-4C14-A1DA-1E8C236B6B38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2402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AC3476-0F62-4FE3-B76B-3144FF03145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2747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B22820-7BB7-4CCF-A844-D4058B65EFA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8374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EB2DC-D940-4854-A545-C5EAE93E453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083258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9166B04F-A4FF-420F-8551-1C88EBDD108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8A19FAAA-EA27-4DA7-A709-8423C3EE9D8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1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Anbudsutvärdering</a:t>
            </a:r>
          </a:p>
        </p:txBody>
      </p:sp>
      <p:sp>
        <p:nvSpPr>
          <p:cNvPr id="252931" name="Platshållare för bildnummer 4"/>
          <p:cNvSpPr txBox="1">
            <a:spLocks noGrp="1"/>
          </p:cNvSpPr>
          <p:nvPr/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0FF330E-FC35-47D6-ADA7-97331DECAEDE}" type="slidenum">
              <a:rPr lang="en-US" altLang="sv-SE" sz="1000"/>
              <a:pPr algn="r">
                <a:spcBef>
                  <a:spcPct val="0"/>
                </a:spcBef>
              </a:pPr>
              <a:t>0</a:t>
            </a:fld>
            <a:endParaRPr lang="en-US" altLang="sv-SE" sz="1000"/>
          </a:p>
        </p:txBody>
      </p:sp>
      <p:sp>
        <p:nvSpPr>
          <p:cNvPr id="252932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2009-11-21</a:t>
            </a:r>
          </a:p>
        </p:txBody>
      </p:sp>
      <p:sp>
        <p:nvSpPr>
          <p:cNvPr id="25293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defTabSz="7607300" eaLnBrk="1" hangingPunct="1"/>
            <a:r>
              <a:rPr lang="sv-SE" altLang="sv-SE" smtClean="0">
                <a:solidFill>
                  <a:srgbClr val="000000"/>
                </a:solidFill>
              </a:rPr>
              <a:t>Anbudsutvärderingen är ett verktyg för beslutsstöd</a:t>
            </a:r>
            <a:endParaRPr lang="en-GB" altLang="sv-SE" smtClean="0">
              <a:solidFill>
                <a:srgbClr val="000000"/>
              </a:solidFill>
            </a:endParaRPr>
          </a:p>
        </p:txBody>
      </p:sp>
      <p:sp>
        <p:nvSpPr>
          <p:cNvPr id="252955" name="Rectangle 27"/>
          <p:cNvSpPr>
            <a:spLocks noChangeArrowheads="1"/>
          </p:cNvSpPr>
          <p:nvPr/>
        </p:nvSpPr>
        <p:spPr bwMode="auto">
          <a:xfrm>
            <a:off x="3781425" y="2657475"/>
            <a:ext cx="2276475" cy="22764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Anbudsutvärderings-</a:t>
            </a:r>
          </a:p>
          <a:p>
            <a:r>
              <a:rPr lang="sv-SE" altLang="sv-SE"/>
              <a:t>modell</a:t>
            </a:r>
          </a:p>
        </p:txBody>
      </p:sp>
      <p:sp>
        <p:nvSpPr>
          <p:cNvPr id="252957" name="AutoShape 29"/>
          <p:cNvSpPr>
            <a:spLocks noChangeArrowheads="1"/>
          </p:cNvSpPr>
          <p:nvPr/>
        </p:nvSpPr>
        <p:spPr bwMode="auto">
          <a:xfrm rot="-5400000">
            <a:off x="4510088" y="5183188"/>
            <a:ext cx="819150" cy="361950"/>
          </a:xfrm>
          <a:prstGeom prst="rightArrow">
            <a:avLst>
              <a:gd name="adj1" fmla="val 50000"/>
              <a:gd name="adj2" fmla="val 56579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52958" name="AutoShape 30"/>
          <p:cNvSpPr>
            <a:spLocks noChangeArrowheads="1"/>
          </p:cNvSpPr>
          <p:nvPr/>
        </p:nvSpPr>
        <p:spPr bwMode="auto">
          <a:xfrm rot="-21600000">
            <a:off x="2970213" y="3597275"/>
            <a:ext cx="819150" cy="361950"/>
          </a:xfrm>
          <a:prstGeom prst="rightArrow">
            <a:avLst>
              <a:gd name="adj1" fmla="val 50000"/>
              <a:gd name="adj2" fmla="val 56579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52959" name="AutoShape 31"/>
          <p:cNvSpPr>
            <a:spLocks noChangeArrowheads="1"/>
          </p:cNvSpPr>
          <p:nvPr/>
        </p:nvSpPr>
        <p:spPr bwMode="auto">
          <a:xfrm rot="-16200000">
            <a:off x="4510088" y="2062163"/>
            <a:ext cx="819150" cy="361950"/>
          </a:xfrm>
          <a:prstGeom prst="rightArrow">
            <a:avLst>
              <a:gd name="adj1" fmla="val 50000"/>
              <a:gd name="adj2" fmla="val 56579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52960" name="AutoShape 32"/>
          <p:cNvSpPr>
            <a:spLocks noChangeArrowheads="1"/>
          </p:cNvSpPr>
          <p:nvPr/>
        </p:nvSpPr>
        <p:spPr bwMode="auto">
          <a:xfrm rot="-21600000">
            <a:off x="6062663" y="3597275"/>
            <a:ext cx="819150" cy="361950"/>
          </a:xfrm>
          <a:prstGeom prst="rightArrow">
            <a:avLst>
              <a:gd name="adj1" fmla="val 50000"/>
              <a:gd name="adj2" fmla="val 56579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52962" name="Text Box 34"/>
          <p:cNvSpPr txBox="1">
            <a:spLocks noChangeArrowheads="1"/>
          </p:cNvSpPr>
          <p:nvPr/>
        </p:nvSpPr>
        <p:spPr bwMode="auto">
          <a:xfrm>
            <a:off x="1733550" y="3619500"/>
            <a:ext cx="11557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Anbudsdata</a:t>
            </a:r>
          </a:p>
          <a:p>
            <a:r>
              <a:rPr lang="sv-SE" altLang="sv-SE" sz="800"/>
              <a:t>(ex. priser)</a:t>
            </a:r>
          </a:p>
        </p:txBody>
      </p:sp>
      <p:sp>
        <p:nvSpPr>
          <p:cNvPr id="252963" name="Text Box 35"/>
          <p:cNvSpPr txBox="1">
            <a:spLocks noChangeArrowheads="1"/>
          </p:cNvSpPr>
          <p:nvPr/>
        </p:nvSpPr>
        <p:spPr bwMode="auto">
          <a:xfrm>
            <a:off x="4090988" y="5829300"/>
            <a:ext cx="1633537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Omvärldsfaktorer</a:t>
            </a:r>
          </a:p>
          <a:p>
            <a:r>
              <a:rPr lang="sv-SE" altLang="sv-SE" sz="800"/>
              <a:t>(ex. valutakurs)</a:t>
            </a:r>
          </a:p>
        </p:txBody>
      </p:sp>
      <p:sp>
        <p:nvSpPr>
          <p:cNvPr id="252964" name="Text Box 36"/>
          <p:cNvSpPr txBox="1">
            <a:spLocks noChangeArrowheads="1"/>
          </p:cNvSpPr>
          <p:nvPr/>
        </p:nvSpPr>
        <p:spPr bwMode="auto">
          <a:xfrm>
            <a:off x="4238625" y="1339850"/>
            <a:ext cx="14160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Beslutskriterier</a:t>
            </a:r>
          </a:p>
          <a:p>
            <a:r>
              <a:rPr lang="sv-SE" altLang="sv-SE" sz="800"/>
              <a:t>(ex. lägst pris)</a:t>
            </a:r>
          </a:p>
        </p:txBody>
      </p:sp>
      <p:sp>
        <p:nvSpPr>
          <p:cNvPr id="252965" name="Text Box 37"/>
          <p:cNvSpPr txBox="1">
            <a:spLocks noChangeArrowheads="1"/>
          </p:cNvSpPr>
          <p:nvPr/>
        </p:nvSpPr>
        <p:spPr bwMode="auto">
          <a:xfrm>
            <a:off x="7018338" y="3619500"/>
            <a:ext cx="1595437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pPr algn="l"/>
            <a:r>
              <a:rPr lang="sv-SE" altLang="sv-SE"/>
              <a:t>Förslag till beslut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Genom viktning av kriterier kan dessa sammanföras i en gemensam modell</a:t>
            </a:r>
            <a:br>
              <a:rPr lang="sv-SE" altLang="sv-SE" smtClean="0"/>
            </a:br>
            <a:r>
              <a:rPr lang="sv-SE" altLang="sv-SE" smtClean="0"/>
              <a:t>Poängmodell är den vanligaste inom offentlig upphandling</a:t>
            </a:r>
          </a:p>
        </p:txBody>
      </p:sp>
      <p:sp>
        <p:nvSpPr>
          <p:cNvPr id="268314" name="Line 26"/>
          <p:cNvSpPr>
            <a:spLocks noChangeShapeType="1"/>
          </p:cNvSpPr>
          <p:nvPr/>
        </p:nvSpPr>
        <p:spPr bwMode="auto">
          <a:xfrm>
            <a:off x="1885950" y="5400675"/>
            <a:ext cx="675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15" name="Line 27"/>
          <p:cNvSpPr>
            <a:spLocks noChangeShapeType="1"/>
          </p:cNvSpPr>
          <p:nvPr/>
        </p:nvSpPr>
        <p:spPr bwMode="auto">
          <a:xfrm rot="16200000" flipV="1">
            <a:off x="358775" y="3863976"/>
            <a:ext cx="307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16" name="Rectangle 28"/>
          <p:cNvSpPr>
            <a:spLocks noChangeArrowheads="1"/>
          </p:cNvSpPr>
          <p:nvPr/>
        </p:nvSpPr>
        <p:spPr bwMode="auto">
          <a:xfrm>
            <a:off x="2705100" y="3324225"/>
            <a:ext cx="247650" cy="20764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17" name="Rectangle 29"/>
          <p:cNvSpPr>
            <a:spLocks noChangeArrowheads="1"/>
          </p:cNvSpPr>
          <p:nvPr/>
        </p:nvSpPr>
        <p:spPr bwMode="auto">
          <a:xfrm>
            <a:off x="4721225" y="3559175"/>
            <a:ext cx="247650" cy="18478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18" name="Rectangle 30"/>
          <p:cNvSpPr>
            <a:spLocks noChangeArrowheads="1"/>
          </p:cNvSpPr>
          <p:nvPr/>
        </p:nvSpPr>
        <p:spPr bwMode="auto">
          <a:xfrm>
            <a:off x="6737350" y="3146425"/>
            <a:ext cx="247650" cy="2247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19" name="Text Box 31"/>
          <p:cNvSpPr txBox="1">
            <a:spLocks noChangeArrowheads="1"/>
          </p:cNvSpPr>
          <p:nvPr/>
        </p:nvSpPr>
        <p:spPr bwMode="auto">
          <a:xfrm rot="-5400000">
            <a:off x="897732" y="3664744"/>
            <a:ext cx="137001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Viktade poäng</a:t>
            </a:r>
          </a:p>
        </p:txBody>
      </p:sp>
      <p:sp>
        <p:nvSpPr>
          <p:cNvPr id="268320" name="Text Box 32"/>
          <p:cNvSpPr txBox="1">
            <a:spLocks noChangeArrowheads="1"/>
          </p:cNvSpPr>
          <p:nvPr/>
        </p:nvSpPr>
        <p:spPr bwMode="auto">
          <a:xfrm>
            <a:off x="2084388" y="5537200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A</a:t>
            </a:r>
          </a:p>
        </p:txBody>
      </p:sp>
      <p:sp>
        <p:nvSpPr>
          <p:cNvPr id="268321" name="Text Box 33"/>
          <p:cNvSpPr txBox="1">
            <a:spLocks noChangeArrowheads="1"/>
          </p:cNvSpPr>
          <p:nvPr/>
        </p:nvSpPr>
        <p:spPr bwMode="auto">
          <a:xfrm>
            <a:off x="4805363" y="5553075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B</a:t>
            </a:r>
          </a:p>
        </p:txBody>
      </p:sp>
      <p:sp>
        <p:nvSpPr>
          <p:cNvPr id="268322" name="Text Box 34"/>
          <p:cNvSpPr txBox="1">
            <a:spLocks noChangeArrowheads="1"/>
          </p:cNvSpPr>
          <p:nvPr/>
        </p:nvSpPr>
        <p:spPr bwMode="auto">
          <a:xfrm>
            <a:off x="7045325" y="5549900"/>
            <a:ext cx="1516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C</a:t>
            </a:r>
          </a:p>
        </p:txBody>
      </p:sp>
      <p:sp>
        <p:nvSpPr>
          <p:cNvPr id="268323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Anbudsutvärdering</a:t>
            </a:r>
          </a:p>
        </p:txBody>
      </p:sp>
      <p:sp>
        <p:nvSpPr>
          <p:cNvPr id="268324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2009-11-21</a:t>
            </a:r>
          </a:p>
        </p:txBody>
      </p:sp>
      <p:sp>
        <p:nvSpPr>
          <p:cNvPr id="268325" name="Rectangle 37"/>
          <p:cNvSpPr>
            <a:spLocks noChangeArrowheads="1"/>
          </p:cNvSpPr>
          <p:nvPr/>
        </p:nvSpPr>
        <p:spPr bwMode="auto">
          <a:xfrm>
            <a:off x="4187825" y="4260850"/>
            <a:ext cx="247650" cy="11461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26" name="Rectangle 38"/>
          <p:cNvSpPr>
            <a:spLocks noChangeArrowheads="1"/>
          </p:cNvSpPr>
          <p:nvPr/>
        </p:nvSpPr>
        <p:spPr bwMode="auto">
          <a:xfrm>
            <a:off x="3784600" y="3927475"/>
            <a:ext cx="247650" cy="3333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27" name="Rectangle 39"/>
          <p:cNvSpPr>
            <a:spLocks noChangeArrowheads="1"/>
          </p:cNvSpPr>
          <p:nvPr/>
        </p:nvSpPr>
        <p:spPr bwMode="auto">
          <a:xfrm>
            <a:off x="3381375" y="3562350"/>
            <a:ext cx="247650" cy="3524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28" name="Rectangle 40"/>
          <p:cNvSpPr>
            <a:spLocks noChangeArrowheads="1"/>
          </p:cNvSpPr>
          <p:nvPr/>
        </p:nvSpPr>
        <p:spPr bwMode="auto">
          <a:xfrm>
            <a:off x="3054350" y="3321050"/>
            <a:ext cx="247650" cy="238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29" name="Line 41"/>
          <p:cNvSpPr>
            <a:spLocks noChangeShapeType="1"/>
          </p:cNvSpPr>
          <p:nvPr/>
        </p:nvSpPr>
        <p:spPr bwMode="auto">
          <a:xfrm>
            <a:off x="2705100" y="33147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30" name="Line 42"/>
          <p:cNvSpPr>
            <a:spLocks noChangeShapeType="1"/>
          </p:cNvSpPr>
          <p:nvPr/>
        </p:nvSpPr>
        <p:spPr bwMode="auto">
          <a:xfrm>
            <a:off x="3054350" y="35591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31" name="Line 43"/>
          <p:cNvSpPr>
            <a:spLocks noChangeShapeType="1"/>
          </p:cNvSpPr>
          <p:nvPr/>
        </p:nvSpPr>
        <p:spPr bwMode="auto">
          <a:xfrm>
            <a:off x="3441700" y="391795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32" name="Line 44"/>
          <p:cNvSpPr>
            <a:spLocks noChangeShapeType="1"/>
          </p:cNvSpPr>
          <p:nvPr/>
        </p:nvSpPr>
        <p:spPr bwMode="auto">
          <a:xfrm>
            <a:off x="3819525" y="425767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33" name="Text Box 45"/>
          <p:cNvSpPr txBox="1">
            <a:spLocks noChangeArrowheads="1"/>
          </p:cNvSpPr>
          <p:nvPr/>
        </p:nvSpPr>
        <p:spPr bwMode="auto">
          <a:xfrm>
            <a:off x="4148138" y="3976688"/>
            <a:ext cx="3349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Pris</a:t>
            </a:r>
          </a:p>
        </p:txBody>
      </p:sp>
      <p:sp>
        <p:nvSpPr>
          <p:cNvPr id="268334" name="Text Box 46"/>
          <p:cNvSpPr txBox="1">
            <a:spLocks noChangeArrowheads="1"/>
          </p:cNvSpPr>
          <p:nvPr/>
        </p:nvSpPr>
        <p:spPr bwMode="auto">
          <a:xfrm>
            <a:off x="3687763" y="3611563"/>
            <a:ext cx="5715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Kvalitet</a:t>
            </a:r>
          </a:p>
        </p:txBody>
      </p:sp>
      <p:sp>
        <p:nvSpPr>
          <p:cNvPr id="268335" name="Text Box 47"/>
          <p:cNvSpPr txBox="1">
            <a:spLocks noChangeArrowheads="1"/>
          </p:cNvSpPr>
          <p:nvPr/>
        </p:nvSpPr>
        <p:spPr bwMode="auto">
          <a:xfrm>
            <a:off x="3325813" y="3294063"/>
            <a:ext cx="9652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Tillgänglighet</a:t>
            </a:r>
          </a:p>
        </p:txBody>
      </p:sp>
      <p:sp>
        <p:nvSpPr>
          <p:cNvPr id="268336" name="Text Box 48"/>
          <p:cNvSpPr txBox="1">
            <a:spLocks noChangeArrowheads="1"/>
          </p:cNvSpPr>
          <p:nvPr/>
        </p:nvSpPr>
        <p:spPr bwMode="auto">
          <a:xfrm>
            <a:off x="3044825" y="3024188"/>
            <a:ext cx="3841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Miljö</a:t>
            </a:r>
          </a:p>
        </p:txBody>
      </p:sp>
      <p:sp>
        <p:nvSpPr>
          <p:cNvPr id="268338" name="Rectangle 50"/>
          <p:cNvSpPr>
            <a:spLocks noChangeArrowheads="1"/>
          </p:cNvSpPr>
          <p:nvPr/>
        </p:nvSpPr>
        <p:spPr bwMode="auto">
          <a:xfrm>
            <a:off x="6242050" y="4498975"/>
            <a:ext cx="247650" cy="8953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39" name="Rectangle 51"/>
          <p:cNvSpPr>
            <a:spLocks noChangeArrowheads="1"/>
          </p:cNvSpPr>
          <p:nvPr/>
        </p:nvSpPr>
        <p:spPr bwMode="auto">
          <a:xfrm>
            <a:off x="5838825" y="4152900"/>
            <a:ext cx="247650" cy="3333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40" name="Rectangle 52"/>
          <p:cNvSpPr>
            <a:spLocks noChangeArrowheads="1"/>
          </p:cNvSpPr>
          <p:nvPr/>
        </p:nvSpPr>
        <p:spPr bwMode="auto">
          <a:xfrm>
            <a:off x="5435600" y="3787775"/>
            <a:ext cx="247650" cy="3524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41" name="Rectangle 53"/>
          <p:cNvSpPr>
            <a:spLocks noChangeArrowheads="1"/>
          </p:cNvSpPr>
          <p:nvPr/>
        </p:nvSpPr>
        <p:spPr bwMode="auto">
          <a:xfrm>
            <a:off x="5127625" y="3556000"/>
            <a:ext cx="247650" cy="2381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42" name="Line 54"/>
          <p:cNvSpPr>
            <a:spLocks noChangeShapeType="1"/>
          </p:cNvSpPr>
          <p:nvPr/>
        </p:nvSpPr>
        <p:spPr bwMode="auto">
          <a:xfrm>
            <a:off x="5108575" y="37941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43" name="Line 55"/>
          <p:cNvSpPr>
            <a:spLocks noChangeShapeType="1"/>
          </p:cNvSpPr>
          <p:nvPr/>
        </p:nvSpPr>
        <p:spPr bwMode="auto">
          <a:xfrm>
            <a:off x="5495925" y="414337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44" name="Line 56"/>
          <p:cNvSpPr>
            <a:spLocks noChangeShapeType="1"/>
          </p:cNvSpPr>
          <p:nvPr/>
        </p:nvSpPr>
        <p:spPr bwMode="auto">
          <a:xfrm>
            <a:off x="4711700" y="355917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49" name="Line 61"/>
          <p:cNvSpPr>
            <a:spLocks noChangeShapeType="1"/>
          </p:cNvSpPr>
          <p:nvPr/>
        </p:nvSpPr>
        <p:spPr bwMode="auto">
          <a:xfrm>
            <a:off x="5826125" y="44926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50" name="Rectangle 62"/>
          <p:cNvSpPr>
            <a:spLocks noChangeArrowheads="1"/>
          </p:cNvSpPr>
          <p:nvPr/>
        </p:nvSpPr>
        <p:spPr bwMode="auto">
          <a:xfrm>
            <a:off x="8181975" y="4248150"/>
            <a:ext cx="247650" cy="11430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51" name="Rectangle 63"/>
          <p:cNvSpPr>
            <a:spLocks noChangeArrowheads="1"/>
          </p:cNvSpPr>
          <p:nvPr/>
        </p:nvSpPr>
        <p:spPr bwMode="auto">
          <a:xfrm>
            <a:off x="7788275" y="3911600"/>
            <a:ext cx="247650" cy="333375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52" name="Rectangle 64"/>
          <p:cNvSpPr>
            <a:spLocks noChangeArrowheads="1"/>
          </p:cNvSpPr>
          <p:nvPr/>
        </p:nvSpPr>
        <p:spPr bwMode="auto">
          <a:xfrm>
            <a:off x="7394575" y="3498850"/>
            <a:ext cx="247650" cy="409575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53" name="Rectangle 65"/>
          <p:cNvSpPr>
            <a:spLocks noChangeArrowheads="1"/>
          </p:cNvSpPr>
          <p:nvPr/>
        </p:nvSpPr>
        <p:spPr bwMode="auto">
          <a:xfrm>
            <a:off x="7096125" y="3143250"/>
            <a:ext cx="247650" cy="352425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54" name="Line 66"/>
          <p:cNvSpPr>
            <a:spLocks noChangeShapeType="1"/>
          </p:cNvSpPr>
          <p:nvPr/>
        </p:nvSpPr>
        <p:spPr bwMode="auto">
          <a:xfrm>
            <a:off x="7077075" y="349567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55" name="Line 67"/>
          <p:cNvSpPr>
            <a:spLocks noChangeShapeType="1"/>
          </p:cNvSpPr>
          <p:nvPr/>
        </p:nvSpPr>
        <p:spPr bwMode="auto">
          <a:xfrm>
            <a:off x="7378700" y="39116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56" name="Line 68"/>
          <p:cNvSpPr>
            <a:spLocks noChangeShapeType="1"/>
          </p:cNvSpPr>
          <p:nvPr/>
        </p:nvSpPr>
        <p:spPr bwMode="auto">
          <a:xfrm>
            <a:off x="7718425" y="42418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57" name="Line 69"/>
          <p:cNvSpPr>
            <a:spLocks noChangeShapeType="1"/>
          </p:cNvSpPr>
          <p:nvPr/>
        </p:nvSpPr>
        <p:spPr bwMode="auto">
          <a:xfrm>
            <a:off x="6711950" y="31496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8358" name="Text Box 70"/>
          <p:cNvSpPr txBox="1">
            <a:spLocks noChangeArrowheads="1"/>
          </p:cNvSpPr>
          <p:nvPr/>
        </p:nvSpPr>
        <p:spPr bwMode="auto">
          <a:xfrm>
            <a:off x="7469188" y="2555875"/>
            <a:ext cx="51276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b="1"/>
              <a:t>Bäst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Mervärdesmetoden bygger på samma princip som viktad poängmodell,</a:t>
            </a:r>
            <a:br>
              <a:rPr lang="sv-SE" altLang="sv-SE" smtClean="0"/>
            </a:br>
            <a:r>
              <a:rPr lang="sv-SE" altLang="sv-SE" smtClean="0"/>
              <a:t>men resultatet presenteras istället i monetära termer</a:t>
            </a:r>
          </a:p>
        </p:txBody>
      </p:sp>
      <p:sp>
        <p:nvSpPr>
          <p:cNvPr id="269315" name="Line 3"/>
          <p:cNvSpPr>
            <a:spLocks noChangeShapeType="1"/>
          </p:cNvSpPr>
          <p:nvPr/>
        </p:nvSpPr>
        <p:spPr bwMode="auto">
          <a:xfrm>
            <a:off x="1914525" y="4486275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16" name="Line 4"/>
          <p:cNvSpPr>
            <a:spLocks noChangeShapeType="1"/>
          </p:cNvSpPr>
          <p:nvPr/>
        </p:nvSpPr>
        <p:spPr bwMode="auto">
          <a:xfrm rot="16200000" flipV="1">
            <a:off x="358775" y="3863976"/>
            <a:ext cx="307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17" name="Rectangle 5"/>
          <p:cNvSpPr>
            <a:spLocks noChangeArrowheads="1"/>
          </p:cNvSpPr>
          <p:nvPr/>
        </p:nvSpPr>
        <p:spPr bwMode="auto">
          <a:xfrm>
            <a:off x="2790825" y="2857500"/>
            <a:ext cx="247650" cy="25431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20" name="Text Box 8"/>
          <p:cNvSpPr txBox="1">
            <a:spLocks noChangeArrowheads="1"/>
          </p:cNvSpPr>
          <p:nvPr/>
        </p:nvSpPr>
        <p:spPr bwMode="auto">
          <a:xfrm rot="-5400000">
            <a:off x="954088" y="3128963"/>
            <a:ext cx="127000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Nettokostnad</a:t>
            </a:r>
          </a:p>
        </p:txBody>
      </p:sp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2779713" y="5889625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A</a:t>
            </a:r>
          </a:p>
        </p:txBody>
      </p:sp>
      <p:sp>
        <p:nvSpPr>
          <p:cNvPr id="269324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Anbudsutvärdering</a:t>
            </a:r>
          </a:p>
        </p:txBody>
      </p:sp>
      <p:sp>
        <p:nvSpPr>
          <p:cNvPr id="269325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2009-11-21</a:t>
            </a:r>
          </a:p>
        </p:txBody>
      </p:sp>
      <p:sp>
        <p:nvSpPr>
          <p:cNvPr id="269327" name="Rectangle 15"/>
          <p:cNvSpPr>
            <a:spLocks noChangeArrowheads="1"/>
          </p:cNvSpPr>
          <p:nvPr/>
        </p:nvSpPr>
        <p:spPr bwMode="auto">
          <a:xfrm>
            <a:off x="3870325" y="4489450"/>
            <a:ext cx="247650" cy="3619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28" name="Rectangle 16"/>
          <p:cNvSpPr>
            <a:spLocks noChangeArrowheads="1"/>
          </p:cNvSpPr>
          <p:nvPr/>
        </p:nvSpPr>
        <p:spPr bwMode="auto">
          <a:xfrm>
            <a:off x="3514725" y="4848225"/>
            <a:ext cx="247650" cy="3143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29" name="Rectangle 17"/>
          <p:cNvSpPr>
            <a:spLocks noChangeArrowheads="1"/>
          </p:cNvSpPr>
          <p:nvPr/>
        </p:nvSpPr>
        <p:spPr bwMode="auto">
          <a:xfrm>
            <a:off x="3206750" y="5168900"/>
            <a:ext cx="247650" cy="2381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30" name="Line 18"/>
          <p:cNvSpPr>
            <a:spLocks noChangeShapeType="1"/>
          </p:cNvSpPr>
          <p:nvPr/>
        </p:nvSpPr>
        <p:spPr bwMode="auto">
          <a:xfrm>
            <a:off x="2847975" y="54006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31" name="Line 19"/>
          <p:cNvSpPr>
            <a:spLocks noChangeShapeType="1"/>
          </p:cNvSpPr>
          <p:nvPr/>
        </p:nvSpPr>
        <p:spPr bwMode="auto">
          <a:xfrm>
            <a:off x="3187700" y="51689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32" name="Line 20"/>
          <p:cNvSpPr>
            <a:spLocks noChangeShapeType="1"/>
          </p:cNvSpPr>
          <p:nvPr/>
        </p:nvSpPr>
        <p:spPr bwMode="auto">
          <a:xfrm>
            <a:off x="3470275" y="48514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34" name="Text Box 22"/>
          <p:cNvSpPr txBox="1">
            <a:spLocks noChangeArrowheads="1"/>
          </p:cNvSpPr>
          <p:nvPr/>
        </p:nvSpPr>
        <p:spPr bwMode="auto">
          <a:xfrm>
            <a:off x="1995488" y="3995738"/>
            <a:ext cx="3349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Pris</a:t>
            </a:r>
          </a:p>
        </p:txBody>
      </p:sp>
      <p:sp>
        <p:nvSpPr>
          <p:cNvPr id="269335" name="Text Box 23"/>
          <p:cNvSpPr txBox="1">
            <a:spLocks noChangeArrowheads="1"/>
          </p:cNvSpPr>
          <p:nvPr/>
        </p:nvSpPr>
        <p:spPr bwMode="auto">
          <a:xfrm>
            <a:off x="3840163" y="4878388"/>
            <a:ext cx="5715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Kvalitet</a:t>
            </a:r>
          </a:p>
        </p:txBody>
      </p:sp>
      <p:sp>
        <p:nvSpPr>
          <p:cNvPr id="269336" name="Text Box 24"/>
          <p:cNvSpPr txBox="1">
            <a:spLocks noChangeArrowheads="1"/>
          </p:cNvSpPr>
          <p:nvPr/>
        </p:nvSpPr>
        <p:spPr bwMode="auto">
          <a:xfrm>
            <a:off x="3506788" y="5199063"/>
            <a:ext cx="9652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Tillgänglighet</a:t>
            </a:r>
          </a:p>
        </p:txBody>
      </p:sp>
      <p:sp>
        <p:nvSpPr>
          <p:cNvPr id="269337" name="Text Box 25"/>
          <p:cNvSpPr txBox="1">
            <a:spLocks noChangeArrowheads="1"/>
          </p:cNvSpPr>
          <p:nvPr/>
        </p:nvSpPr>
        <p:spPr bwMode="auto">
          <a:xfrm>
            <a:off x="3121025" y="5434013"/>
            <a:ext cx="384175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Miljö</a:t>
            </a:r>
          </a:p>
        </p:txBody>
      </p:sp>
      <p:sp>
        <p:nvSpPr>
          <p:cNvPr id="269354" name="Text Box 42"/>
          <p:cNvSpPr txBox="1">
            <a:spLocks noChangeArrowheads="1"/>
          </p:cNvSpPr>
          <p:nvPr/>
        </p:nvSpPr>
        <p:spPr bwMode="auto">
          <a:xfrm rot="-5400000">
            <a:off x="1082675" y="4997451"/>
            <a:ext cx="10445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Mervärden</a:t>
            </a:r>
          </a:p>
        </p:txBody>
      </p:sp>
      <p:sp>
        <p:nvSpPr>
          <p:cNvPr id="269355" name="AutoShape 43"/>
          <p:cNvSpPr>
            <a:spLocks/>
          </p:cNvSpPr>
          <p:nvPr/>
        </p:nvSpPr>
        <p:spPr bwMode="auto">
          <a:xfrm flipH="1">
            <a:off x="2409825" y="2886075"/>
            <a:ext cx="266700" cy="2495550"/>
          </a:xfrm>
          <a:prstGeom prst="rightBrace">
            <a:avLst>
              <a:gd name="adj1" fmla="val 7797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56" name="Rectangle 44"/>
          <p:cNvSpPr>
            <a:spLocks noChangeArrowheads="1"/>
          </p:cNvSpPr>
          <p:nvPr/>
        </p:nvSpPr>
        <p:spPr bwMode="auto">
          <a:xfrm>
            <a:off x="4606925" y="2743200"/>
            <a:ext cx="247650" cy="23780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57" name="Text Box 45"/>
          <p:cNvSpPr txBox="1">
            <a:spLocks noChangeArrowheads="1"/>
          </p:cNvSpPr>
          <p:nvPr/>
        </p:nvSpPr>
        <p:spPr bwMode="auto">
          <a:xfrm>
            <a:off x="4586288" y="5889625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B</a:t>
            </a:r>
          </a:p>
        </p:txBody>
      </p:sp>
      <p:sp>
        <p:nvSpPr>
          <p:cNvPr id="269358" name="Rectangle 46"/>
          <p:cNvSpPr>
            <a:spLocks noChangeArrowheads="1"/>
          </p:cNvSpPr>
          <p:nvPr/>
        </p:nvSpPr>
        <p:spPr bwMode="auto">
          <a:xfrm>
            <a:off x="5676900" y="4486275"/>
            <a:ext cx="247650" cy="21907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59" name="Rectangle 47"/>
          <p:cNvSpPr>
            <a:spLocks noChangeArrowheads="1"/>
          </p:cNvSpPr>
          <p:nvPr/>
        </p:nvSpPr>
        <p:spPr bwMode="auto">
          <a:xfrm>
            <a:off x="5324475" y="4714875"/>
            <a:ext cx="247650" cy="1619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60" name="Rectangle 48"/>
          <p:cNvSpPr>
            <a:spLocks noChangeArrowheads="1"/>
          </p:cNvSpPr>
          <p:nvPr/>
        </p:nvSpPr>
        <p:spPr bwMode="auto">
          <a:xfrm>
            <a:off x="5003800" y="4883150"/>
            <a:ext cx="247650" cy="238125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61" name="Line 49"/>
          <p:cNvSpPr>
            <a:spLocks noChangeShapeType="1"/>
          </p:cNvSpPr>
          <p:nvPr/>
        </p:nvSpPr>
        <p:spPr bwMode="auto">
          <a:xfrm>
            <a:off x="5289550" y="47117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62" name="Line 50"/>
          <p:cNvSpPr>
            <a:spLocks noChangeShapeType="1"/>
          </p:cNvSpPr>
          <p:nvPr/>
        </p:nvSpPr>
        <p:spPr bwMode="auto">
          <a:xfrm>
            <a:off x="4619625" y="512127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63" name="Line 51"/>
          <p:cNvSpPr>
            <a:spLocks noChangeShapeType="1"/>
          </p:cNvSpPr>
          <p:nvPr/>
        </p:nvSpPr>
        <p:spPr bwMode="auto">
          <a:xfrm>
            <a:off x="4997450" y="4886325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67" name="Rectangle 55"/>
          <p:cNvSpPr>
            <a:spLocks noChangeArrowheads="1"/>
          </p:cNvSpPr>
          <p:nvPr/>
        </p:nvSpPr>
        <p:spPr bwMode="auto">
          <a:xfrm>
            <a:off x="6429375" y="3086100"/>
            <a:ext cx="247650" cy="2416175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68" name="Text Box 56"/>
          <p:cNvSpPr txBox="1">
            <a:spLocks noChangeArrowheads="1"/>
          </p:cNvSpPr>
          <p:nvPr/>
        </p:nvSpPr>
        <p:spPr bwMode="auto">
          <a:xfrm>
            <a:off x="6419850" y="5889625"/>
            <a:ext cx="1516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C</a:t>
            </a:r>
          </a:p>
        </p:txBody>
      </p:sp>
      <p:sp>
        <p:nvSpPr>
          <p:cNvPr id="269369" name="Rectangle 57"/>
          <p:cNvSpPr>
            <a:spLocks noChangeArrowheads="1"/>
          </p:cNvSpPr>
          <p:nvPr/>
        </p:nvSpPr>
        <p:spPr bwMode="auto">
          <a:xfrm>
            <a:off x="7508875" y="4495800"/>
            <a:ext cx="247650" cy="37465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70" name="Rectangle 58"/>
          <p:cNvSpPr>
            <a:spLocks noChangeArrowheads="1"/>
          </p:cNvSpPr>
          <p:nvPr/>
        </p:nvSpPr>
        <p:spPr bwMode="auto">
          <a:xfrm>
            <a:off x="7153275" y="4867275"/>
            <a:ext cx="247650" cy="396875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71" name="Rectangle 59"/>
          <p:cNvSpPr>
            <a:spLocks noChangeArrowheads="1"/>
          </p:cNvSpPr>
          <p:nvPr/>
        </p:nvSpPr>
        <p:spPr bwMode="auto">
          <a:xfrm>
            <a:off x="6845300" y="5270500"/>
            <a:ext cx="247650" cy="238125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72" name="Line 60"/>
          <p:cNvSpPr>
            <a:spLocks noChangeShapeType="1"/>
          </p:cNvSpPr>
          <p:nvPr/>
        </p:nvSpPr>
        <p:spPr bwMode="auto">
          <a:xfrm>
            <a:off x="6486525" y="5502275"/>
            <a:ext cx="6921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73" name="Line 61"/>
          <p:cNvSpPr>
            <a:spLocks noChangeShapeType="1"/>
          </p:cNvSpPr>
          <p:nvPr/>
        </p:nvSpPr>
        <p:spPr bwMode="auto">
          <a:xfrm>
            <a:off x="6826250" y="52705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74" name="Line 62"/>
          <p:cNvSpPr>
            <a:spLocks noChangeShapeType="1"/>
          </p:cNvSpPr>
          <p:nvPr/>
        </p:nvSpPr>
        <p:spPr bwMode="auto">
          <a:xfrm>
            <a:off x="7096125" y="4864100"/>
            <a:ext cx="7048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9378" name="Text Box 66"/>
          <p:cNvSpPr txBox="1">
            <a:spLocks noChangeArrowheads="1"/>
          </p:cNvSpPr>
          <p:nvPr/>
        </p:nvSpPr>
        <p:spPr bwMode="auto">
          <a:xfrm>
            <a:off x="6910388" y="2625725"/>
            <a:ext cx="51276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b="1"/>
              <a:t>Bäst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1600" smtClean="0"/>
              <a:t>AHP-metoden kan – teoretiskt sett -  hantera oändligt antal utvärderingskriterier</a:t>
            </a:r>
            <a:br>
              <a:rPr lang="sv-SE" altLang="sv-SE" sz="1600" smtClean="0"/>
            </a:br>
            <a:r>
              <a:rPr lang="sv-SE" altLang="sv-SE" sz="1600" smtClean="0"/>
              <a:t>AHP = Analystisk Hierarkisk Process</a:t>
            </a:r>
          </a:p>
        </p:txBody>
      </p:sp>
      <p:sp>
        <p:nvSpPr>
          <p:cNvPr id="271368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Anbudsutvärdering</a:t>
            </a:r>
          </a:p>
        </p:txBody>
      </p:sp>
      <p:sp>
        <p:nvSpPr>
          <p:cNvPr id="271369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2009-11-21</a:t>
            </a:r>
          </a:p>
        </p:txBody>
      </p:sp>
      <p:sp>
        <p:nvSpPr>
          <p:cNvPr id="271399" name="AutoShape 39"/>
          <p:cNvSpPr>
            <a:spLocks noChangeArrowheads="1"/>
          </p:cNvSpPr>
          <p:nvPr/>
        </p:nvSpPr>
        <p:spPr bwMode="auto">
          <a:xfrm>
            <a:off x="3751263" y="1647825"/>
            <a:ext cx="2219325" cy="885825"/>
          </a:xfrm>
          <a:prstGeom prst="diamond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Val av bästa anbud</a:t>
            </a:r>
          </a:p>
        </p:txBody>
      </p:sp>
      <p:sp>
        <p:nvSpPr>
          <p:cNvPr id="271401" name="Rectangle 41"/>
          <p:cNvSpPr>
            <a:spLocks noChangeArrowheads="1"/>
          </p:cNvSpPr>
          <p:nvPr/>
        </p:nvSpPr>
        <p:spPr bwMode="auto">
          <a:xfrm>
            <a:off x="771525" y="2873375"/>
            <a:ext cx="1543050" cy="4953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Pris</a:t>
            </a:r>
          </a:p>
        </p:txBody>
      </p:sp>
      <p:sp>
        <p:nvSpPr>
          <p:cNvPr id="271403" name="Rectangle 43"/>
          <p:cNvSpPr>
            <a:spLocks noChangeArrowheads="1"/>
          </p:cNvSpPr>
          <p:nvPr/>
        </p:nvSpPr>
        <p:spPr bwMode="auto">
          <a:xfrm>
            <a:off x="7369175" y="2873375"/>
            <a:ext cx="1543050" cy="4953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Miljöpåverkan</a:t>
            </a:r>
          </a:p>
        </p:txBody>
      </p:sp>
      <p:sp>
        <p:nvSpPr>
          <p:cNvPr id="271404" name="Rectangle 44"/>
          <p:cNvSpPr>
            <a:spLocks noChangeArrowheads="1"/>
          </p:cNvSpPr>
          <p:nvPr/>
        </p:nvSpPr>
        <p:spPr bwMode="auto">
          <a:xfrm>
            <a:off x="5727700" y="2873375"/>
            <a:ext cx="1543050" cy="4953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Tillgänglighet</a:t>
            </a:r>
          </a:p>
        </p:txBody>
      </p:sp>
      <p:sp>
        <p:nvSpPr>
          <p:cNvPr id="271405" name="Rectangle 45"/>
          <p:cNvSpPr>
            <a:spLocks noChangeArrowheads="1"/>
          </p:cNvSpPr>
          <p:nvPr/>
        </p:nvSpPr>
        <p:spPr bwMode="auto">
          <a:xfrm>
            <a:off x="4086225" y="2873375"/>
            <a:ext cx="1543050" cy="4953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Prestanda</a:t>
            </a:r>
          </a:p>
        </p:txBody>
      </p:sp>
      <p:sp>
        <p:nvSpPr>
          <p:cNvPr id="271406" name="Rectangle 46"/>
          <p:cNvSpPr>
            <a:spLocks noChangeArrowheads="1"/>
          </p:cNvSpPr>
          <p:nvPr/>
        </p:nvSpPr>
        <p:spPr bwMode="auto">
          <a:xfrm>
            <a:off x="2416175" y="2873375"/>
            <a:ext cx="1543050" cy="4953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Driftskostnader</a:t>
            </a:r>
          </a:p>
        </p:txBody>
      </p:sp>
      <p:cxnSp>
        <p:nvCxnSpPr>
          <p:cNvPr id="271408" name="AutoShape 48"/>
          <p:cNvCxnSpPr>
            <a:cxnSpLocks noChangeShapeType="1"/>
            <a:stCxn id="271401" idx="0"/>
            <a:endCxn id="271399" idx="2"/>
          </p:cNvCxnSpPr>
          <p:nvPr/>
        </p:nvCxnSpPr>
        <p:spPr bwMode="auto">
          <a:xfrm rot="16200000">
            <a:off x="3032125" y="1044575"/>
            <a:ext cx="339725" cy="33178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71410" name="AutoShape 50"/>
          <p:cNvCxnSpPr>
            <a:cxnSpLocks noChangeShapeType="1"/>
            <a:stCxn id="271406" idx="0"/>
            <a:endCxn id="271399" idx="2"/>
          </p:cNvCxnSpPr>
          <p:nvPr/>
        </p:nvCxnSpPr>
        <p:spPr bwMode="auto">
          <a:xfrm rot="16200000">
            <a:off x="3854450" y="1866900"/>
            <a:ext cx="339725" cy="167322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71411" name="AutoShape 51"/>
          <p:cNvCxnSpPr>
            <a:cxnSpLocks noChangeShapeType="1"/>
            <a:stCxn id="271405" idx="0"/>
            <a:endCxn id="271399" idx="2"/>
          </p:cNvCxnSpPr>
          <p:nvPr/>
        </p:nvCxnSpPr>
        <p:spPr bwMode="auto">
          <a:xfrm rot="16200000">
            <a:off x="4689475" y="2701925"/>
            <a:ext cx="339725" cy="31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71413" name="AutoShape 53"/>
          <p:cNvCxnSpPr>
            <a:cxnSpLocks noChangeShapeType="1"/>
            <a:stCxn id="271404" idx="0"/>
            <a:endCxn id="271399" idx="2"/>
          </p:cNvCxnSpPr>
          <p:nvPr/>
        </p:nvCxnSpPr>
        <p:spPr bwMode="auto">
          <a:xfrm rot="5400000" flipH="1">
            <a:off x="5510212" y="1884363"/>
            <a:ext cx="339725" cy="16383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cxnSp>
        <p:nvCxnSpPr>
          <p:cNvPr id="271414" name="AutoShape 54"/>
          <p:cNvCxnSpPr>
            <a:cxnSpLocks noChangeShapeType="1"/>
            <a:stCxn id="271403" idx="0"/>
            <a:endCxn id="271399" idx="2"/>
          </p:cNvCxnSpPr>
          <p:nvPr/>
        </p:nvCxnSpPr>
        <p:spPr bwMode="auto">
          <a:xfrm rot="5400000" flipH="1">
            <a:off x="6330950" y="1063625"/>
            <a:ext cx="339725" cy="32797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</p:cxnSp>
      <p:grpSp>
        <p:nvGrpSpPr>
          <p:cNvPr id="271430" name="Group 70"/>
          <p:cNvGrpSpPr>
            <a:grpSpLocks/>
          </p:cNvGrpSpPr>
          <p:nvPr/>
        </p:nvGrpSpPr>
        <p:grpSpPr bwMode="auto">
          <a:xfrm>
            <a:off x="930275" y="3365500"/>
            <a:ext cx="1212850" cy="1974850"/>
            <a:chOff x="658" y="2118"/>
            <a:chExt cx="764" cy="1244"/>
          </a:xfrm>
        </p:grpSpPr>
        <p:sp>
          <p:nvSpPr>
            <p:cNvPr id="271415" name="Text Box 55"/>
            <p:cNvSpPr txBox="1">
              <a:spLocks noChangeArrowheads="1"/>
            </p:cNvSpPr>
            <p:nvPr/>
          </p:nvSpPr>
          <p:spPr bwMode="auto">
            <a:xfrm>
              <a:off x="879" y="2258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A</a:t>
              </a:r>
            </a:p>
          </p:txBody>
        </p:sp>
        <p:sp>
          <p:nvSpPr>
            <p:cNvPr id="271416" name="Text Box 56"/>
            <p:cNvSpPr txBox="1">
              <a:spLocks noChangeArrowheads="1"/>
            </p:cNvSpPr>
            <p:nvPr/>
          </p:nvSpPr>
          <p:spPr bwMode="auto">
            <a:xfrm>
              <a:off x="879" y="2484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B</a:t>
              </a:r>
            </a:p>
          </p:txBody>
        </p:sp>
        <p:sp>
          <p:nvSpPr>
            <p:cNvPr id="271417" name="Text Box 57"/>
            <p:cNvSpPr txBox="1">
              <a:spLocks noChangeArrowheads="1"/>
            </p:cNvSpPr>
            <p:nvPr/>
          </p:nvSpPr>
          <p:spPr bwMode="auto">
            <a:xfrm>
              <a:off x="879" y="2710"/>
              <a:ext cx="54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C</a:t>
              </a:r>
            </a:p>
          </p:txBody>
        </p:sp>
        <p:sp>
          <p:nvSpPr>
            <p:cNvPr id="271418" name="Text Box 58"/>
            <p:cNvSpPr txBox="1">
              <a:spLocks noChangeArrowheads="1"/>
            </p:cNvSpPr>
            <p:nvPr/>
          </p:nvSpPr>
          <p:spPr bwMode="auto">
            <a:xfrm>
              <a:off x="879" y="2936"/>
              <a:ext cx="54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D</a:t>
              </a:r>
            </a:p>
          </p:txBody>
        </p:sp>
        <p:sp>
          <p:nvSpPr>
            <p:cNvPr id="271419" name="Text Box 59"/>
            <p:cNvSpPr txBox="1">
              <a:spLocks noChangeArrowheads="1"/>
            </p:cNvSpPr>
            <p:nvPr/>
          </p:nvSpPr>
          <p:spPr bwMode="auto">
            <a:xfrm>
              <a:off x="879" y="3162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E</a:t>
              </a:r>
            </a:p>
          </p:txBody>
        </p:sp>
        <p:sp>
          <p:nvSpPr>
            <p:cNvPr id="271422" name="Line 62"/>
            <p:cNvSpPr>
              <a:spLocks noChangeShapeType="1"/>
            </p:cNvSpPr>
            <p:nvPr/>
          </p:nvSpPr>
          <p:spPr bwMode="auto">
            <a:xfrm flipH="1">
              <a:off x="666" y="327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25" name="Line 65"/>
            <p:cNvSpPr>
              <a:spLocks noChangeShapeType="1"/>
            </p:cNvSpPr>
            <p:nvPr/>
          </p:nvSpPr>
          <p:spPr bwMode="auto">
            <a:xfrm flipV="1">
              <a:off x="660" y="2118"/>
              <a:ext cx="0" cy="1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26" name="Line 66"/>
            <p:cNvSpPr>
              <a:spLocks noChangeShapeType="1"/>
            </p:cNvSpPr>
            <p:nvPr/>
          </p:nvSpPr>
          <p:spPr bwMode="auto">
            <a:xfrm flipH="1">
              <a:off x="664" y="304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27" name="Line 67"/>
            <p:cNvSpPr>
              <a:spLocks noChangeShapeType="1"/>
            </p:cNvSpPr>
            <p:nvPr/>
          </p:nvSpPr>
          <p:spPr bwMode="auto">
            <a:xfrm flipH="1">
              <a:off x="662" y="281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28" name="Line 68"/>
            <p:cNvSpPr>
              <a:spLocks noChangeShapeType="1"/>
            </p:cNvSpPr>
            <p:nvPr/>
          </p:nvSpPr>
          <p:spPr bwMode="auto">
            <a:xfrm flipH="1">
              <a:off x="660" y="258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29" name="Line 69"/>
            <p:cNvSpPr>
              <a:spLocks noChangeShapeType="1"/>
            </p:cNvSpPr>
            <p:nvPr/>
          </p:nvSpPr>
          <p:spPr bwMode="auto">
            <a:xfrm flipH="1">
              <a:off x="658" y="235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271431" name="Group 71"/>
          <p:cNvGrpSpPr>
            <a:grpSpLocks/>
          </p:cNvGrpSpPr>
          <p:nvPr/>
        </p:nvGrpSpPr>
        <p:grpSpPr bwMode="auto">
          <a:xfrm>
            <a:off x="2641600" y="3365500"/>
            <a:ext cx="1212850" cy="1974850"/>
            <a:chOff x="658" y="2118"/>
            <a:chExt cx="764" cy="1244"/>
          </a:xfrm>
        </p:grpSpPr>
        <p:sp>
          <p:nvSpPr>
            <p:cNvPr id="271432" name="Text Box 72"/>
            <p:cNvSpPr txBox="1">
              <a:spLocks noChangeArrowheads="1"/>
            </p:cNvSpPr>
            <p:nvPr/>
          </p:nvSpPr>
          <p:spPr bwMode="auto">
            <a:xfrm>
              <a:off x="879" y="2258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A</a:t>
              </a:r>
            </a:p>
          </p:txBody>
        </p:sp>
        <p:sp>
          <p:nvSpPr>
            <p:cNvPr id="271433" name="Text Box 73"/>
            <p:cNvSpPr txBox="1">
              <a:spLocks noChangeArrowheads="1"/>
            </p:cNvSpPr>
            <p:nvPr/>
          </p:nvSpPr>
          <p:spPr bwMode="auto">
            <a:xfrm>
              <a:off x="879" y="2484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B</a:t>
              </a:r>
            </a:p>
          </p:txBody>
        </p:sp>
        <p:sp>
          <p:nvSpPr>
            <p:cNvPr id="271434" name="Text Box 74"/>
            <p:cNvSpPr txBox="1">
              <a:spLocks noChangeArrowheads="1"/>
            </p:cNvSpPr>
            <p:nvPr/>
          </p:nvSpPr>
          <p:spPr bwMode="auto">
            <a:xfrm>
              <a:off x="879" y="2710"/>
              <a:ext cx="54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C</a:t>
              </a:r>
            </a:p>
          </p:txBody>
        </p:sp>
        <p:sp>
          <p:nvSpPr>
            <p:cNvPr id="271435" name="Text Box 75"/>
            <p:cNvSpPr txBox="1">
              <a:spLocks noChangeArrowheads="1"/>
            </p:cNvSpPr>
            <p:nvPr/>
          </p:nvSpPr>
          <p:spPr bwMode="auto">
            <a:xfrm>
              <a:off x="879" y="2936"/>
              <a:ext cx="54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D</a:t>
              </a:r>
            </a:p>
          </p:txBody>
        </p:sp>
        <p:sp>
          <p:nvSpPr>
            <p:cNvPr id="271436" name="Text Box 76"/>
            <p:cNvSpPr txBox="1">
              <a:spLocks noChangeArrowheads="1"/>
            </p:cNvSpPr>
            <p:nvPr/>
          </p:nvSpPr>
          <p:spPr bwMode="auto">
            <a:xfrm>
              <a:off x="879" y="3162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E</a:t>
              </a:r>
            </a:p>
          </p:txBody>
        </p:sp>
        <p:sp>
          <p:nvSpPr>
            <p:cNvPr id="271437" name="Line 77"/>
            <p:cNvSpPr>
              <a:spLocks noChangeShapeType="1"/>
            </p:cNvSpPr>
            <p:nvPr/>
          </p:nvSpPr>
          <p:spPr bwMode="auto">
            <a:xfrm flipH="1">
              <a:off x="666" y="327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38" name="Line 78"/>
            <p:cNvSpPr>
              <a:spLocks noChangeShapeType="1"/>
            </p:cNvSpPr>
            <p:nvPr/>
          </p:nvSpPr>
          <p:spPr bwMode="auto">
            <a:xfrm flipV="1">
              <a:off x="660" y="2118"/>
              <a:ext cx="0" cy="1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39" name="Line 79"/>
            <p:cNvSpPr>
              <a:spLocks noChangeShapeType="1"/>
            </p:cNvSpPr>
            <p:nvPr/>
          </p:nvSpPr>
          <p:spPr bwMode="auto">
            <a:xfrm flipH="1">
              <a:off x="664" y="304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40" name="Line 80"/>
            <p:cNvSpPr>
              <a:spLocks noChangeShapeType="1"/>
            </p:cNvSpPr>
            <p:nvPr/>
          </p:nvSpPr>
          <p:spPr bwMode="auto">
            <a:xfrm flipH="1">
              <a:off x="662" y="281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41" name="Line 81"/>
            <p:cNvSpPr>
              <a:spLocks noChangeShapeType="1"/>
            </p:cNvSpPr>
            <p:nvPr/>
          </p:nvSpPr>
          <p:spPr bwMode="auto">
            <a:xfrm flipH="1">
              <a:off x="660" y="258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42" name="Line 82"/>
            <p:cNvSpPr>
              <a:spLocks noChangeShapeType="1"/>
            </p:cNvSpPr>
            <p:nvPr/>
          </p:nvSpPr>
          <p:spPr bwMode="auto">
            <a:xfrm flipH="1">
              <a:off x="658" y="235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271443" name="Group 83"/>
          <p:cNvGrpSpPr>
            <a:grpSpLocks/>
          </p:cNvGrpSpPr>
          <p:nvPr/>
        </p:nvGrpSpPr>
        <p:grpSpPr bwMode="auto">
          <a:xfrm>
            <a:off x="4318000" y="3365500"/>
            <a:ext cx="1212850" cy="1974850"/>
            <a:chOff x="658" y="2118"/>
            <a:chExt cx="764" cy="1244"/>
          </a:xfrm>
        </p:grpSpPr>
        <p:sp>
          <p:nvSpPr>
            <p:cNvPr id="271444" name="Text Box 84"/>
            <p:cNvSpPr txBox="1">
              <a:spLocks noChangeArrowheads="1"/>
            </p:cNvSpPr>
            <p:nvPr/>
          </p:nvSpPr>
          <p:spPr bwMode="auto">
            <a:xfrm>
              <a:off x="879" y="2258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A</a:t>
              </a:r>
            </a:p>
          </p:txBody>
        </p:sp>
        <p:sp>
          <p:nvSpPr>
            <p:cNvPr id="271445" name="Text Box 85"/>
            <p:cNvSpPr txBox="1">
              <a:spLocks noChangeArrowheads="1"/>
            </p:cNvSpPr>
            <p:nvPr/>
          </p:nvSpPr>
          <p:spPr bwMode="auto">
            <a:xfrm>
              <a:off x="879" y="2484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B</a:t>
              </a:r>
            </a:p>
          </p:txBody>
        </p:sp>
        <p:sp>
          <p:nvSpPr>
            <p:cNvPr id="271446" name="Text Box 86"/>
            <p:cNvSpPr txBox="1">
              <a:spLocks noChangeArrowheads="1"/>
            </p:cNvSpPr>
            <p:nvPr/>
          </p:nvSpPr>
          <p:spPr bwMode="auto">
            <a:xfrm>
              <a:off x="879" y="2710"/>
              <a:ext cx="54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C</a:t>
              </a:r>
            </a:p>
          </p:txBody>
        </p:sp>
        <p:sp>
          <p:nvSpPr>
            <p:cNvPr id="271447" name="Text Box 87"/>
            <p:cNvSpPr txBox="1">
              <a:spLocks noChangeArrowheads="1"/>
            </p:cNvSpPr>
            <p:nvPr/>
          </p:nvSpPr>
          <p:spPr bwMode="auto">
            <a:xfrm>
              <a:off x="879" y="2936"/>
              <a:ext cx="54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D</a:t>
              </a:r>
            </a:p>
          </p:txBody>
        </p:sp>
        <p:sp>
          <p:nvSpPr>
            <p:cNvPr id="271448" name="Text Box 88"/>
            <p:cNvSpPr txBox="1">
              <a:spLocks noChangeArrowheads="1"/>
            </p:cNvSpPr>
            <p:nvPr/>
          </p:nvSpPr>
          <p:spPr bwMode="auto">
            <a:xfrm>
              <a:off x="879" y="3162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E</a:t>
              </a:r>
            </a:p>
          </p:txBody>
        </p:sp>
        <p:sp>
          <p:nvSpPr>
            <p:cNvPr id="271449" name="Line 89"/>
            <p:cNvSpPr>
              <a:spLocks noChangeShapeType="1"/>
            </p:cNvSpPr>
            <p:nvPr/>
          </p:nvSpPr>
          <p:spPr bwMode="auto">
            <a:xfrm flipH="1">
              <a:off x="666" y="327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50" name="Line 90"/>
            <p:cNvSpPr>
              <a:spLocks noChangeShapeType="1"/>
            </p:cNvSpPr>
            <p:nvPr/>
          </p:nvSpPr>
          <p:spPr bwMode="auto">
            <a:xfrm flipV="1">
              <a:off x="660" y="2118"/>
              <a:ext cx="0" cy="1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51" name="Line 91"/>
            <p:cNvSpPr>
              <a:spLocks noChangeShapeType="1"/>
            </p:cNvSpPr>
            <p:nvPr/>
          </p:nvSpPr>
          <p:spPr bwMode="auto">
            <a:xfrm flipH="1">
              <a:off x="664" y="304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52" name="Line 92"/>
            <p:cNvSpPr>
              <a:spLocks noChangeShapeType="1"/>
            </p:cNvSpPr>
            <p:nvPr/>
          </p:nvSpPr>
          <p:spPr bwMode="auto">
            <a:xfrm flipH="1">
              <a:off x="662" y="281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53" name="Line 93"/>
            <p:cNvSpPr>
              <a:spLocks noChangeShapeType="1"/>
            </p:cNvSpPr>
            <p:nvPr/>
          </p:nvSpPr>
          <p:spPr bwMode="auto">
            <a:xfrm flipH="1">
              <a:off x="660" y="258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54" name="Line 94"/>
            <p:cNvSpPr>
              <a:spLocks noChangeShapeType="1"/>
            </p:cNvSpPr>
            <p:nvPr/>
          </p:nvSpPr>
          <p:spPr bwMode="auto">
            <a:xfrm flipH="1">
              <a:off x="658" y="235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271455" name="Group 95"/>
          <p:cNvGrpSpPr>
            <a:grpSpLocks/>
          </p:cNvGrpSpPr>
          <p:nvPr/>
        </p:nvGrpSpPr>
        <p:grpSpPr bwMode="auto">
          <a:xfrm>
            <a:off x="5972175" y="3365500"/>
            <a:ext cx="1212850" cy="1974850"/>
            <a:chOff x="658" y="2118"/>
            <a:chExt cx="764" cy="1244"/>
          </a:xfrm>
        </p:grpSpPr>
        <p:sp>
          <p:nvSpPr>
            <p:cNvPr id="271456" name="Text Box 96"/>
            <p:cNvSpPr txBox="1">
              <a:spLocks noChangeArrowheads="1"/>
            </p:cNvSpPr>
            <p:nvPr/>
          </p:nvSpPr>
          <p:spPr bwMode="auto">
            <a:xfrm>
              <a:off x="879" y="2258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A</a:t>
              </a:r>
            </a:p>
          </p:txBody>
        </p:sp>
        <p:sp>
          <p:nvSpPr>
            <p:cNvPr id="271457" name="Text Box 97"/>
            <p:cNvSpPr txBox="1">
              <a:spLocks noChangeArrowheads="1"/>
            </p:cNvSpPr>
            <p:nvPr/>
          </p:nvSpPr>
          <p:spPr bwMode="auto">
            <a:xfrm>
              <a:off x="879" y="2484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B</a:t>
              </a:r>
            </a:p>
          </p:txBody>
        </p:sp>
        <p:sp>
          <p:nvSpPr>
            <p:cNvPr id="271458" name="Text Box 98"/>
            <p:cNvSpPr txBox="1">
              <a:spLocks noChangeArrowheads="1"/>
            </p:cNvSpPr>
            <p:nvPr/>
          </p:nvSpPr>
          <p:spPr bwMode="auto">
            <a:xfrm>
              <a:off x="879" y="2710"/>
              <a:ext cx="54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C</a:t>
              </a:r>
            </a:p>
          </p:txBody>
        </p:sp>
        <p:sp>
          <p:nvSpPr>
            <p:cNvPr id="271459" name="Text Box 99"/>
            <p:cNvSpPr txBox="1">
              <a:spLocks noChangeArrowheads="1"/>
            </p:cNvSpPr>
            <p:nvPr/>
          </p:nvSpPr>
          <p:spPr bwMode="auto">
            <a:xfrm>
              <a:off x="879" y="2936"/>
              <a:ext cx="54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D</a:t>
              </a:r>
            </a:p>
          </p:txBody>
        </p:sp>
        <p:sp>
          <p:nvSpPr>
            <p:cNvPr id="271460" name="Text Box 100"/>
            <p:cNvSpPr txBox="1">
              <a:spLocks noChangeArrowheads="1"/>
            </p:cNvSpPr>
            <p:nvPr/>
          </p:nvSpPr>
          <p:spPr bwMode="auto">
            <a:xfrm>
              <a:off x="879" y="3162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E</a:t>
              </a:r>
            </a:p>
          </p:txBody>
        </p:sp>
        <p:sp>
          <p:nvSpPr>
            <p:cNvPr id="271461" name="Line 101"/>
            <p:cNvSpPr>
              <a:spLocks noChangeShapeType="1"/>
            </p:cNvSpPr>
            <p:nvPr/>
          </p:nvSpPr>
          <p:spPr bwMode="auto">
            <a:xfrm flipH="1">
              <a:off x="666" y="327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62" name="Line 102"/>
            <p:cNvSpPr>
              <a:spLocks noChangeShapeType="1"/>
            </p:cNvSpPr>
            <p:nvPr/>
          </p:nvSpPr>
          <p:spPr bwMode="auto">
            <a:xfrm flipV="1">
              <a:off x="660" y="2118"/>
              <a:ext cx="0" cy="1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63" name="Line 103"/>
            <p:cNvSpPr>
              <a:spLocks noChangeShapeType="1"/>
            </p:cNvSpPr>
            <p:nvPr/>
          </p:nvSpPr>
          <p:spPr bwMode="auto">
            <a:xfrm flipH="1">
              <a:off x="664" y="304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64" name="Line 104"/>
            <p:cNvSpPr>
              <a:spLocks noChangeShapeType="1"/>
            </p:cNvSpPr>
            <p:nvPr/>
          </p:nvSpPr>
          <p:spPr bwMode="auto">
            <a:xfrm flipH="1">
              <a:off x="662" y="281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65" name="Line 105"/>
            <p:cNvSpPr>
              <a:spLocks noChangeShapeType="1"/>
            </p:cNvSpPr>
            <p:nvPr/>
          </p:nvSpPr>
          <p:spPr bwMode="auto">
            <a:xfrm flipH="1">
              <a:off x="660" y="258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66" name="Line 106"/>
            <p:cNvSpPr>
              <a:spLocks noChangeShapeType="1"/>
            </p:cNvSpPr>
            <p:nvPr/>
          </p:nvSpPr>
          <p:spPr bwMode="auto">
            <a:xfrm flipH="1">
              <a:off x="658" y="235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grpSp>
        <p:nvGrpSpPr>
          <p:cNvPr id="271467" name="Group 107"/>
          <p:cNvGrpSpPr>
            <a:grpSpLocks/>
          </p:cNvGrpSpPr>
          <p:nvPr/>
        </p:nvGrpSpPr>
        <p:grpSpPr bwMode="auto">
          <a:xfrm>
            <a:off x="7550150" y="3365500"/>
            <a:ext cx="1212850" cy="1974850"/>
            <a:chOff x="658" y="2118"/>
            <a:chExt cx="764" cy="1244"/>
          </a:xfrm>
        </p:grpSpPr>
        <p:sp>
          <p:nvSpPr>
            <p:cNvPr id="271468" name="Text Box 108"/>
            <p:cNvSpPr txBox="1">
              <a:spLocks noChangeArrowheads="1"/>
            </p:cNvSpPr>
            <p:nvPr/>
          </p:nvSpPr>
          <p:spPr bwMode="auto">
            <a:xfrm>
              <a:off x="879" y="2258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A</a:t>
              </a:r>
            </a:p>
          </p:txBody>
        </p:sp>
        <p:sp>
          <p:nvSpPr>
            <p:cNvPr id="271469" name="Text Box 109"/>
            <p:cNvSpPr txBox="1">
              <a:spLocks noChangeArrowheads="1"/>
            </p:cNvSpPr>
            <p:nvPr/>
          </p:nvSpPr>
          <p:spPr bwMode="auto">
            <a:xfrm>
              <a:off x="879" y="2484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B</a:t>
              </a:r>
            </a:p>
          </p:txBody>
        </p:sp>
        <p:sp>
          <p:nvSpPr>
            <p:cNvPr id="271470" name="Text Box 110"/>
            <p:cNvSpPr txBox="1">
              <a:spLocks noChangeArrowheads="1"/>
            </p:cNvSpPr>
            <p:nvPr/>
          </p:nvSpPr>
          <p:spPr bwMode="auto">
            <a:xfrm>
              <a:off x="879" y="2710"/>
              <a:ext cx="54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C</a:t>
              </a:r>
            </a:p>
          </p:txBody>
        </p:sp>
        <p:sp>
          <p:nvSpPr>
            <p:cNvPr id="271471" name="Text Box 111"/>
            <p:cNvSpPr txBox="1">
              <a:spLocks noChangeArrowheads="1"/>
            </p:cNvSpPr>
            <p:nvPr/>
          </p:nvSpPr>
          <p:spPr bwMode="auto">
            <a:xfrm>
              <a:off x="879" y="2936"/>
              <a:ext cx="543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D</a:t>
              </a:r>
            </a:p>
          </p:txBody>
        </p:sp>
        <p:sp>
          <p:nvSpPr>
            <p:cNvPr id="271472" name="Text Box 112"/>
            <p:cNvSpPr txBox="1">
              <a:spLocks noChangeArrowheads="1"/>
            </p:cNvSpPr>
            <p:nvPr/>
          </p:nvSpPr>
          <p:spPr bwMode="auto">
            <a:xfrm>
              <a:off x="879" y="3162"/>
              <a:ext cx="536" cy="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>
              <a:spAutoFit/>
            </a:bodyPr>
            <a:lstStyle/>
            <a:p>
              <a:pPr algn="l"/>
              <a:r>
                <a:rPr lang="sv-SE" altLang="sv-SE"/>
                <a:t>Anbud E</a:t>
              </a:r>
            </a:p>
          </p:txBody>
        </p:sp>
        <p:sp>
          <p:nvSpPr>
            <p:cNvPr id="271473" name="Line 113"/>
            <p:cNvSpPr>
              <a:spLocks noChangeShapeType="1"/>
            </p:cNvSpPr>
            <p:nvPr/>
          </p:nvSpPr>
          <p:spPr bwMode="auto">
            <a:xfrm flipH="1">
              <a:off x="666" y="327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74" name="Line 114"/>
            <p:cNvSpPr>
              <a:spLocks noChangeShapeType="1"/>
            </p:cNvSpPr>
            <p:nvPr/>
          </p:nvSpPr>
          <p:spPr bwMode="auto">
            <a:xfrm flipV="1">
              <a:off x="660" y="2118"/>
              <a:ext cx="0" cy="115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75" name="Line 115"/>
            <p:cNvSpPr>
              <a:spLocks noChangeShapeType="1"/>
            </p:cNvSpPr>
            <p:nvPr/>
          </p:nvSpPr>
          <p:spPr bwMode="auto">
            <a:xfrm flipH="1">
              <a:off x="664" y="304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76" name="Line 116"/>
            <p:cNvSpPr>
              <a:spLocks noChangeShapeType="1"/>
            </p:cNvSpPr>
            <p:nvPr/>
          </p:nvSpPr>
          <p:spPr bwMode="auto">
            <a:xfrm flipH="1">
              <a:off x="662" y="281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77" name="Line 117"/>
            <p:cNvSpPr>
              <a:spLocks noChangeShapeType="1"/>
            </p:cNvSpPr>
            <p:nvPr/>
          </p:nvSpPr>
          <p:spPr bwMode="auto">
            <a:xfrm flipH="1">
              <a:off x="660" y="258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  <p:sp>
          <p:nvSpPr>
            <p:cNvPr id="271478" name="Line 118"/>
            <p:cNvSpPr>
              <a:spLocks noChangeShapeType="1"/>
            </p:cNvSpPr>
            <p:nvPr/>
          </p:nvSpPr>
          <p:spPr bwMode="auto">
            <a:xfrm flipH="1">
              <a:off x="658" y="2356"/>
              <a:ext cx="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lIns="36000" tIns="36000" rIns="36000" bIns="36000" anchor="ctr"/>
            <a:lstStyle/>
            <a:p>
              <a:endParaRPr lang="sv-SE"/>
            </a:p>
          </p:txBody>
        </p:sp>
      </p:grpSp>
      <p:sp>
        <p:nvSpPr>
          <p:cNvPr id="271480" name="Line 120"/>
          <p:cNvSpPr>
            <a:spLocks noChangeShapeType="1"/>
          </p:cNvSpPr>
          <p:nvPr/>
        </p:nvSpPr>
        <p:spPr bwMode="auto">
          <a:xfrm>
            <a:off x="5962650" y="2085975"/>
            <a:ext cx="542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Anbudsutvärdering baserad på enkla kriterier (ex. pris)</a:t>
            </a:r>
          </a:p>
        </p:txBody>
      </p:sp>
      <p:sp>
        <p:nvSpPr>
          <p:cNvPr id="259076" name="Line 4"/>
          <p:cNvSpPr>
            <a:spLocks noChangeShapeType="1"/>
          </p:cNvSpPr>
          <p:nvPr/>
        </p:nvSpPr>
        <p:spPr bwMode="auto">
          <a:xfrm>
            <a:off x="1885950" y="5400675"/>
            <a:ext cx="675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59077" name="Line 5"/>
          <p:cNvSpPr>
            <a:spLocks noChangeShapeType="1"/>
          </p:cNvSpPr>
          <p:nvPr/>
        </p:nvSpPr>
        <p:spPr bwMode="auto">
          <a:xfrm rot="16200000" flipV="1">
            <a:off x="358775" y="3863976"/>
            <a:ext cx="307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2705100" y="3324225"/>
            <a:ext cx="247650" cy="20764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59079" name="Rectangle 7"/>
          <p:cNvSpPr>
            <a:spLocks noChangeArrowheads="1"/>
          </p:cNvSpPr>
          <p:nvPr/>
        </p:nvSpPr>
        <p:spPr bwMode="auto">
          <a:xfrm>
            <a:off x="4721225" y="3559175"/>
            <a:ext cx="247650" cy="18478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59080" name="Rectangle 8"/>
          <p:cNvSpPr>
            <a:spLocks noChangeArrowheads="1"/>
          </p:cNvSpPr>
          <p:nvPr/>
        </p:nvSpPr>
        <p:spPr bwMode="auto">
          <a:xfrm>
            <a:off x="6737350" y="3146425"/>
            <a:ext cx="247650" cy="2247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59087" name="Text Box 15"/>
          <p:cNvSpPr txBox="1">
            <a:spLocks noChangeArrowheads="1"/>
          </p:cNvSpPr>
          <p:nvPr/>
        </p:nvSpPr>
        <p:spPr bwMode="auto">
          <a:xfrm rot="-5400000">
            <a:off x="1373187" y="3670301"/>
            <a:ext cx="422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Pris</a:t>
            </a:r>
          </a:p>
        </p:txBody>
      </p:sp>
      <p:sp>
        <p:nvSpPr>
          <p:cNvPr id="259088" name="Text Box 16"/>
          <p:cNvSpPr txBox="1">
            <a:spLocks noChangeArrowheads="1"/>
          </p:cNvSpPr>
          <p:nvPr/>
        </p:nvSpPr>
        <p:spPr bwMode="auto">
          <a:xfrm>
            <a:off x="2084388" y="5537200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A</a:t>
            </a:r>
          </a:p>
        </p:txBody>
      </p:sp>
      <p:sp>
        <p:nvSpPr>
          <p:cNvPr id="259089" name="Text Box 17"/>
          <p:cNvSpPr txBox="1">
            <a:spLocks noChangeArrowheads="1"/>
          </p:cNvSpPr>
          <p:nvPr/>
        </p:nvSpPr>
        <p:spPr bwMode="auto">
          <a:xfrm>
            <a:off x="4138613" y="5553075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B</a:t>
            </a:r>
          </a:p>
        </p:txBody>
      </p:sp>
      <p:sp>
        <p:nvSpPr>
          <p:cNvPr id="259090" name="Text Box 18"/>
          <p:cNvSpPr txBox="1">
            <a:spLocks noChangeArrowheads="1"/>
          </p:cNvSpPr>
          <p:nvPr/>
        </p:nvSpPr>
        <p:spPr bwMode="auto">
          <a:xfrm>
            <a:off x="6188075" y="5568950"/>
            <a:ext cx="1516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C</a:t>
            </a:r>
          </a:p>
        </p:txBody>
      </p:sp>
      <p:sp>
        <p:nvSpPr>
          <p:cNvPr id="259091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Anbudsutvärdering</a:t>
            </a:r>
          </a:p>
        </p:txBody>
      </p:sp>
      <p:sp>
        <p:nvSpPr>
          <p:cNvPr id="259092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2009-11-21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Osäkerhet i faktiskt prisutfall, s.k. dynamisk risk (ex. valutor &amp; index)</a:t>
            </a:r>
          </a:p>
        </p:txBody>
      </p:sp>
      <p:sp>
        <p:nvSpPr>
          <p:cNvPr id="261123" name="Line 3"/>
          <p:cNvSpPr>
            <a:spLocks noChangeShapeType="1"/>
          </p:cNvSpPr>
          <p:nvPr/>
        </p:nvSpPr>
        <p:spPr bwMode="auto">
          <a:xfrm>
            <a:off x="1885950" y="5400675"/>
            <a:ext cx="675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24" name="Line 4"/>
          <p:cNvSpPr>
            <a:spLocks noChangeShapeType="1"/>
          </p:cNvSpPr>
          <p:nvPr/>
        </p:nvSpPr>
        <p:spPr bwMode="auto">
          <a:xfrm rot="16200000" flipV="1">
            <a:off x="358775" y="3863976"/>
            <a:ext cx="307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2705100" y="3324225"/>
            <a:ext cx="247650" cy="20764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26" name="Rectangle 6"/>
          <p:cNvSpPr>
            <a:spLocks noChangeArrowheads="1"/>
          </p:cNvSpPr>
          <p:nvPr/>
        </p:nvSpPr>
        <p:spPr bwMode="auto">
          <a:xfrm>
            <a:off x="4721225" y="3559175"/>
            <a:ext cx="247650" cy="18478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27" name="Rectangle 7"/>
          <p:cNvSpPr>
            <a:spLocks noChangeArrowheads="1"/>
          </p:cNvSpPr>
          <p:nvPr/>
        </p:nvSpPr>
        <p:spPr bwMode="auto">
          <a:xfrm>
            <a:off x="6737350" y="3146425"/>
            <a:ext cx="247650" cy="2247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3140075" y="2749550"/>
            <a:ext cx="247650" cy="11811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29" name="Rectangle 9"/>
          <p:cNvSpPr>
            <a:spLocks noChangeArrowheads="1"/>
          </p:cNvSpPr>
          <p:nvPr/>
        </p:nvSpPr>
        <p:spPr bwMode="auto">
          <a:xfrm>
            <a:off x="7156450" y="3003550"/>
            <a:ext cx="247650" cy="285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hlink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30" name="Rectangle 10"/>
          <p:cNvSpPr>
            <a:spLocks noChangeArrowheads="1"/>
          </p:cNvSpPr>
          <p:nvPr/>
        </p:nvSpPr>
        <p:spPr bwMode="auto">
          <a:xfrm>
            <a:off x="5181600" y="2514600"/>
            <a:ext cx="247650" cy="2085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31" name="Text Box 11"/>
          <p:cNvSpPr txBox="1">
            <a:spLocks noChangeArrowheads="1"/>
          </p:cNvSpPr>
          <p:nvPr/>
        </p:nvSpPr>
        <p:spPr bwMode="auto">
          <a:xfrm rot="-5400000">
            <a:off x="909637" y="3670301"/>
            <a:ext cx="13493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Pris / prisutfall</a:t>
            </a:r>
          </a:p>
        </p:txBody>
      </p:sp>
      <p:sp>
        <p:nvSpPr>
          <p:cNvPr id="261132" name="Text Box 12"/>
          <p:cNvSpPr txBox="1">
            <a:spLocks noChangeArrowheads="1"/>
          </p:cNvSpPr>
          <p:nvPr/>
        </p:nvSpPr>
        <p:spPr bwMode="auto">
          <a:xfrm>
            <a:off x="2084388" y="5537200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A</a:t>
            </a:r>
          </a:p>
        </p:txBody>
      </p:sp>
      <p:sp>
        <p:nvSpPr>
          <p:cNvPr id="261133" name="Text Box 13"/>
          <p:cNvSpPr txBox="1">
            <a:spLocks noChangeArrowheads="1"/>
          </p:cNvSpPr>
          <p:nvPr/>
        </p:nvSpPr>
        <p:spPr bwMode="auto">
          <a:xfrm>
            <a:off x="4138613" y="5553075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B</a:t>
            </a:r>
          </a:p>
        </p:txBody>
      </p:sp>
      <p:sp>
        <p:nvSpPr>
          <p:cNvPr id="261134" name="Text Box 14"/>
          <p:cNvSpPr txBox="1">
            <a:spLocks noChangeArrowheads="1"/>
          </p:cNvSpPr>
          <p:nvPr/>
        </p:nvSpPr>
        <p:spPr bwMode="auto">
          <a:xfrm>
            <a:off x="6188075" y="5568950"/>
            <a:ext cx="1516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C</a:t>
            </a:r>
          </a:p>
        </p:txBody>
      </p:sp>
      <p:sp>
        <p:nvSpPr>
          <p:cNvPr id="261135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Anbudsutvärdering</a:t>
            </a:r>
          </a:p>
        </p:txBody>
      </p:sp>
      <p:sp>
        <p:nvSpPr>
          <p:cNvPr id="261136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2009-11-21</a:t>
            </a:r>
          </a:p>
        </p:txBody>
      </p:sp>
      <p:sp>
        <p:nvSpPr>
          <p:cNvPr id="261137" name="Text Box 17"/>
          <p:cNvSpPr txBox="1">
            <a:spLocks noChangeArrowheads="1"/>
          </p:cNvSpPr>
          <p:nvPr/>
        </p:nvSpPr>
        <p:spPr bwMode="auto">
          <a:xfrm>
            <a:off x="2309813" y="3033713"/>
            <a:ext cx="3349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Pris</a:t>
            </a:r>
          </a:p>
        </p:txBody>
      </p:sp>
      <p:sp>
        <p:nvSpPr>
          <p:cNvPr id="261138" name="Text Box 18"/>
          <p:cNvSpPr txBox="1">
            <a:spLocks noChangeArrowheads="1"/>
          </p:cNvSpPr>
          <p:nvPr/>
        </p:nvSpPr>
        <p:spPr bwMode="auto">
          <a:xfrm>
            <a:off x="2930525" y="2443163"/>
            <a:ext cx="774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Osäkerhet</a:t>
            </a:r>
          </a:p>
        </p:txBody>
      </p:sp>
      <p:sp>
        <p:nvSpPr>
          <p:cNvPr id="261139" name="Line 19"/>
          <p:cNvSpPr>
            <a:spLocks noChangeShapeType="1"/>
          </p:cNvSpPr>
          <p:nvPr/>
        </p:nvSpPr>
        <p:spPr bwMode="auto">
          <a:xfrm>
            <a:off x="2362200" y="3324225"/>
            <a:ext cx="1181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40" name="Line 20"/>
          <p:cNvSpPr>
            <a:spLocks noChangeShapeType="1"/>
          </p:cNvSpPr>
          <p:nvPr/>
        </p:nvSpPr>
        <p:spPr bwMode="auto">
          <a:xfrm>
            <a:off x="4483100" y="3559175"/>
            <a:ext cx="1114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41" name="Line 21"/>
          <p:cNvSpPr>
            <a:spLocks noChangeShapeType="1"/>
          </p:cNvSpPr>
          <p:nvPr/>
        </p:nvSpPr>
        <p:spPr bwMode="auto">
          <a:xfrm>
            <a:off x="6470650" y="3146425"/>
            <a:ext cx="1114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42" name="Line 22"/>
          <p:cNvSpPr>
            <a:spLocks noChangeShapeType="1"/>
          </p:cNvSpPr>
          <p:nvPr/>
        </p:nvSpPr>
        <p:spPr bwMode="auto">
          <a:xfrm>
            <a:off x="3133725" y="29622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43" name="Line 23"/>
          <p:cNvSpPr>
            <a:spLocks noChangeShapeType="1"/>
          </p:cNvSpPr>
          <p:nvPr/>
        </p:nvSpPr>
        <p:spPr bwMode="auto">
          <a:xfrm>
            <a:off x="3140075" y="36830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44" name="AutoShape 24"/>
          <p:cNvSpPr>
            <a:spLocks/>
          </p:cNvSpPr>
          <p:nvPr/>
        </p:nvSpPr>
        <p:spPr bwMode="auto">
          <a:xfrm>
            <a:off x="3800475" y="2962275"/>
            <a:ext cx="161925" cy="714375"/>
          </a:xfrm>
          <a:prstGeom prst="rightBrace">
            <a:avLst>
              <a:gd name="adj1" fmla="val 3676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45" name="Text Box 25"/>
          <p:cNvSpPr txBox="1">
            <a:spLocks noChangeArrowheads="1"/>
          </p:cNvSpPr>
          <p:nvPr/>
        </p:nvSpPr>
        <p:spPr bwMode="auto">
          <a:xfrm>
            <a:off x="3994150" y="3205163"/>
            <a:ext cx="37623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95%</a:t>
            </a:r>
          </a:p>
        </p:txBody>
      </p:sp>
      <p:sp>
        <p:nvSpPr>
          <p:cNvPr id="261146" name="Line 26"/>
          <p:cNvSpPr>
            <a:spLocks noChangeShapeType="1"/>
          </p:cNvSpPr>
          <p:nvPr/>
        </p:nvSpPr>
        <p:spPr bwMode="auto">
          <a:xfrm>
            <a:off x="5197475" y="27305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47" name="Line 27"/>
          <p:cNvSpPr>
            <a:spLocks noChangeShapeType="1"/>
          </p:cNvSpPr>
          <p:nvPr/>
        </p:nvSpPr>
        <p:spPr bwMode="auto">
          <a:xfrm>
            <a:off x="5203825" y="43751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48" name="Line 28"/>
          <p:cNvSpPr>
            <a:spLocks noChangeShapeType="1"/>
          </p:cNvSpPr>
          <p:nvPr/>
        </p:nvSpPr>
        <p:spPr bwMode="auto">
          <a:xfrm>
            <a:off x="7156450" y="30607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1149" name="Line 29"/>
          <p:cNvSpPr>
            <a:spLocks noChangeShapeType="1"/>
          </p:cNvSpPr>
          <p:nvPr/>
        </p:nvSpPr>
        <p:spPr bwMode="auto">
          <a:xfrm>
            <a:off x="7172325" y="32289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Osäkerhet i kostnadsutfall, s.k. statisk risk (ex. konsekvenser av fel i produkt)</a:t>
            </a:r>
          </a:p>
        </p:txBody>
      </p:sp>
      <p:sp>
        <p:nvSpPr>
          <p:cNvPr id="260099" name="Line 3"/>
          <p:cNvSpPr>
            <a:spLocks noChangeShapeType="1"/>
          </p:cNvSpPr>
          <p:nvPr/>
        </p:nvSpPr>
        <p:spPr bwMode="auto">
          <a:xfrm>
            <a:off x="1885950" y="5400675"/>
            <a:ext cx="675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00" name="Line 4"/>
          <p:cNvSpPr>
            <a:spLocks noChangeShapeType="1"/>
          </p:cNvSpPr>
          <p:nvPr/>
        </p:nvSpPr>
        <p:spPr bwMode="auto">
          <a:xfrm rot="16200000" flipV="1">
            <a:off x="358775" y="3863976"/>
            <a:ext cx="307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01" name="Rectangle 5"/>
          <p:cNvSpPr>
            <a:spLocks noChangeArrowheads="1"/>
          </p:cNvSpPr>
          <p:nvPr/>
        </p:nvSpPr>
        <p:spPr bwMode="auto">
          <a:xfrm>
            <a:off x="2705100" y="3324225"/>
            <a:ext cx="247650" cy="20764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02" name="Rectangle 6"/>
          <p:cNvSpPr>
            <a:spLocks noChangeArrowheads="1"/>
          </p:cNvSpPr>
          <p:nvPr/>
        </p:nvSpPr>
        <p:spPr bwMode="auto">
          <a:xfrm>
            <a:off x="4721225" y="3559175"/>
            <a:ext cx="247650" cy="184785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03" name="Rectangle 7"/>
          <p:cNvSpPr>
            <a:spLocks noChangeArrowheads="1"/>
          </p:cNvSpPr>
          <p:nvPr/>
        </p:nvSpPr>
        <p:spPr bwMode="auto">
          <a:xfrm>
            <a:off x="6737350" y="3146425"/>
            <a:ext cx="247650" cy="2247900"/>
          </a:xfrm>
          <a:prstGeom prst="rect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04" name="Rectangle 8"/>
          <p:cNvSpPr>
            <a:spLocks noChangeArrowheads="1"/>
          </p:cNvSpPr>
          <p:nvPr/>
        </p:nvSpPr>
        <p:spPr bwMode="auto">
          <a:xfrm>
            <a:off x="3121025" y="2149475"/>
            <a:ext cx="247650" cy="11811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05" name="Rectangle 9"/>
          <p:cNvSpPr>
            <a:spLocks noChangeArrowheads="1"/>
          </p:cNvSpPr>
          <p:nvPr/>
        </p:nvSpPr>
        <p:spPr bwMode="auto">
          <a:xfrm>
            <a:off x="7156450" y="2870200"/>
            <a:ext cx="247650" cy="285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06" name="Rectangle 10"/>
          <p:cNvSpPr>
            <a:spLocks noChangeArrowheads="1"/>
          </p:cNvSpPr>
          <p:nvPr/>
        </p:nvSpPr>
        <p:spPr bwMode="auto">
          <a:xfrm>
            <a:off x="5133975" y="1476375"/>
            <a:ext cx="247650" cy="20859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07" name="Text Box 11"/>
          <p:cNvSpPr txBox="1">
            <a:spLocks noChangeArrowheads="1"/>
          </p:cNvSpPr>
          <p:nvPr/>
        </p:nvSpPr>
        <p:spPr bwMode="auto">
          <a:xfrm rot="-5400000">
            <a:off x="608806" y="3666332"/>
            <a:ext cx="19478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Pris / kostndadsutfall</a:t>
            </a:r>
          </a:p>
        </p:txBody>
      </p:sp>
      <p:sp>
        <p:nvSpPr>
          <p:cNvPr id="260108" name="Text Box 12"/>
          <p:cNvSpPr txBox="1">
            <a:spLocks noChangeArrowheads="1"/>
          </p:cNvSpPr>
          <p:nvPr/>
        </p:nvSpPr>
        <p:spPr bwMode="auto">
          <a:xfrm>
            <a:off x="2084388" y="5537200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A</a:t>
            </a:r>
          </a:p>
        </p:txBody>
      </p:sp>
      <p:sp>
        <p:nvSpPr>
          <p:cNvPr id="260109" name="Text Box 13"/>
          <p:cNvSpPr txBox="1">
            <a:spLocks noChangeArrowheads="1"/>
          </p:cNvSpPr>
          <p:nvPr/>
        </p:nvSpPr>
        <p:spPr bwMode="auto">
          <a:xfrm>
            <a:off x="4138613" y="5553075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B</a:t>
            </a:r>
          </a:p>
        </p:txBody>
      </p:sp>
      <p:sp>
        <p:nvSpPr>
          <p:cNvPr id="260110" name="Text Box 14"/>
          <p:cNvSpPr txBox="1">
            <a:spLocks noChangeArrowheads="1"/>
          </p:cNvSpPr>
          <p:nvPr/>
        </p:nvSpPr>
        <p:spPr bwMode="auto">
          <a:xfrm>
            <a:off x="6188075" y="5568950"/>
            <a:ext cx="1516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C</a:t>
            </a:r>
          </a:p>
        </p:txBody>
      </p:sp>
      <p:sp>
        <p:nvSpPr>
          <p:cNvPr id="260111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Anbudsutvärdering</a:t>
            </a:r>
          </a:p>
        </p:txBody>
      </p:sp>
      <p:sp>
        <p:nvSpPr>
          <p:cNvPr id="260112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2009-11-21</a:t>
            </a:r>
          </a:p>
        </p:txBody>
      </p:sp>
      <p:sp>
        <p:nvSpPr>
          <p:cNvPr id="260113" name="Text Box 17"/>
          <p:cNvSpPr txBox="1">
            <a:spLocks noChangeArrowheads="1"/>
          </p:cNvSpPr>
          <p:nvPr/>
        </p:nvSpPr>
        <p:spPr bwMode="auto">
          <a:xfrm>
            <a:off x="2309813" y="3033713"/>
            <a:ext cx="334962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Pris</a:t>
            </a:r>
          </a:p>
        </p:txBody>
      </p:sp>
      <p:sp>
        <p:nvSpPr>
          <p:cNvPr id="260114" name="Text Box 18"/>
          <p:cNvSpPr txBox="1">
            <a:spLocks noChangeArrowheads="1"/>
          </p:cNvSpPr>
          <p:nvPr/>
        </p:nvSpPr>
        <p:spPr bwMode="auto">
          <a:xfrm>
            <a:off x="2844800" y="1804988"/>
            <a:ext cx="774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Osäkerhet</a:t>
            </a:r>
          </a:p>
        </p:txBody>
      </p:sp>
      <p:sp>
        <p:nvSpPr>
          <p:cNvPr id="260115" name="Line 19"/>
          <p:cNvSpPr>
            <a:spLocks noChangeShapeType="1"/>
          </p:cNvSpPr>
          <p:nvPr/>
        </p:nvSpPr>
        <p:spPr bwMode="auto">
          <a:xfrm>
            <a:off x="2362200" y="3324225"/>
            <a:ext cx="1181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16" name="Line 20"/>
          <p:cNvSpPr>
            <a:spLocks noChangeShapeType="1"/>
          </p:cNvSpPr>
          <p:nvPr/>
        </p:nvSpPr>
        <p:spPr bwMode="auto">
          <a:xfrm>
            <a:off x="4483100" y="3559175"/>
            <a:ext cx="1114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17" name="Line 21"/>
          <p:cNvSpPr>
            <a:spLocks noChangeShapeType="1"/>
          </p:cNvSpPr>
          <p:nvPr/>
        </p:nvSpPr>
        <p:spPr bwMode="auto">
          <a:xfrm>
            <a:off x="6470650" y="3146425"/>
            <a:ext cx="1114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18" name="Line 22"/>
          <p:cNvSpPr>
            <a:spLocks noChangeShapeType="1"/>
          </p:cNvSpPr>
          <p:nvPr/>
        </p:nvSpPr>
        <p:spPr bwMode="auto">
          <a:xfrm>
            <a:off x="3133725" y="24384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19" name="Line 23"/>
          <p:cNvSpPr>
            <a:spLocks noChangeShapeType="1"/>
          </p:cNvSpPr>
          <p:nvPr/>
        </p:nvSpPr>
        <p:spPr bwMode="auto">
          <a:xfrm>
            <a:off x="3130550" y="33305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20" name="AutoShape 24"/>
          <p:cNvSpPr>
            <a:spLocks/>
          </p:cNvSpPr>
          <p:nvPr/>
        </p:nvSpPr>
        <p:spPr bwMode="auto">
          <a:xfrm>
            <a:off x="3810000" y="2447925"/>
            <a:ext cx="152400" cy="866775"/>
          </a:xfrm>
          <a:prstGeom prst="rightBrace">
            <a:avLst>
              <a:gd name="adj1" fmla="val 4739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21" name="Text Box 25"/>
          <p:cNvSpPr txBox="1">
            <a:spLocks noChangeArrowheads="1"/>
          </p:cNvSpPr>
          <p:nvPr/>
        </p:nvSpPr>
        <p:spPr bwMode="auto">
          <a:xfrm>
            <a:off x="4051300" y="2767013"/>
            <a:ext cx="376238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200"/>
              <a:t>95%</a:t>
            </a:r>
          </a:p>
        </p:txBody>
      </p:sp>
      <p:sp>
        <p:nvSpPr>
          <p:cNvPr id="260122" name="Line 26"/>
          <p:cNvSpPr>
            <a:spLocks noChangeShapeType="1"/>
          </p:cNvSpPr>
          <p:nvPr/>
        </p:nvSpPr>
        <p:spPr bwMode="auto">
          <a:xfrm>
            <a:off x="5168900" y="17018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23" name="Line 27"/>
          <p:cNvSpPr>
            <a:spLocks noChangeShapeType="1"/>
          </p:cNvSpPr>
          <p:nvPr/>
        </p:nvSpPr>
        <p:spPr bwMode="auto">
          <a:xfrm>
            <a:off x="5232400" y="35560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24" name="Line 28"/>
          <p:cNvSpPr>
            <a:spLocks noChangeShapeType="1"/>
          </p:cNvSpPr>
          <p:nvPr/>
        </p:nvSpPr>
        <p:spPr bwMode="auto">
          <a:xfrm>
            <a:off x="7165975" y="291782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0125" name="Line 29"/>
          <p:cNvSpPr>
            <a:spLocks noChangeShapeType="1"/>
          </p:cNvSpPr>
          <p:nvPr/>
        </p:nvSpPr>
        <p:spPr bwMode="auto">
          <a:xfrm>
            <a:off x="7191375" y="31432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Text Box 2"/>
          <p:cNvSpPr txBox="1">
            <a:spLocks noChangeArrowheads="1"/>
          </p:cNvSpPr>
          <p:nvPr/>
        </p:nvSpPr>
        <p:spPr bwMode="auto">
          <a:xfrm>
            <a:off x="3368675" y="6581775"/>
            <a:ext cx="313531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en-US" altLang="sv-SE" sz="1000">
                <a:solidFill>
                  <a:srgbClr val="000000"/>
                </a:solidFill>
                <a:ea typeface="MS Gothic" panose="020B0609070205080204" pitchFamily="49" charset="-128"/>
              </a:rPr>
              <a:t>Inköpsmodeller</a:t>
            </a:r>
          </a:p>
        </p:txBody>
      </p:sp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6896100" y="6581775"/>
            <a:ext cx="23114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fld id="{4927274F-38AD-494E-982E-05580B3B510E}" type="slidenum">
              <a:rPr lang="en-US" altLang="sv-SE" sz="1000">
                <a:solidFill>
                  <a:srgbClr val="000000"/>
                </a:solidFill>
                <a:ea typeface="MS Gothic" panose="020B0609070205080204" pitchFamily="49" charset="-128"/>
              </a:rPr>
              <a:pPr algn="r" eaLnBrk="1" hangingPunct="1">
                <a:spcBef>
                  <a:spcPct val="0"/>
                </a:spcBef>
                <a:buClr>
                  <a:srgbClr val="000000"/>
                </a:buClr>
                <a:buSzPct val="100000"/>
                <a:buFont typeface="Arial" panose="020B0604020202020204" pitchFamily="34" charset="0"/>
                <a:buNone/>
              </a:pPr>
              <a:t>4</a:t>
            </a:fld>
            <a:endParaRPr lang="en-US" altLang="sv-SE" sz="1000">
              <a:solidFill>
                <a:srgbClr val="000000"/>
              </a:solidFill>
              <a:ea typeface="MS Gothic" panose="020B0609070205080204" pitchFamily="49" charset="-128"/>
            </a:endParaRPr>
          </a:p>
        </p:txBody>
      </p:sp>
      <p:sp>
        <p:nvSpPr>
          <p:cNvPr id="262148" name="Text Box 4"/>
          <p:cNvSpPr txBox="1">
            <a:spLocks noChangeArrowheads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000">
                <a:solidFill>
                  <a:srgbClr val="000000"/>
                </a:solidFill>
                <a:ea typeface="MS Gothic" panose="020B0609070205080204" pitchFamily="49" charset="-128"/>
              </a:rPr>
              <a:t>2009-09-25</a:t>
            </a:r>
          </a:p>
        </p:txBody>
      </p:sp>
      <p:sp>
        <p:nvSpPr>
          <p:cNvPr id="262149" name="Text Box 5"/>
          <p:cNvSpPr txBox="1">
            <a:spLocks noChangeArrowheads="1"/>
          </p:cNvSpPr>
          <p:nvPr/>
        </p:nvSpPr>
        <p:spPr bwMode="auto">
          <a:xfrm>
            <a:off x="631825" y="990600"/>
            <a:ext cx="858678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/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800" b="1">
                <a:solidFill>
                  <a:srgbClr val="000000"/>
                </a:solidFill>
                <a:ea typeface="MS Gothic" panose="020B0609070205080204" pitchFamily="49" charset="-128"/>
              </a:rPr>
              <a:t>Risk-konsekvens-matris</a:t>
            </a:r>
          </a:p>
        </p:txBody>
      </p:sp>
      <p:sp>
        <p:nvSpPr>
          <p:cNvPr id="262150" name="Rectangle 6"/>
          <p:cNvSpPr>
            <a:spLocks noChangeArrowheads="1"/>
          </p:cNvSpPr>
          <p:nvPr/>
        </p:nvSpPr>
        <p:spPr bwMode="auto">
          <a:xfrm>
            <a:off x="2339975" y="1844675"/>
            <a:ext cx="4894263" cy="30241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endParaRPr lang="sv-SE"/>
          </a:p>
        </p:txBody>
      </p:sp>
      <p:sp>
        <p:nvSpPr>
          <p:cNvPr id="262151" name="Rectangle 7"/>
          <p:cNvSpPr>
            <a:spLocks noChangeArrowheads="1"/>
          </p:cNvSpPr>
          <p:nvPr/>
        </p:nvSpPr>
        <p:spPr bwMode="auto">
          <a:xfrm>
            <a:off x="2339975" y="1844675"/>
            <a:ext cx="4894263" cy="3024188"/>
          </a:xfrm>
          <a:prstGeom prst="rect">
            <a:avLst/>
          </a:prstGeom>
          <a:solidFill>
            <a:srgbClr val="5E984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62152" name="Rectangle 8"/>
          <p:cNvSpPr>
            <a:spLocks noChangeArrowheads="1"/>
          </p:cNvSpPr>
          <p:nvPr/>
        </p:nvSpPr>
        <p:spPr bwMode="auto">
          <a:xfrm>
            <a:off x="4787900" y="1844675"/>
            <a:ext cx="2446338" cy="1512888"/>
          </a:xfrm>
          <a:prstGeom prst="rect">
            <a:avLst/>
          </a:prstGeom>
          <a:solidFill>
            <a:srgbClr val="CCFF99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3276600" y="4919663"/>
            <a:ext cx="6064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  <a:ea typeface="MS Gothic" panose="020B0609070205080204" pitchFamily="49" charset="-128"/>
              </a:rPr>
              <a:t>Liten</a:t>
            </a:r>
          </a:p>
        </p:txBody>
      </p:sp>
      <p:sp>
        <p:nvSpPr>
          <p:cNvPr id="262154" name="Text Box 10"/>
          <p:cNvSpPr txBox="1">
            <a:spLocks noChangeArrowheads="1"/>
          </p:cNvSpPr>
          <p:nvPr/>
        </p:nvSpPr>
        <p:spPr bwMode="auto">
          <a:xfrm>
            <a:off x="5795963" y="4919663"/>
            <a:ext cx="538162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  <a:ea typeface="MS Gothic" panose="020B0609070205080204" pitchFamily="49" charset="-128"/>
              </a:rPr>
              <a:t>Stor</a:t>
            </a:r>
          </a:p>
        </p:txBody>
      </p:sp>
      <p:sp>
        <p:nvSpPr>
          <p:cNvPr id="262155" name="Text Box 11"/>
          <p:cNvSpPr txBox="1">
            <a:spLocks noChangeArrowheads="1"/>
          </p:cNvSpPr>
          <p:nvPr/>
        </p:nvSpPr>
        <p:spPr bwMode="auto">
          <a:xfrm>
            <a:off x="1836738" y="2470150"/>
            <a:ext cx="52546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  <a:ea typeface="MS Gothic" panose="020B0609070205080204" pitchFamily="49" charset="-128"/>
              </a:rPr>
              <a:t>Hög</a:t>
            </a:r>
          </a:p>
        </p:txBody>
      </p:sp>
      <p:sp>
        <p:nvSpPr>
          <p:cNvPr id="262156" name="Text Box 12"/>
          <p:cNvSpPr txBox="1">
            <a:spLocks noChangeArrowheads="1"/>
          </p:cNvSpPr>
          <p:nvPr/>
        </p:nvSpPr>
        <p:spPr bwMode="auto">
          <a:xfrm>
            <a:off x="1765300" y="3911600"/>
            <a:ext cx="4953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  <a:ea typeface="MS Gothic" panose="020B0609070205080204" pitchFamily="49" charset="-128"/>
              </a:rPr>
              <a:t>Låg</a:t>
            </a:r>
          </a:p>
        </p:txBody>
      </p:sp>
      <p:sp>
        <p:nvSpPr>
          <p:cNvPr id="262157" name="Text Box 13"/>
          <p:cNvSpPr txBox="1">
            <a:spLocks noChangeArrowheads="1"/>
          </p:cNvSpPr>
          <p:nvPr/>
        </p:nvSpPr>
        <p:spPr bwMode="auto">
          <a:xfrm>
            <a:off x="4140200" y="5278438"/>
            <a:ext cx="122396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  <a:ea typeface="MS Gothic" panose="020B0609070205080204" pitchFamily="49" charset="-128"/>
              </a:rPr>
              <a:t>Konsekvens</a:t>
            </a:r>
          </a:p>
        </p:txBody>
      </p:sp>
      <p:sp>
        <p:nvSpPr>
          <p:cNvPr id="262158" name="Text Box 14"/>
          <p:cNvSpPr txBox="1">
            <a:spLocks noChangeArrowheads="1"/>
          </p:cNvSpPr>
          <p:nvPr/>
        </p:nvSpPr>
        <p:spPr bwMode="auto">
          <a:xfrm rot="16200000">
            <a:off x="638175" y="2828925"/>
            <a:ext cx="183673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</a:pPr>
            <a:r>
              <a:rPr lang="sv-SE" altLang="sv-SE" sz="1400" b="1">
                <a:solidFill>
                  <a:srgbClr val="000000"/>
                </a:solidFill>
                <a:ea typeface="MS Gothic" panose="020B0609070205080204" pitchFamily="49" charset="-128"/>
              </a:rPr>
              <a:t>Sannolikhet</a:t>
            </a:r>
          </a:p>
        </p:txBody>
      </p:sp>
      <p:sp>
        <p:nvSpPr>
          <p:cNvPr id="262159" name="AutoShape 15"/>
          <p:cNvSpPr>
            <a:spLocks noChangeArrowheads="1"/>
          </p:cNvSpPr>
          <p:nvPr/>
        </p:nvSpPr>
        <p:spPr bwMode="auto">
          <a:xfrm rot="10800000">
            <a:off x="3419475" y="-1104900"/>
            <a:ext cx="7631113" cy="5905500"/>
          </a:xfrm>
          <a:custGeom>
            <a:avLst/>
            <a:gdLst>
              <a:gd name="G0" fmla="sin 10800 17694720"/>
              <a:gd name="G1" fmla="+- G0 10800 0"/>
              <a:gd name="G2" fmla="cos 10800 17694720"/>
              <a:gd name="G3" fmla="+- G2 10800 0"/>
              <a:gd name="G4" fmla="sin 10800 0"/>
              <a:gd name="G5" fmla="+- G4 10800 0"/>
              <a:gd name="G6" fmla="cos 10800 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10799 w 21600"/>
              <a:gd name="T13" fmla="*/ 0 h 21600"/>
              <a:gd name="T14" fmla="*/ 21599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solidFill>
            <a:srgbClr val="FFFF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62160" name="AutoShape 16"/>
          <p:cNvSpPr>
            <a:spLocks noChangeArrowheads="1"/>
          </p:cNvSpPr>
          <p:nvPr/>
        </p:nvSpPr>
        <p:spPr bwMode="auto">
          <a:xfrm rot="10800000">
            <a:off x="4500563" y="-96838"/>
            <a:ext cx="5468937" cy="3889376"/>
          </a:xfrm>
          <a:custGeom>
            <a:avLst/>
            <a:gdLst>
              <a:gd name="G0" fmla="sin 10800 17694720"/>
              <a:gd name="G1" fmla="+- G0 10800 0"/>
              <a:gd name="G2" fmla="cos 10800 17694720"/>
              <a:gd name="G3" fmla="+- G2 10800 0"/>
              <a:gd name="G4" fmla="sin 10800 0"/>
              <a:gd name="G5" fmla="+- G4 10800 0"/>
              <a:gd name="G6" fmla="cos 10800 0"/>
              <a:gd name="G7" fmla="+- G6 10800 0"/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10799 w 21600"/>
              <a:gd name="T13" fmla="*/ 0 h 21600"/>
              <a:gd name="T14" fmla="*/ 21599 w 21600"/>
              <a:gd name="T15" fmla="*/ 1079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T12" t="T13" r="T14" b="T15"/>
            <a:pathLst>
              <a:path w="21600" h="21600" stroke="0">
                <a:moveTo>
                  <a:pt x="10799" y="0"/>
                </a:moveTo>
                <a:cubicBezTo>
                  <a:pt x="10799" y="0"/>
                  <a:pt x="10799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799" y="0"/>
                </a:moveTo>
                <a:cubicBezTo>
                  <a:pt x="10799" y="0"/>
                  <a:pt x="10799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</a:path>
            </a:pathLst>
          </a:custGeom>
          <a:solidFill>
            <a:srgbClr val="FF00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62161" name="Rectangle 17"/>
          <p:cNvSpPr>
            <a:spLocks noChangeArrowheads="1"/>
          </p:cNvSpPr>
          <p:nvPr/>
        </p:nvSpPr>
        <p:spPr bwMode="auto">
          <a:xfrm>
            <a:off x="2339975" y="1844675"/>
            <a:ext cx="4894263" cy="3024188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262162" name="Line 18"/>
          <p:cNvSpPr>
            <a:spLocks noChangeShapeType="1"/>
          </p:cNvSpPr>
          <p:nvPr/>
        </p:nvSpPr>
        <p:spPr bwMode="auto">
          <a:xfrm flipV="1">
            <a:off x="4787900" y="1841500"/>
            <a:ext cx="1588" cy="3030538"/>
          </a:xfrm>
          <a:prstGeom prst="line">
            <a:avLst/>
          </a:prstGeom>
          <a:noFill/>
          <a:ln w="12600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2163" name="Line 19"/>
          <p:cNvSpPr>
            <a:spLocks noChangeShapeType="1"/>
          </p:cNvSpPr>
          <p:nvPr/>
        </p:nvSpPr>
        <p:spPr bwMode="auto">
          <a:xfrm>
            <a:off x="2339975" y="3357563"/>
            <a:ext cx="4894263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62164" name="Text Box 20"/>
          <p:cNvSpPr txBox="1">
            <a:spLocks noChangeArrowheads="1"/>
          </p:cNvSpPr>
          <p:nvPr/>
        </p:nvSpPr>
        <p:spPr bwMode="auto">
          <a:xfrm>
            <a:off x="2554288" y="2781300"/>
            <a:ext cx="1028700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68275" indent="-168275"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altLang="sv-SE" sz="1200">
                <a:solidFill>
                  <a:srgbClr val="000000"/>
                </a:solidFill>
                <a:ea typeface="MS Gothic" panose="020B0609070205080204" pitchFamily="49" charset="-128"/>
              </a:rPr>
              <a:t>Försening</a:t>
            </a:r>
          </a:p>
        </p:txBody>
      </p:sp>
      <p:sp>
        <p:nvSpPr>
          <p:cNvPr id="262165" name="Text Box 21"/>
          <p:cNvSpPr txBox="1">
            <a:spLocks noChangeArrowheads="1"/>
          </p:cNvSpPr>
          <p:nvPr/>
        </p:nvSpPr>
        <p:spPr bwMode="auto">
          <a:xfrm>
            <a:off x="5884863" y="2630488"/>
            <a:ext cx="1185862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68275" indent="-168275"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altLang="sv-SE" sz="1200">
                <a:solidFill>
                  <a:srgbClr val="000000"/>
                </a:solidFill>
                <a:ea typeface="MS Gothic" panose="020B0609070205080204" pitchFamily="49" charset="-128"/>
              </a:rPr>
              <a:t>Fel i produkt</a:t>
            </a:r>
          </a:p>
        </p:txBody>
      </p:sp>
      <p:sp>
        <p:nvSpPr>
          <p:cNvPr id="262167" name="Text Box 23"/>
          <p:cNvSpPr txBox="1">
            <a:spLocks noChangeArrowheads="1"/>
          </p:cNvSpPr>
          <p:nvPr/>
        </p:nvSpPr>
        <p:spPr bwMode="auto">
          <a:xfrm>
            <a:off x="3348038" y="4149725"/>
            <a:ext cx="911225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marL="168275" indent="-168275"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49263" eaLnBrk="0" hangingPunct="0"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defTabSz="449263" eaLnBrk="0" fontAlgn="base" hangingPunct="0">
              <a:spcBef>
                <a:spcPct val="50000"/>
              </a:spcBef>
              <a:spcAft>
                <a:spcPct val="0"/>
              </a:spcAft>
              <a:tabLst>
                <a:tab pos="168275" algn="l"/>
                <a:tab pos="1082675" algn="l"/>
                <a:tab pos="1997075" algn="l"/>
                <a:tab pos="2911475" algn="l"/>
                <a:tab pos="3825875" algn="l"/>
                <a:tab pos="4740275" algn="l"/>
                <a:tab pos="5654675" algn="l"/>
                <a:tab pos="6569075" algn="l"/>
                <a:tab pos="7483475" algn="l"/>
                <a:tab pos="8397875" algn="l"/>
                <a:tab pos="9312275" algn="l"/>
                <a:tab pos="10226675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90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sv-SE" altLang="sv-SE" sz="1200">
                <a:solidFill>
                  <a:srgbClr val="000000"/>
                </a:solidFill>
                <a:ea typeface="MS Gothic" panose="020B0609070205080204" pitchFamily="49" charset="-128"/>
              </a:rPr>
              <a:t>Konkurs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Anbudsutvärdering - Tvåkriterieanalys</a:t>
            </a:r>
          </a:p>
        </p:txBody>
      </p:sp>
      <p:sp>
        <p:nvSpPr>
          <p:cNvPr id="264195" name="Line 3"/>
          <p:cNvSpPr>
            <a:spLocks noChangeShapeType="1"/>
          </p:cNvSpPr>
          <p:nvPr/>
        </p:nvSpPr>
        <p:spPr bwMode="auto">
          <a:xfrm>
            <a:off x="1885950" y="5400675"/>
            <a:ext cx="675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4196" name="Line 4"/>
          <p:cNvSpPr>
            <a:spLocks noChangeShapeType="1"/>
          </p:cNvSpPr>
          <p:nvPr/>
        </p:nvSpPr>
        <p:spPr bwMode="auto">
          <a:xfrm rot="16200000" flipV="1">
            <a:off x="358775" y="3863976"/>
            <a:ext cx="307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4203" name="Text Box 11"/>
          <p:cNvSpPr txBox="1">
            <a:spLocks noChangeArrowheads="1"/>
          </p:cNvSpPr>
          <p:nvPr/>
        </p:nvSpPr>
        <p:spPr bwMode="auto">
          <a:xfrm rot="-5400000">
            <a:off x="873918" y="3659982"/>
            <a:ext cx="14144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Kravuppfyllnad</a:t>
            </a:r>
          </a:p>
        </p:txBody>
      </p:sp>
      <p:sp>
        <p:nvSpPr>
          <p:cNvPr id="264204" name="Text Box 12"/>
          <p:cNvSpPr txBox="1">
            <a:spLocks noChangeArrowheads="1"/>
          </p:cNvSpPr>
          <p:nvPr/>
        </p:nvSpPr>
        <p:spPr bwMode="auto">
          <a:xfrm>
            <a:off x="2674938" y="3641725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A</a:t>
            </a:r>
          </a:p>
        </p:txBody>
      </p:sp>
      <p:sp>
        <p:nvSpPr>
          <p:cNvPr id="264205" name="Text Box 13"/>
          <p:cNvSpPr txBox="1">
            <a:spLocks noChangeArrowheads="1"/>
          </p:cNvSpPr>
          <p:nvPr/>
        </p:nvSpPr>
        <p:spPr bwMode="auto">
          <a:xfrm>
            <a:off x="4367213" y="2438400"/>
            <a:ext cx="1504950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B</a:t>
            </a:r>
          </a:p>
        </p:txBody>
      </p:sp>
      <p:sp>
        <p:nvSpPr>
          <p:cNvPr id="264206" name="Text Box 14"/>
          <p:cNvSpPr txBox="1">
            <a:spLocks noChangeArrowheads="1"/>
          </p:cNvSpPr>
          <p:nvPr/>
        </p:nvSpPr>
        <p:spPr bwMode="auto">
          <a:xfrm>
            <a:off x="6245225" y="3978275"/>
            <a:ext cx="1516063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Anbudsgivare C</a:t>
            </a:r>
          </a:p>
        </p:txBody>
      </p:sp>
      <p:sp>
        <p:nvSpPr>
          <p:cNvPr id="264207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Anbudsutvärdering</a:t>
            </a:r>
          </a:p>
        </p:txBody>
      </p:sp>
      <p:sp>
        <p:nvSpPr>
          <p:cNvPr id="264208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2009-11-21</a:t>
            </a:r>
          </a:p>
        </p:txBody>
      </p:sp>
      <p:sp>
        <p:nvSpPr>
          <p:cNvPr id="264222" name="Text Box 30"/>
          <p:cNvSpPr txBox="1">
            <a:spLocks noChangeArrowheads="1"/>
          </p:cNvSpPr>
          <p:nvPr/>
        </p:nvSpPr>
        <p:spPr bwMode="auto">
          <a:xfrm>
            <a:off x="5105400" y="5527675"/>
            <a:ext cx="422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Pris</a:t>
            </a:r>
          </a:p>
        </p:txBody>
      </p:sp>
      <p:sp>
        <p:nvSpPr>
          <p:cNvPr id="264223" name="Oval 31"/>
          <p:cNvSpPr>
            <a:spLocks noChangeArrowheads="1"/>
          </p:cNvSpPr>
          <p:nvPr/>
        </p:nvSpPr>
        <p:spPr bwMode="auto">
          <a:xfrm>
            <a:off x="5019675" y="2819400"/>
            <a:ext cx="304800" cy="3048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B</a:t>
            </a:r>
          </a:p>
        </p:txBody>
      </p:sp>
      <p:sp>
        <p:nvSpPr>
          <p:cNvPr id="264224" name="Oval 32"/>
          <p:cNvSpPr>
            <a:spLocks noChangeArrowheads="1"/>
          </p:cNvSpPr>
          <p:nvPr/>
        </p:nvSpPr>
        <p:spPr bwMode="auto">
          <a:xfrm>
            <a:off x="3282950" y="4111625"/>
            <a:ext cx="304800" cy="304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A</a:t>
            </a:r>
          </a:p>
        </p:txBody>
      </p:sp>
      <p:sp>
        <p:nvSpPr>
          <p:cNvPr id="264225" name="Oval 33"/>
          <p:cNvSpPr>
            <a:spLocks noChangeArrowheads="1"/>
          </p:cNvSpPr>
          <p:nvPr/>
        </p:nvSpPr>
        <p:spPr bwMode="auto">
          <a:xfrm>
            <a:off x="6908800" y="4384675"/>
            <a:ext cx="304800" cy="3048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Anbudsutvärdering - Trekriterieanalys</a:t>
            </a:r>
          </a:p>
        </p:txBody>
      </p:sp>
      <p:sp>
        <p:nvSpPr>
          <p:cNvPr id="265219" name="Line 3"/>
          <p:cNvSpPr>
            <a:spLocks noChangeShapeType="1"/>
          </p:cNvSpPr>
          <p:nvPr/>
        </p:nvSpPr>
        <p:spPr bwMode="auto">
          <a:xfrm>
            <a:off x="1885950" y="5400675"/>
            <a:ext cx="675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5220" name="Line 4"/>
          <p:cNvSpPr>
            <a:spLocks noChangeShapeType="1"/>
          </p:cNvSpPr>
          <p:nvPr/>
        </p:nvSpPr>
        <p:spPr bwMode="auto">
          <a:xfrm rot="16200000" flipV="1">
            <a:off x="358775" y="3863976"/>
            <a:ext cx="307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5221" name="Text Box 5"/>
          <p:cNvSpPr txBox="1">
            <a:spLocks noChangeArrowheads="1"/>
          </p:cNvSpPr>
          <p:nvPr/>
        </p:nvSpPr>
        <p:spPr bwMode="auto">
          <a:xfrm rot="-5400000">
            <a:off x="267494" y="3648869"/>
            <a:ext cx="26241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Funktionalitet och prestanda</a:t>
            </a:r>
          </a:p>
        </p:txBody>
      </p:sp>
      <p:sp>
        <p:nvSpPr>
          <p:cNvPr id="265225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Anbudsutvärdering</a:t>
            </a:r>
          </a:p>
        </p:txBody>
      </p:sp>
      <p:sp>
        <p:nvSpPr>
          <p:cNvPr id="265226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2009-11-21</a:t>
            </a:r>
          </a:p>
        </p:txBody>
      </p:sp>
      <p:sp>
        <p:nvSpPr>
          <p:cNvPr id="265227" name="Text Box 11"/>
          <p:cNvSpPr txBox="1">
            <a:spLocks noChangeArrowheads="1"/>
          </p:cNvSpPr>
          <p:nvPr/>
        </p:nvSpPr>
        <p:spPr bwMode="auto">
          <a:xfrm>
            <a:off x="4614863" y="5527675"/>
            <a:ext cx="141446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Kravuppfyllnad</a:t>
            </a:r>
          </a:p>
        </p:txBody>
      </p:sp>
      <p:sp>
        <p:nvSpPr>
          <p:cNvPr id="265228" name="Oval 12"/>
          <p:cNvSpPr>
            <a:spLocks noChangeArrowheads="1"/>
          </p:cNvSpPr>
          <p:nvPr/>
        </p:nvSpPr>
        <p:spPr bwMode="auto">
          <a:xfrm>
            <a:off x="3114675" y="3067050"/>
            <a:ext cx="628650" cy="62865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B</a:t>
            </a:r>
          </a:p>
        </p:txBody>
      </p:sp>
      <p:sp>
        <p:nvSpPr>
          <p:cNvPr id="265229" name="Oval 13"/>
          <p:cNvSpPr>
            <a:spLocks noChangeArrowheads="1"/>
          </p:cNvSpPr>
          <p:nvPr/>
        </p:nvSpPr>
        <p:spPr bwMode="auto">
          <a:xfrm>
            <a:off x="6673850" y="2492375"/>
            <a:ext cx="914400" cy="914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A</a:t>
            </a:r>
          </a:p>
        </p:txBody>
      </p:sp>
      <p:sp>
        <p:nvSpPr>
          <p:cNvPr id="265230" name="Oval 14"/>
          <p:cNvSpPr>
            <a:spLocks noChangeArrowheads="1"/>
          </p:cNvSpPr>
          <p:nvPr/>
        </p:nvSpPr>
        <p:spPr bwMode="auto">
          <a:xfrm>
            <a:off x="5146675" y="4432300"/>
            <a:ext cx="304800" cy="3048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C</a:t>
            </a:r>
          </a:p>
        </p:txBody>
      </p:sp>
      <p:sp>
        <p:nvSpPr>
          <p:cNvPr id="265231" name="Line 15"/>
          <p:cNvSpPr>
            <a:spLocks noChangeShapeType="1"/>
          </p:cNvSpPr>
          <p:nvPr/>
        </p:nvSpPr>
        <p:spPr bwMode="auto">
          <a:xfrm>
            <a:off x="3413125" y="30607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5232" name="Line 16"/>
          <p:cNvSpPr>
            <a:spLocks noChangeShapeType="1"/>
          </p:cNvSpPr>
          <p:nvPr/>
        </p:nvSpPr>
        <p:spPr bwMode="auto">
          <a:xfrm>
            <a:off x="3419475" y="36957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5233" name="AutoShape 17"/>
          <p:cNvSpPr>
            <a:spLocks/>
          </p:cNvSpPr>
          <p:nvPr/>
        </p:nvSpPr>
        <p:spPr bwMode="auto">
          <a:xfrm>
            <a:off x="4095750" y="3076575"/>
            <a:ext cx="123825" cy="614363"/>
          </a:xfrm>
          <a:prstGeom prst="rightBrace">
            <a:avLst>
              <a:gd name="adj1" fmla="val 413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5234" name="Text Box 18"/>
          <p:cNvSpPr txBox="1">
            <a:spLocks noChangeArrowheads="1"/>
          </p:cNvSpPr>
          <p:nvPr/>
        </p:nvSpPr>
        <p:spPr bwMode="auto">
          <a:xfrm>
            <a:off x="4238625" y="3194050"/>
            <a:ext cx="422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Pris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Anbudsutvärdering - Fyrkriterieanalys</a:t>
            </a:r>
          </a:p>
        </p:txBody>
      </p:sp>
      <p:sp>
        <p:nvSpPr>
          <p:cNvPr id="266243" name="Line 3"/>
          <p:cNvSpPr>
            <a:spLocks noChangeShapeType="1"/>
          </p:cNvSpPr>
          <p:nvPr/>
        </p:nvSpPr>
        <p:spPr bwMode="auto">
          <a:xfrm>
            <a:off x="1885950" y="5400675"/>
            <a:ext cx="6753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6244" name="Line 4"/>
          <p:cNvSpPr>
            <a:spLocks noChangeShapeType="1"/>
          </p:cNvSpPr>
          <p:nvPr/>
        </p:nvSpPr>
        <p:spPr bwMode="auto">
          <a:xfrm rot="16200000" flipV="1">
            <a:off x="358775" y="3863976"/>
            <a:ext cx="307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 rot="-5400000">
            <a:off x="267494" y="3648869"/>
            <a:ext cx="2624138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Funktionalitet och prestanda</a:t>
            </a:r>
          </a:p>
        </p:txBody>
      </p:sp>
      <p:sp>
        <p:nvSpPr>
          <p:cNvPr id="266246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Anbudsutvärdering</a:t>
            </a:r>
          </a:p>
        </p:txBody>
      </p:sp>
      <p:sp>
        <p:nvSpPr>
          <p:cNvPr id="266247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2009-11-21</a:t>
            </a:r>
          </a:p>
        </p:txBody>
      </p:sp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4614863" y="5527675"/>
            <a:ext cx="1414462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Kravuppfyllnad</a:t>
            </a:r>
          </a:p>
        </p:txBody>
      </p:sp>
      <p:sp>
        <p:nvSpPr>
          <p:cNvPr id="266249" name="Oval 9"/>
          <p:cNvSpPr>
            <a:spLocks noChangeArrowheads="1"/>
          </p:cNvSpPr>
          <p:nvPr/>
        </p:nvSpPr>
        <p:spPr bwMode="auto">
          <a:xfrm>
            <a:off x="3114675" y="3067050"/>
            <a:ext cx="628650" cy="628650"/>
          </a:xfrm>
          <a:prstGeom prst="ellipse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B</a:t>
            </a:r>
          </a:p>
        </p:txBody>
      </p:sp>
      <p:sp>
        <p:nvSpPr>
          <p:cNvPr id="266250" name="Oval 10"/>
          <p:cNvSpPr>
            <a:spLocks noChangeArrowheads="1"/>
          </p:cNvSpPr>
          <p:nvPr/>
        </p:nvSpPr>
        <p:spPr bwMode="auto">
          <a:xfrm>
            <a:off x="6673850" y="2492375"/>
            <a:ext cx="914400" cy="914400"/>
          </a:xfrm>
          <a:prstGeom prst="ellipse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A</a:t>
            </a:r>
          </a:p>
        </p:txBody>
      </p:sp>
      <p:sp>
        <p:nvSpPr>
          <p:cNvPr id="266251" name="Oval 11"/>
          <p:cNvSpPr>
            <a:spLocks noChangeArrowheads="1"/>
          </p:cNvSpPr>
          <p:nvPr/>
        </p:nvSpPr>
        <p:spPr bwMode="auto">
          <a:xfrm>
            <a:off x="5146675" y="4432300"/>
            <a:ext cx="304800" cy="304800"/>
          </a:xfrm>
          <a:prstGeom prst="ellipse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C</a:t>
            </a:r>
          </a:p>
        </p:txBody>
      </p:sp>
      <p:sp>
        <p:nvSpPr>
          <p:cNvPr id="266252" name="Line 12"/>
          <p:cNvSpPr>
            <a:spLocks noChangeShapeType="1"/>
          </p:cNvSpPr>
          <p:nvPr/>
        </p:nvSpPr>
        <p:spPr bwMode="auto">
          <a:xfrm>
            <a:off x="3413125" y="30607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6253" name="Line 13"/>
          <p:cNvSpPr>
            <a:spLocks noChangeShapeType="1"/>
          </p:cNvSpPr>
          <p:nvPr/>
        </p:nvSpPr>
        <p:spPr bwMode="auto">
          <a:xfrm>
            <a:off x="3429000" y="36909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6254" name="AutoShape 14"/>
          <p:cNvSpPr>
            <a:spLocks/>
          </p:cNvSpPr>
          <p:nvPr/>
        </p:nvSpPr>
        <p:spPr bwMode="auto">
          <a:xfrm>
            <a:off x="4095750" y="3076575"/>
            <a:ext cx="123825" cy="609600"/>
          </a:xfrm>
          <a:prstGeom prst="rightBrace">
            <a:avLst>
              <a:gd name="adj1" fmla="val 4102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6255" name="Text Box 15"/>
          <p:cNvSpPr txBox="1">
            <a:spLocks noChangeArrowheads="1"/>
          </p:cNvSpPr>
          <p:nvPr/>
        </p:nvSpPr>
        <p:spPr bwMode="auto">
          <a:xfrm>
            <a:off x="4238625" y="3194050"/>
            <a:ext cx="422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Pris</a:t>
            </a:r>
          </a:p>
        </p:txBody>
      </p:sp>
      <p:sp>
        <p:nvSpPr>
          <p:cNvPr id="266256" name="Rectangle 16"/>
          <p:cNvSpPr>
            <a:spLocks noChangeArrowheads="1"/>
          </p:cNvSpPr>
          <p:nvPr/>
        </p:nvSpPr>
        <p:spPr bwMode="auto">
          <a:xfrm>
            <a:off x="8524875" y="2133600"/>
            <a:ext cx="981075" cy="333375"/>
          </a:xfrm>
          <a:prstGeom prst="rect">
            <a:avLst/>
          </a:prstGeom>
          <a:solidFill>
            <a:srgbClr val="CCFF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Låg risk</a:t>
            </a:r>
          </a:p>
        </p:txBody>
      </p:sp>
      <p:sp>
        <p:nvSpPr>
          <p:cNvPr id="266258" name="Rectangle 18"/>
          <p:cNvSpPr>
            <a:spLocks noChangeArrowheads="1"/>
          </p:cNvSpPr>
          <p:nvPr/>
        </p:nvSpPr>
        <p:spPr bwMode="auto">
          <a:xfrm>
            <a:off x="8531225" y="2625725"/>
            <a:ext cx="981075" cy="333375"/>
          </a:xfrm>
          <a:prstGeom prst="rect">
            <a:avLst/>
          </a:prstGeom>
          <a:solidFill>
            <a:srgbClr val="FFFF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Mellanrisk</a:t>
            </a:r>
          </a:p>
        </p:txBody>
      </p:sp>
      <p:sp>
        <p:nvSpPr>
          <p:cNvPr id="266259" name="Rectangle 19"/>
          <p:cNvSpPr>
            <a:spLocks noChangeArrowheads="1"/>
          </p:cNvSpPr>
          <p:nvPr/>
        </p:nvSpPr>
        <p:spPr bwMode="auto">
          <a:xfrm>
            <a:off x="8537575" y="3117850"/>
            <a:ext cx="981075" cy="333375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Hög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Anbudsutvärdering - Femkriterieanalys</a:t>
            </a:r>
          </a:p>
        </p:txBody>
      </p:sp>
      <p:sp>
        <p:nvSpPr>
          <p:cNvPr id="267269" name="Freeform 5"/>
          <p:cNvSpPr>
            <a:spLocks/>
          </p:cNvSpPr>
          <p:nvPr/>
        </p:nvSpPr>
        <p:spPr bwMode="auto">
          <a:xfrm>
            <a:off x="1447800" y="2305050"/>
            <a:ext cx="1123950" cy="3552825"/>
          </a:xfrm>
          <a:custGeom>
            <a:avLst/>
            <a:gdLst>
              <a:gd name="T0" fmla="*/ 6 w 708"/>
              <a:gd name="T1" fmla="*/ 2238 h 2238"/>
              <a:gd name="T2" fmla="*/ 0 w 708"/>
              <a:gd name="T3" fmla="*/ 432 h 2238"/>
              <a:gd name="T4" fmla="*/ 702 w 708"/>
              <a:gd name="T5" fmla="*/ 0 h 2238"/>
              <a:gd name="T6" fmla="*/ 708 w 708"/>
              <a:gd name="T7" fmla="*/ 1818 h 2238"/>
              <a:gd name="T8" fmla="*/ 6 w 708"/>
              <a:gd name="T9" fmla="*/ 2238 h 2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08" h="2238">
                <a:moveTo>
                  <a:pt x="6" y="2238"/>
                </a:moveTo>
                <a:lnTo>
                  <a:pt x="0" y="432"/>
                </a:lnTo>
                <a:lnTo>
                  <a:pt x="702" y="0"/>
                </a:lnTo>
                <a:lnTo>
                  <a:pt x="708" y="1818"/>
                </a:lnTo>
                <a:lnTo>
                  <a:pt x="6" y="2238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7270" name="Freeform 6"/>
          <p:cNvSpPr>
            <a:spLocks/>
          </p:cNvSpPr>
          <p:nvPr/>
        </p:nvSpPr>
        <p:spPr bwMode="auto">
          <a:xfrm>
            <a:off x="1466850" y="5105400"/>
            <a:ext cx="7000875" cy="752475"/>
          </a:xfrm>
          <a:custGeom>
            <a:avLst/>
            <a:gdLst>
              <a:gd name="T0" fmla="*/ 0 w 4410"/>
              <a:gd name="T1" fmla="*/ 474 h 474"/>
              <a:gd name="T2" fmla="*/ 708 w 4410"/>
              <a:gd name="T3" fmla="*/ 48 h 474"/>
              <a:gd name="T4" fmla="*/ 4410 w 4410"/>
              <a:gd name="T5" fmla="*/ 0 h 474"/>
              <a:gd name="T6" fmla="*/ 3708 w 4410"/>
              <a:gd name="T7" fmla="*/ 426 h 474"/>
              <a:gd name="T8" fmla="*/ 0 w 4410"/>
              <a:gd name="T9" fmla="*/ 474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10" h="474">
                <a:moveTo>
                  <a:pt x="0" y="474"/>
                </a:moveTo>
                <a:lnTo>
                  <a:pt x="708" y="48"/>
                </a:lnTo>
                <a:lnTo>
                  <a:pt x="4410" y="0"/>
                </a:lnTo>
                <a:lnTo>
                  <a:pt x="3708" y="426"/>
                </a:lnTo>
                <a:lnTo>
                  <a:pt x="0" y="474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7271" name="Freeform 7"/>
          <p:cNvSpPr>
            <a:spLocks/>
          </p:cNvSpPr>
          <p:nvPr/>
        </p:nvSpPr>
        <p:spPr bwMode="auto">
          <a:xfrm>
            <a:off x="2562225" y="2238375"/>
            <a:ext cx="5886450" cy="2943225"/>
          </a:xfrm>
          <a:custGeom>
            <a:avLst/>
            <a:gdLst>
              <a:gd name="T0" fmla="*/ 12 w 3720"/>
              <a:gd name="T1" fmla="*/ 1854 h 1854"/>
              <a:gd name="T2" fmla="*/ 0 w 3720"/>
              <a:gd name="T3" fmla="*/ 48 h 1854"/>
              <a:gd name="T4" fmla="*/ 3714 w 3720"/>
              <a:gd name="T5" fmla="*/ 0 h 1854"/>
              <a:gd name="T6" fmla="*/ 3720 w 3720"/>
              <a:gd name="T7" fmla="*/ 1812 h 1854"/>
              <a:gd name="T8" fmla="*/ 12 w 3720"/>
              <a:gd name="T9" fmla="*/ 1854 h 18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720" h="1854">
                <a:moveTo>
                  <a:pt x="12" y="1854"/>
                </a:moveTo>
                <a:lnTo>
                  <a:pt x="0" y="48"/>
                </a:lnTo>
                <a:lnTo>
                  <a:pt x="3714" y="0"/>
                </a:lnTo>
                <a:lnTo>
                  <a:pt x="3720" y="1812"/>
                </a:lnTo>
                <a:lnTo>
                  <a:pt x="12" y="1854"/>
                </a:ln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7272" name="Oval 8"/>
          <p:cNvSpPr>
            <a:spLocks noChangeArrowheads="1"/>
          </p:cNvSpPr>
          <p:nvPr/>
        </p:nvSpPr>
        <p:spPr bwMode="auto">
          <a:xfrm>
            <a:off x="3114675" y="3067050"/>
            <a:ext cx="628650" cy="628650"/>
          </a:xfrm>
          <a:prstGeom prst="ellipse">
            <a:avLst/>
          </a:prstGeom>
          <a:gradFill rotWithShape="1">
            <a:gsLst>
              <a:gs pos="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947039" dir="6307440" algn="ctr" rotWithShape="0">
              <a:srgbClr val="808080">
                <a:alpha val="50000"/>
              </a:srgbClr>
            </a:outerShdw>
          </a:effectLst>
        </p:spPr>
        <p:txBody>
          <a:bodyPr wrap="none" lIns="36000" tIns="36000" rIns="36000" bIns="36000" anchor="ctr"/>
          <a:lstStyle/>
          <a:p>
            <a:r>
              <a:rPr lang="sv-SE" altLang="sv-SE"/>
              <a:t>B</a:t>
            </a:r>
          </a:p>
        </p:txBody>
      </p:sp>
      <p:sp>
        <p:nvSpPr>
          <p:cNvPr id="267273" name="Oval 9"/>
          <p:cNvSpPr>
            <a:spLocks noChangeArrowheads="1"/>
          </p:cNvSpPr>
          <p:nvPr/>
        </p:nvSpPr>
        <p:spPr bwMode="auto">
          <a:xfrm>
            <a:off x="6673850" y="2492375"/>
            <a:ext cx="914400" cy="914400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976910" dir="6350585" algn="ctr" rotWithShape="0">
              <a:srgbClr val="808080">
                <a:alpha val="50000"/>
              </a:srgbClr>
            </a:outerShdw>
          </a:effectLst>
        </p:spPr>
        <p:txBody>
          <a:bodyPr wrap="none" lIns="36000" tIns="36000" rIns="36000" bIns="36000" anchor="ctr"/>
          <a:lstStyle/>
          <a:p>
            <a:r>
              <a:rPr lang="sv-SE" altLang="sv-SE"/>
              <a:t>A</a:t>
            </a:r>
          </a:p>
        </p:txBody>
      </p:sp>
      <p:sp>
        <p:nvSpPr>
          <p:cNvPr id="267274" name="Oval 10"/>
          <p:cNvSpPr>
            <a:spLocks noChangeArrowheads="1"/>
          </p:cNvSpPr>
          <p:nvPr/>
        </p:nvSpPr>
        <p:spPr bwMode="auto">
          <a:xfrm>
            <a:off x="5146675" y="4432300"/>
            <a:ext cx="304800" cy="304800"/>
          </a:xfrm>
          <a:prstGeom prst="ellipse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31909" dir="6211390" algn="ctr" rotWithShape="0">
              <a:srgbClr val="808080">
                <a:alpha val="50000"/>
              </a:srgbClr>
            </a:outerShdw>
          </a:effectLst>
        </p:spPr>
        <p:txBody>
          <a:bodyPr wrap="none" lIns="36000" tIns="36000" rIns="36000" bIns="36000" anchor="ctr"/>
          <a:lstStyle/>
          <a:p>
            <a:r>
              <a:rPr lang="sv-SE" altLang="sv-SE"/>
              <a:t>C</a:t>
            </a:r>
          </a:p>
        </p:txBody>
      </p:sp>
      <p:sp>
        <p:nvSpPr>
          <p:cNvPr id="267275" name="Line 11"/>
          <p:cNvSpPr>
            <a:spLocks noChangeShapeType="1"/>
          </p:cNvSpPr>
          <p:nvPr/>
        </p:nvSpPr>
        <p:spPr bwMode="auto">
          <a:xfrm flipH="1">
            <a:off x="1214438" y="5176838"/>
            <a:ext cx="1371600" cy="827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7276" name="Line 12"/>
          <p:cNvSpPr>
            <a:spLocks noChangeShapeType="1"/>
          </p:cNvSpPr>
          <p:nvPr/>
        </p:nvSpPr>
        <p:spPr bwMode="auto">
          <a:xfrm flipV="1">
            <a:off x="2571750" y="5105400"/>
            <a:ext cx="6153150" cy="66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7277" name="Line 13"/>
          <p:cNvSpPr>
            <a:spLocks noChangeShapeType="1"/>
          </p:cNvSpPr>
          <p:nvPr/>
        </p:nvSpPr>
        <p:spPr bwMode="auto">
          <a:xfrm flipH="1" flipV="1">
            <a:off x="2563813" y="2036763"/>
            <a:ext cx="7937" cy="313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7279" name="Text Box 15"/>
          <p:cNvSpPr txBox="1">
            <a:spLocks noChangeArrowheads="1"/>
          </p:cNvSpPr>
          <p:nvPr/>
        </p:nvSpPr>
        <p:spPr bwMode="auto">
          <a:xfrm>
            <a:off x="2613025" y="1960563"/>
            <a:ext cx="20828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Funktionalitet / Prestanda</a:t>
            </a:r>
          </a:p>
        </p:txBody>
      </p:sp>
      <p:sp>
        <p:nvSpPr>
          <p:cNvPr id="267280" name="Text Box 16"/>
          <p:cNvSpPr txBox="1">
            <a:spLocks noChangeArrowheads="1"/>
          </p:cNvSpPr>
          <p:nvPr/>
        </p:nvSpPr>
        <p:spPr bwMode="auto">
          <a:xfrm>
            <a:off x="8316913" y="5138738"/>
            <a:ext cx="1246187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Kravuppfyllnad</a:t>
            </a:r>
          </a:p>
        </p:txBody>
      </p:sp>
      <p:sp>
        <p:nvSpPr>
          <p:cNvPr id="267281" name="Text Box 17"/>
          <p:cNvSpPr txBox="1">
            <a:spLocks noChangeArrowheads="1"/>
          </p:cNvSpPr>
          <p:nvPr/>
        </p:nvSpPr>
        <p:spPr bwMode="auto">
          <a:xfrm>
            <a:off x="1422400" y="5840413"/>
            <a:ext cx="116681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 sz="1400"/>
              <a:t>Miljöpåverkan</a:t>
            </a:r>
          </a:p>
        </p:txBody>
      </p:sp>
      <p:sp>
        <p:nvSpPr>
          <p:cNvPr id="267282" name="Line 18"/>
          <p:cNvSpPr>
            <a:spLocks noChangeShapeType="1"/>
          </p:cNvSpPr>
          <p:nvPr/>
        </p:nvSpPr>
        <p:spPr bwMode="auto">
          <a:xfrm>
            <a:off x="3413125" y="30607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7283" name="Line 19"/>
          <p:cNvSpPr>
            <a:spLocks noChangeShapeType="1"/>
          </p:cNvSpPr>
          <p:nvPr/>
        </p:nvSpPr>
        <p:spPr bwMode="auto">
          <a:xfrm>
            <a:off x="3429000" y="36909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7284" name="AutoShape 20"/>
          <p:cNvSpPr>
            <a:spLocks/>
          </p:cNvSpPr>
          <p:nvPr/>
        </p:nvSpPr>
        <p:spPr bwMode="auto">
          <a:xfrm>
            <a:off x="4095750" y="3076575"/>
            <a:ext cx="123825" cy="614363"/>
          </a:xfrm>
          <a:prstGeom prst="rightBrace">
            <a:avLst>
              <a:gd name="adj1" fmla="val 4134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endParaRPr lang="sv-SE"/>
          </a:p>
        </p:txBody>
      </p:sp>
      <p:sp>
        <p:nvSpPr>
          <p:cNvPr id="267285" name="Text Box 21"/>
          <p:cNvSpPr txBox="1">
            <a:spLocks noChangeArrowheads="1"/>
          </p:cNvSpPr>
          <p:nvPr/>
        </p:nvSpPr>
        <p:spPr bwMode="auto">
          <a:xfrm>
            <a:off x="4238625" y="3194050"/>
            <a:ext cx="4222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>
            <a:spAutoFit/>
          </a:bodyPr>
          <a:lstStyle/>
          <a:p>
            <a:r>
              <a:rPr lang="sv-SE" altLang="sv-SE"/>
              <a:t>Pris</a:t>
            </a:r>
          </a:p>
        </p:txBody>
      </p:sp>
      <p:sp>
        <p:nvSpPr>
          <p:cNvPr id="267286" name="Rectangle 22"/>
          <p:cNvSpPr>
            <a:spLocks noChangeArrowheads="1"/>
          </p:cNvSpPr>
          <p:nvPr/>
        </p:nvSpPr>
        <p:spPr bwMode="auto">
          <a:xfrm>
            <a:off x="8515350" y="2238375"/>
            <a:ext cx="981075" cy="33337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CCFFCC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Låg risk</a:t>
            </a:r>
          </a:p>
        </p:txBody>
      </p:sp>
      <p:sp>
        <p:nvSpPr>
          <p:cNvPr id="267287" name="Rectangle 23"/>
          <p:cNvSpPr>
            <a:spLocks noChangeArrowheads="1"/>
          </p:cNvSpPr>
          <p:nvPr/>
        </p:nvSpPr>
        <p:spPr bwMode="auto">
          <a:xfrm>
            <a:off x="8521700" y="2730500"/>
            <a:ext cx="981075" cy="333375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FF66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Mellanrisk</a:t>
            </a:r>
          </a:p>
        </p:txBody>
      </p:sp>
      <p:sp>
        <p:nvSpPr>
          <p:cNvPr id="267288" name="Rectangle 24"/>
          <p:cNvSpPr>
            <a:spLocks noChangeArrowheads="1"/>
          </p:cNvSpPr>
          <p:nvPr/>
        </p:nvSpPr>
        <p:spPr bwMode="auto">
          <a:xfrm>
            <a:off x="8528050" y="3222625"/>
            <a:ext cx="981075" cy="333375"/>
          </a:xfrm>
          <a:prstGeom prst="rect">
            <a:avLst/>
          </a:prstGeom>
          <a:gradFill rotWithShape="1">
            <a:gsLst>
              <a:gs pos="0">
                <a:srgbClr val="FF6600"/>
              </a:gs>
              <a:gs pos="100000">
                <a:srgbClr val="FF6600">
                  <a:gamma/>
                  <a:shade val="46275"/>
                  <a:invGamma/>
                </a:srgbClr>
              </a:gs>
            </a:gsLst>
            <a:path path="rect">
              <a:fillToRect l="100000" b="100000"/>
            </a:path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r>
              <a:rPr lang="sv-SE" altLang="sv-SE"/>
              <a:t>Hög risk</a:t>
            </a:r>
          </a:p>
        </p:txBody>
      </p:sp>
      <p:sp>
        <p:nvSpPr>
          <p:cNvPr id="267289" name="Platshållare för sidfot 3"/>
          <p:cNvSpPr txBox="1">
            <a:spLocks noGrp="1"/>
          </p:cNvSpPr>
          <p:nvPr/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sv-SE" sz="1000"/>
              <a:t>Anbudsutvärdering</a:t>
            </a:r>
          </a:p>
        </p:txBody>
      </p:sp>
      <p:sp>
        <p:nvSpPr>
          <p:cNvPr id="267290" name="Platshållare för datum 5"/>
          <p:cNvSpPr txBox="1">
            <a:spLocks noGrp="1"/>
          </p:cNvSpPr>
          <p:nvPr/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en-US" altLang="sv-SE" sz="1000"/>
              <a:t>2009-11-21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319</Words>
  <Application>Microsoft Office PowerPoint</Application>
  <PresentationFormat>A4 (210 x 297 mm)</PresentationFormat>
  <Paragraphs>159</Paragraphs>
  <Slides>12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Wingdings</vt:lpstr>
      <vt:lpstr>Times New Roman</vt:lpstr>
      <vt:lpstr>MS Gothic</vt:lpstr>
      <vt:lpstr>1108 Inköpsmodeller XFb</vt:lpstr>
      <vt:lpstr>EFFSO ppt bkg 070930</vt:lpstr>
      <vt:lpstr>Anbudsutvärderingen är ett verktyg för beslutsstöd</vt:lpstr>
      <vt:lpstr>Anbudsutvärdering baserad på enkla kriterier (ex. pris)</vt:lpstr>
      <vt:lpstr>Osäkerhet i faktiskt prisutfall, s.k. dynamisk risk (ex. valutor &amp; index)</vt:lpstr>
      <vt:lpstr>Osäkerhet i kostnadsutfall, s.k. statisk risk (ex. konsekvenser av fel i produkt)</vt:lpstr>
      <vt:lpstr>PowerPoint-presentation</vt:lpstr>
      <vt:lpstr>Anbudsutvärdering - Tvåkriterieanalys</vt:lpstr>
      <vt:lpstr>Anbudsutvärdering - Trekriterieanalys</vt:lpstr>
      <vt:lpstr>Anbudsutvärdering - Fyrkriterieanalys</vt:lpstr>
      <vt:lpstr>Anbudsutvärdering - Femkriterieanalys</vt:lpstr>
      <vt:lpstr>Genom viktning av kriterier kan dessa sammanföras i en gemensam modell Poängmodell är den vanligaste inom offentlig upphandling</vt:lpstr>
      <vt:lpstr>Mervärdesmetoden bygger på samma princip som viktad poängmodell, men resultatet presenteras istället i monetära termer</vt:lpstr>
      <vt:lpstr>AHP-metoden kan – teoretiskt sett -  hantera oändligt antal utvärderingskriterier AHP = Analystisk Hierarkisk Process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Anbudsutvärdering</dc:title>
  <dc:creator/>
  <cp:lastModifiedBy/>
  <cp:revision>56</cp:revision>
  <dcterms:created xsi:type="dcterms:W3CDTF">2009-08-28T15:39:23Z</dcterms:created>
  <dcterms:modified xsi:type="dcterms:W3CDTF">2021-06-09T13:47:23Z</dcterms:modified>
</cp:coreProperties>
</file>