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651" r:id="rId2"/>
  </p:sldMasterIdLst>
  <p:notesMasterIdLst>
    <p:notesMasterId r:id="rId6"/>
  </p:notesMasterIdLst>
  <p:sldIdLst>
    <p:sldId id="367" r:id="rId3"/>
    <p:sldId id="368" r:id="rId4"/>
    <p:sldId id="370" r:id="rId5"/>
  </p:sldIdLst>
  <p:sldSz cx="9906000" cy="6858000" type="A4"/>
  <p:notesSz cx="7099300" cy="10234613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3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C"/>
    <a:srgbClr val="00233E"/>
    <a:srgbClr val="2E8642"/>
    <a:srgbClr val="2E7642"/>
    <a:srgbClr val="2E7C42"/>
    <a:srgbClr val="2E7F42"/>
    <a:srgbClr val="2E9242"/>
    <a:srgbClr val="BFD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3529" autoAdjust="0"/>
  </p:normalViewPr>
  <p:slideViewPr>
    <p:cSldViewPr snapToGrid="0">
      <p:cViewPr varScale="1">
        <p:scale>
          <a:sx n="76" d="100"/>
          <a:sy n="76" d="100"/>
        </p:scale>
        <p:origin x="816" y="56"/>
      </p:cViewPr>
      <p:guideLst>
        <p:guide orient="horz" pos="1253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777875" y="768350"/>
            <a:ext cx="554355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spcBef>
                <a:spcPct val="0"/>
              </a:spcBef>
              <a:defRPr sz="1300"/>
            </a:lvl1pPr>
          </a:lstStyle>
          <a:p>
            <a:fld id="{6CC0A7D5-8C1E-4BEE-9384-A37554BECB3C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2528434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9220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0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0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0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0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8DB57A-E1B0-4FF5-B46F-2A34D1A80B3F}" type="slidenum">
              <a:rPr lang="en-US" altLang="sv-SE" sz="1300"/>
              <a:pPr eaLnBrk="1" hangingPunct="1"/>
              <a:t>0</a:t>
            </a:fld>
            <a:endParaRPr lang="en-US" altLang="sv-SE" sz="1300"/>
          </a:p>
        </p:txBody>
      </p:sp>
    </p:spTree>
    <p:extLst>
      <p:ext uri="{BB962C8B-B14F-4D97-AF65-F5344CB8AC3E}">
        <p14:creationId xmlns:p14="http://schemas.microsoft.com/office/powerpoint/2010/main" val="2565651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tshållare för bildobjekt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Platshållare för anteckninga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>
              <a:latin typeface="Arial" panose="020B0604020202020204" pitchFamily="34" charset="0"/>
            </a:endParaRPr>
          </a:p>
        </p:txBody>
      </p:sp>
      <p:sp>
        <p:nvSpPr>
          <p:cNvPr id="10244" name="Platshållare för bild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0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90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90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90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90600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401C1A-C9C4-4100-9FC2-B2B88721BFF6}" type="slidenum">
              <a:rPr lang="en-US" altLang="sv-SE" sz="1300"/>
              <a:pPr eaLnBrk="1" hangingPunct="1"/>
              <a:t>1</a:t>
            </a:fld>
            <a:endParaRPr lang="en-US" altLang="sv-SE" sz="1300"/>
          </a:p>
        </p:txBody>
      </p:sp>
    </p:spTree>
    <p:extLst>
      <p:ext uri="{BB962C8B-B14F-4D97-AF65-F5344CB8AC3E}">
        <p14:creationId xmlns:p14="http://schemas.microsoft.com/office/powerpoint/2010/main" val="3184185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sv-SE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836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EFFSO_Final_CMY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9475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0050A-12FA-4941-9E29-465ABE9C32B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5754E-306F-4A3C-9625-061503A879CF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56829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5C4B84-C6D8-4289-9737-5E2F636A3EB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4B2D9-3DC5-4736-AEC3-596CE490D6FF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2750486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Rubrik, innehåll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921E88-C22A-4D3F-B43C-120899E1A96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45C01-D34C-44FE-84E6-41A3BE0802DA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1797382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1825" y="990600"/>
            <a:ext cx="8588375" cy="8382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622300" y="1905000"/>
            <a:ext cx="8597900" cy="4419600"/>
          </a:xfrm>
        </p:spPr>
        <p:txBody>
          <a:bodyPr/>
          <a:lstStyle/>
          <a:p>
            <a:pPr lvl="0"/>
            <a:endParaRPr lang="sv-SE" noProof="0" smtClean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E477C8-98A6-47F1-A587-16F4C284548C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C4C7C-4ED2-4A0E-8023-BC819CFF10AB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802253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427E6B-4879-47F7-85E8-F21A59582CC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70F4C-0A12-432B-8546-395D75E442B5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27167569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/>
          </p:nvPr>
        </p:nvSpPr>
        <p:spPr>
          <a:xfrm>
            <a:off x="622300" y="990600"/>
            <a:ext cx="8597900" cy="5334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7E021-E3E0-46F3-B1C1-3DD29C0E913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43DBA-BF3F-4CEA-AA07-7976B7665DAB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3812337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3138" y="6308725"/>
            <a:ext cx="541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EFFSO_Final_CMY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688" y="908050"/>
            <a:ext cx="5510212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997200"/>
            <a:ext cx="8420100" cy="1152525"/>
          </a:xfrm>
        </p:spPr>
        <p:txBody>
          <a:bodyPr lIns="91440" tIns="45720" rIns="91440" anchor="ctr"/>
          <a:lstStyle>
            <a:lvl1pPr algn="ctr"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4292600"/>
            <a:ext cx="6934200" cy="720725"/>
          </a:xfrm>
          <a:ln w="9525"/>
        </p:spPr>
        <p:txBody>
          <a:bodyPr lIns="91440" tIns="45720" rIns="91440" bIns="45720"/>
          <a:lstStyle>
            <a:lvl1pPr algn="ctr">
              <a:defRPr sz="18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6418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0C75B-6900-4303-86DE-2D7898E24F17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E59A8-48AB-4AC0-BDCD-7B22E79A6E23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2737231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C2E4B-3CD7-4682-A6C0-BC17A1CBB6E6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1684B-64DB-4F4F-93C1-DA510A913F73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3307655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7488-8353-4672-9339-C592CDBFCFE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C52BF-CE1C-45A8-9650-CD69DD9F0158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210676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BC5C4E-AC4A-4487-8908-687ACD8281B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E5787-3A0A-4DF5-8B45-C5BDC9FB1C5E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42947154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1BD827-B7EA-4FE0-9DD6-D38986A9CA6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BF70F-82F3-488C-98B0-83910093D2DB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2891477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78ED5E-B6EF-47A2-A0E1-4B20D936743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70634-EEFE-46EA-AA85-75B14A6C3C4C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3660271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A8C6D5-7B0A-459A-82EF-A970E8E8711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F98B6-C8F0-4A64-B741-F2253376566B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25696384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19E786-83DD-4C70-9A20-3D368A60F871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83C2F-8CA6-4A97-B9F8-529A3464F545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25017733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6FCDE-6A5C-465B-AD3E-DC8BF022FB0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BB380-D4CA-47A1-8F17-A7CF4BC7CE76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316373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D5C67D-3AE9-49DB-9371-92E2E82B087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EA700-CB8C-462E-ABC1-514ADD7311FE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11693796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070725" y="990600"/>
            <a:ext cx="2149475" cy="53340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22300" y="990600"/>
            <a:ext cx="6296025" cy="53340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69B2D7-142C-496D-B26E-05C95F4B1A09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9CECE-8B8D-4F87-88BB-F8608EA53934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401475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9AE2F3-FCC2-4D69-A492-15848FC4EEE0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19E4A-BBBD-493E-9984-FBA3C7E12CA9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137553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30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7450" y="1905000"/>
            <a:ext cx="422275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A07EA-26E5-4D8B-8A69-E7588037D0F3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48A9-A8E6-4B4A-A3FB-B4352B987581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56656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8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2B197-BCF5-4C91-B398-BAEA1CF642E4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625A9-0959-4A8F-A53D-2500117EB664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1655650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BB21A-B413-4F0D-B507-482150D98D3B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6C6A5-FB53-4126-A18D-8D7C4156E34C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113175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DEF652-8689-4E61-A5C8-43D46C3528E5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17299C-6A98-4A34-9994-31E85D9C132D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10423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6C9A6-022B-4F74-BB7F-C08C41312D7D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01EA2-CF6F-4D64-B366-F8B66C8E97FA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2550238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1FCAED-36BE-4677-A4F9-1ED8F771A9D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12CAA-B64D-45EC-8F42-A3E09F239E47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</p:spTree>
    <p:extLst>
      <p:ext uri="{BB962C8B-B14F-4D97-AF65-F5344CB8AC3E}">
        <p14:creationId xmlns:p14="http://schemas.microsoft.com/office/powerpoint/2010/main" val="48259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sv-SE">
              <a:latin typeface="Arial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DBB02C88-2A1D-4678-B164-11EA392A4DD2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029FEB28-5F33-432E-9BFE-57C65DF411EB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7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  <p:sldLayoutId id="2147484243" r:id="rId12"/>
    <p:sldLayoutId id="2147484244" r:id="rId13"/>
    <p:sldLayoutId id="2147484245" r:id="rId14"/>
    <p:sldLayoutId id="2147484246" r:id="rId15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0" t="15555"/>
          <a:stretch>
            <a:fillRect/>
          </a:stretch>
        </p:blipFill>
        <p:spPr bwMode="auto">
          <a:xfrm>
            <a:off x="0" y="0"/>
            <a:ext cx="9906000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15100"/>
            <a:ext cx="9906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9379" name="Line 3"/>
          <p:cNvSpPr>
            <a:spLocks noChangeShapeType="1"/>
          </p:cNvSpPr>
          <p:nvPr/>
        </p:nvSpPr>
        <p:spPr bwMode="auto">
          <a:xfrm flipV="1">
            <a:off x="685800" y="914400"/>
            <a:ext cx="85344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sv-SE">
              <a:latin typeface="Arial" charset="0"/>
            </a:endParaRP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025" y="82550"/>
            <a:ext cx="21431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31825" y="990600"/>
            <a:ext cx="85883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Rubrik</a:t>
            </a:r>
          </a:p>
        </p:txBody>
      </p:sp>
      <p:sp>
        <p:nvSpPr>
          <p:cNvPr id="205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2300" y="1905000"/>
            <a:ext cx="85979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72000" rIns="72000" bIns="36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en-US" smtClean="0"/>
              <a:t>Click to edit Master text styles</a:t>
            </a:r>
            <a:endParaRPr lang="en-US" altLang="en-US" smtClean="0"/>
          </a:p>
          <a:p>
            <a:pPr lvl="1"/>
            <a:r>
              <a:rPr lang="sv-SE" altLang="en-US" smtClean="0"/>
              <a:t>Second level</a:t>
            </a:r>
          </a:p>
          <a:p>
            <a:pPr lvl="2"/>
            <a:r>
              <a:rPr lang="sv-SE" altLang="en-US" smtClean="0"/>
              <a:t>Third level</a:t>
            </a:r>
          </a:p>
          <a:p>
            <a:pPr lvl="3"/>
            <a:r>
              <a:rPr lang="sv-SE" altLang="en-US" smtClean="0"/>
              <a:t>Fo</a:t>
            </a:r>
            <a:r>
              <a:rPr lang="en-US" altLang="en-US" smtClean="0"/>
              <a:t>urth level</a:t>
            </a:r>
          </a:p>
          <a:p>
            <a:pPr lvl="4"/>
            <a:r>
              <a:rPr lang="sv-SE" altLang="en-US" smtClean="0"/>
              <a:t>Fifth level</a:t>
            </a:r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8675" y="6581775"/>
            <a:ext cx="31369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Konfidentiellt</a:t>
            </a:r>
          </a:p>
        </p:txBody>
      </p:sp>
      <p:sp>
        <p:nvSpPr>
          <p:cNvPr id="229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97688" y="6581775"/>
            <a:ext cx="2311400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000"/>
            </a:lvl1pPr>
          </a:lstStyle>
          <a:p>
            <a:fld id="{28CD3DE4-AE63-4860-9A54-CBA3F0040D1F}" type="slidenum">
              <a:rPr lang="en-US" altLang="sv-SE"/>
              <a:pPr/>
              <a:t>‹#›</a:t>
            </a:fld>
            <a:endParaRPr lang="en-US" altLang="sv-SE"/>
          </a:p>
        </p:txBody>
      </p:sp>
      <p:sp>
        <p:nvSpPr>
          <p:cNvPr id="2293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2300" y="6583363"/>
            <a:ext cx="2311400" cy="198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000">
                <a:latin typeface="Arial" charset="0"/>
              </a:defRPr>
            </a:lvl1pPr>
          </a:lstStyle>
          <a:p>
            <a:pPr>
              <a:defRPr/>
            </a:pPr>
            <a:fld id="{CEC1A6CA-8085-458E-9CEC-E6F53C2F9A6D}" type="datetime1">
              <a:rPr lang="en-US"/>
              <a:pPr>
                <a:defRPr/>
              </a:pPr>
              <a:t>6/9/2021</a:t>
            </a:fld>
            <a:r>
              <a:rPr lang="en-US"/>
              <a:t>2008-01-23</a:t>
            </a:r>
          </a:p>
        </p:txBody>
      </p:sp>
      <p:sp>
        <p:nvSpPr>
          <p:cNvPr id="229386" name="Text Box 10"/>
          <p:cNvSpPr txBox="1">
            <a:spLocks noChangeArrowheads="1"/>
          </p:cNvSpPr>
          <p:nvPr/>
        </p:nvSpPr>
        <p:spPr bwMode="auto">
          <a:xfrm rot="21600000">
            <a:off x="4306888" y="6742113"/>
            <a:ext cx="129381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spcBef>
                <a:spcPct val="0"/>
              </a:spcBef>
              <a:defRPr/>
            </a:pPr>
            <a:r>
              <a:rPr lang="en-US" sz="600" b="1">
                <a:solidFill>
                  <a:schemeClr val="tx2"/>
                </a:solidFill>
                <a:latin typeface="Arial" charset="0"/>
              </a:rPr>
              <a:t>Effective Sourcing </a:t>
            </a:r>
            <a:r>
              <a:rPr lang="en-US" sz="600" b="1">
                <a:solidFill>
                  <a:schemeClr val="tx2"/>
                </a:solidFill>
                <a:latin typeface="Arial" charset="0"/>
                <a:cs typeface="Arial" charset="0"/>
              </a:rPr>
              <a:t>•</a:t>
            </a:r>
            <a:r>
              <a:rPr lang="en-US" sz="600" b="1">
                <a:solidFill>
                  <a:schemeClr val="tx2"/>
                </a:solidFill>
                <a:latin typeface="Arial" charset="0"/>
              </a:rPr>
              <a:t> www.effso.com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47" r:id="rId2"/>
    <p:sldLayoutId id="2147484248" r:id="rId3"/>
    <p:sldLayoutId id="2147484249" r:id="rId4"/>
    <p:sldLayoutId id="2147484250" r:id="rId5"/>
    <p:sldLayoutId id="2147484251" r:id="rId6"/>
    <p:sldLayoutId id="2147484252" r:id="rId7"/>
    <p:sldLayoutId id="2147484253" r:id="rId8"/>
    <p:sldLayoutId id="2147484254" r:id="rId9"/>
    <p:sldLayoutId id="2147484255" r:id="rId10"/>
    <p:sldLayoutId id="2147484256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268288" indent="-2667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533400" indent="-263525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806450" indent="-27146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Times New Roman" panose="02020603050405020304" pitchFamily="18" charset="0"/>
        <a:buChar char="»"/>
        <a:defRPr sz="1400">
          <a:solidFill>
            <a:schemeClr val="tx1"/>
          </a:solidFill>
          <a:latin typeface="+mn-lt"/>
        </a:defRPr>
      </a:lvl4pPr>
      <a:lvl5pPr marL="1036638" indent="-228600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−"/>
        <a:defRPr sz="1400">
          <a:solidFill>
            <a:schemeClr val="tx1"/>
          </a:solidFill>
          <a:latin typeface="+mn-lt"/>
        </a:defRPr>
      </a:lvl5pPr>
      <a:lvl6pPr marL="14938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6pPr>
      <a:lvl7pPr marL="19510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7pPr>
      <a:lvl8pPr marL="24082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8pPr>
      <a:lvl9pPr marL="2865438" indent="-228600" algn="l" rtl="0" fontAlgn="base"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−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0"/>
          <p:cNvSpPr>
            <a:spLocks noChangeArrowheads="1"/>
          </p:cNvSpPr>
          <p:nvPr/>
        </p:nvSpPr>
        <p:spPr bwMode="auto">
          <a:xfrm>
            <a:off x="2543175" y="1714500"/>
            <a:ext cx="5029200" cy="3900488"/>
          </a:xfrm>
          <a:prstGeom prst="rect">
            <a:avLst/>
          </a:prstGeom>
          <a:solidFill>
            <a:schemeClr val="accent1"/>
          </a:solidFill>
          <a:ln w="31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72000" tIns="72000" rIns="72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500063"/>
            <a:ext cx="8588375" cy="838200"/>
          </a:xfrm>
        </p:spPr>
        <p:txBody>
          <a:bodyPr/>
          <a:lstStyle/>
          <a:p>
            <a:r>
              <a:rPr lang="sv-SE" altLang="sv-SE" sz="2000" b="0" smtClean="0">
                <a:solidFill>
                  <a:srgbClr val="002060"/>
                </a:solidFill>
                <a:cs typeface="Arial" panose="020B0604020202020204" pitchFamily="34" charset="0"/>
              </a:rPr>
              <a:t>Kraftmatrisen</a:t>
            </a: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688263" y="5775325"/>
            <a:ext cx="555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>
                <a:cs typeface="Times New Roman" panose="02020603050405020304" pitchFamily="18" charset="0"/>
              </a:rPr>
              <a:t>Hög</a:t>
            </a:r>
          </a:p>
          <a:p>
            <a:pPr algn="l">
              <a:spcBef>
                <a:spcPct val="0"/>
              </a:spcBef>
            </a:pPr>
            <a:endParaRPr lang="sv-SE" altLang="sv-SE">
              <a:cs typeface="Times New Roman" panose="02020603050405020304" pitchFamily="18" charset="0"/>
            </a:endParaRPr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1497013" y="5300663"/>
            <a:ext cx="5222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>
                <a:cs typeface="Times New Roman" panose="02020603050405020304" pitchFamily="18" charset="0"/>
              </a:rPr>
              <a:t>Låg</a:t>
            </a:r>
          </a:p>
          <a:p>
            <a:pPr algn="l">
              <a:spcBef>
                <a:spcPct val="0"/>
              </a:spcBef>
            </a:pPr>
            <a:endParaRPr lang="sv-SE" altLang="sv-SE">
              <a:cs typeface="Times New Roman" panose="02020603050405020304" pitchFamily="18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639888" y="1412875"/>
            <a:ext cx="5556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>
                <a:cs typeface="Times New Roman" panose="02020603050405020304" pitchFamily="18" charset="0"/>
              </a:rPr>
              <a:t>Hög</a:t>
            </a:r>
          </a:p>
          <a:p>
            <a:pPr algn="l">
              <a:spcBef>
                <a:spcPct val="0"/>
              </a:spcBef>
            </a:pPr>
            <a:endParaRPr lang="sv-SE" altLang="sv-SE">
              <a:cs typeface="Times New Roman" panose="02020603050405020304" pitchFamily="18" charset="0"/>
            </a:endParaRPr>
          </a:p>
        </p:txBody>
      </p:sp>
      <p:sp>
        <p:nvSpPr>
          <p:cNvPr id="5127" name="Line 17"/>
          <p:cNvSpPr>
            <a:spLocks noChangeShapeType="1"/>
          </p:cNvSpPr>
          <p:nvPr/>
        </p:nvSpPr>
        <p:spPr bwMode="auto">
          <a:xfrm flipV="1">
            <a:off x="1393825" y="2219325"/>
            <a:ext cx="0" cy="3311525"/>
          </a:xfrm>
          <a:prstGeom prst="line">
            <a:avLst/>
          </a:prstGeom>
          <a:noFill/>
          <a:ln>
            <a:noFill/>
          </a:ln>
          <a:effectLst>
            <a:prstShdw prst="shdw17" dist="17961" dir="135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lIns="72000" tIns="72000" rIns="72000" bIns="36000"/>
          <a:lstStyle/>
          <a:p>
            <a:endParaRPr lang="sv-SE"/>
          </a:p>
        </p:txBody>
      </p:sp>
      <p:sp>
        <p:nvSpPr>
          <p:cNvPr id="5128" name="Line 18"/>
          <p:cNvSpPr>
            <a:spLocks noChangeShapeType="1"/>
          </p:cNvSpPr>
          <p:nvPr/>
        </p:nvSpPr>
        <p:spPr bwMode="auto">
          <a:xfrm flipV="1">
            <a:off x="1423988" y="2420938"/>
            <a:ext cx="0" cy="3457575"/>
          </a:xfrm>
          <a:prstGeom prst="line">
            <a:avLst/>
          </a:prstGeom>
          <a:noFill/>
          <a:ln>
            <a:noFill/>
          </a:ln>
          <a:effectLst>
            <a:prstShdw prst="shdw17" dist="17961" dir="13500000">
              <a:srgbClr val="999999"/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 lIns="72000" tIns="72000" rIns="72000" bIns="36000"/>
          <a:lstStyle/>
          <a:p>
            <a:endParaRPr lang="sv-SE"/>
          </a:p>
        </p:txBody>
      </p:sp>
      <p:cxnSp>
        <p:nvCxnSpPr>
          <p:cNvPr id="5129" name="Rak pil 35"/>
          <p:cNvCxnSpPr>
            <a:cxnSpLocks noChangeShapeType="1"/>
          </p:cNvCxnSpPr>
          <p:nvPr/>
        </p:nvCxnSpPr>
        <p:spPr bwMode="auto">
          <a:xfrm>
            <a:off x="2690813" y="5962650"/>
            <a:ext cx="4800600" cy="1588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0" name="Rak pil 37"/>
          <p:cNvCxnSpPr>
            <a:cxnSpLocks noChangeShapeType="1"/>
          </p:cNvCxnSpPr>
          <p:nvPr/>
        </p:nvCxnSpPr>
        <p:spPr bwMode="auto">
          <a:xfrm rot="5400000" flipH="1" flipV="1">
            <a:off x="289719" y="3558382"/>
            <a:ext cx="3286125" cy="1587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Rectangle 10"/>
          <p:cNvSpPr>
            <a:spLocks noChangeAspect="1" noChangeArrowheads="1"/>
          </p:cNvSpPr>
          <p:nvPr/>
        </p:nvSpPr>
        <p:spPr bwMode="auto">
          <a:xfrm rot="-5400000">
            <a:off x="538957" y="3450431"/>
            <a:ext cx="216058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 b="1">
                <a:solidFill>
                  <a:srgbClr val="000000"/>
                </a:solidFill>
              </a:rPr>
              <a:t>Köparens styrka</a:t>
            </a:r>
            <a:endParaRPr lang="sv-SE" altLang="sv-SE" b="1"/>
          </a:p>
        </p:txBody>
      </p:sp>
      <p:sp>
        <p:nvSpPr>
          <p:cNvPr id="5132" name="Rectangle 10"/>
          <p:cNvSpPr>
            <a:spLocks noChangeAspect="1" noChangeArrowheads="1"/>
          </p:cNvSpPr>
          <p:nvPr/>
        </p:nvSpPr>
        <p:spPr bwMode="auto">
          <a:xfrm>
            <a:off x="3873500" y="6092825"/>
            <a:ext cx="2449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sv-SE" altLang="sv-SE" b="1">
                <a:solidFill>
                  <a:srgbClr val="000000"/>
                </a:solidFill>
              </a:rPr>
              <a:t>Leverantörens styrka</a:t>
            </a:r>
            <a:endParaRPr lang="sv-SE" altLang="sv-SE" b="1"/>
          </a:p>
        </p:txBody>
      </p:sp>
      <p:sp>
        <p:nvSpPr>
          <p:cNvPr id="5133" name="Text Box 4"/>
          <p:cNvSpPr txBox="1">
            <a:spLocks noChangeArrowheads="1"/>
          </p:cNvSpPr>
          <p:nvPr/>
        </p:nvSpPr>
        <p:spPr bwMode="auto">
          <a:xfrm>
            <a:off x="1957388" y="5775325"/>
            <a:ext cx="52228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>
                <a:cs typeface="Times New Roman" panose="02020603050405020304" pitchFamily="18" charset="0"/>
              </a:rPr>
              <a:t>Låg</a:t>
            </a:r>
          </a:p>
          <a:p>
            <a:pPr algn="l">
              <a:spcBef>
                <a:spcPct val="0"/>
              </a:spcBef>
            </a:pPr>
            <a:endParaRPr lang="sv-SE" altLang="sv-SE">
              <a:cs typeface="Times New Roman" panose="02020603050405020304" pitchFamily="18" charset="0"/>
            </a:endParaRPr>
          </a:p>
        </p:txBody>
      </p:sp>
      <p:sp>
        <p:nvSpPr>
          <p:cNvPr id="5134" name="AutoShape 28"/>
          <p:cNvSpPr>
            <a:spLocks noChangeArrowheads="1"/>
          </p:cNvSpPr>
          <p:nvPr/>
        </p:nvSpPr>
        <p:spPr bwMode="auto">
          <a:xfrm rot="5400000">
            <a:off x="2910681" y="1337470"/>
            <a:ext cx="2562225" cy="3287712"/>
          </a:xfrm>
          <a:prstGeom prst="rtTriangl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sp>
        <p:nvSpPr>
          <p:cNvPr id="5135" name="AutoShape 29"/>
          <p:cNvSpPr>
            <a:spLocks noChangeArrowheads="1"/>
          </p:cNvSpPr>
          <p:nvPr/>
        </p:nvSpPr>
        <p:spPr bwMode="auto">
          <a:xfrm rot="-5400000">
            <a:off x="4476751" y="2503487"/>
            <a:ext cx="2762250" cy="3444875"/>
          </a:xfrm>
          <a:prstGeom prst="rtTriangle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sv-SE" altLang="sv-SE"/>
          </a:p>
        </p:txBody>
      </p:sp>
      <p:graphicFrame>
        <p:nvGraphicFramePr>
          <p:cNvPr id="5167" name="Group 47"/>
          <p:cNvGraphicFramePr>
            <a:graphicFrameLocks noGrp="1"/>
          </p:cNvGraphicFramePr>
          <p:nvPr/>
        </p:nvGraphicFramePr>
        <p:xfrm>
          <a:off x="2544763" y="1700213"/>
          <a:ext cx="5041900" cy="3929062"/>
        </p:xfrm>
        <a:graphic>
          <a:graphicData uri="http://schemas.openxmlformats.org/drawingml/2006/table">
            <a:tbl>
              <a:tblPr/>
              <a:tblGrid>
                <a:gridCol w="2498725"/>
                <a:gridCol w="2543175"/>
              </a:tblGrid>
              <a:tr h="1981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4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36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72000" marR="72000" marT="72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5" name="Text Box 45"/>
          <p:cNvSpPr txBox="1">
            <a:spLocks noChangeArrowheads="1"/>
          </p:cNvSpPr>
          <p:nvPr/>
        </p:nvSpPr>
        <p:spPr bwMode="auto">
          <a:xfrm>
            <a:off x="2906713" y="2205038"/>
            <a:ext cx="1112837" cy="3524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72000" tIns="72000" rIns="72000" bIns="36000">
            <a:spAutoFit/>
          </a:bodyPr>
          <a:lstStyle/>
          <a:p>
            <a:pPr>
              <a:defRPr/>
            </a:pPr>
            <a:r>
              <a:rPr lang="sv-SE">
                <a:solidFill>
                  <a:schemeClr val="bg1"/>
                </a:solidFill>
                <a:latin typeface="Arial" charset="0"/>
              </a:rPr>
              <a:t>Exploatera</a:t>
            </a:r>
          </a:p>
        </p:txBody>
      </p:sp>
      <p:sp>
        <p:nvSpPr>
          <p:cNvPr id="5166" name="Text Box 46"/>
          <p:cNvSpPr txBox="1">
            <a:spLocks noChangeArrowheads="1"/>
          </p:cNvSpPr>
          <p:nvPr/>
        </p:nvSpPr>
        <p:spPr bwMode="auto">
          <a:xfrm>
            <a:off x="6089650" y="4635500"/>
            <a:ext cx="1157288" cy="3524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72000" tIns="72000" rIns="72000" bIns="36000">
            <a:spAutoFit/>
          </a:bodyPr>
          <a:lstStyle/>
          <a:p>
            <a:pPr>
              <a:defRPr/>
            </a:pPr>
            <a:r>
              <a:rPr lang="sv-SE">
                <a:solidFill>
                  <a:schemeClr val="bg1"/>
                </a:solidFill>
                <a:latin typeface="Arial" charset="0"/>
              </a:rPr>
              <a:t>Diversifiera</a:t>
            </a:r>
          </a:p>
        </p:txBody>
      </p:sp>
      <p:sp>
        <p:nvSpPr>
          <p:cNvPr id="5168" name="Text Box 48"/>
          <p:cNvSpPr txBox="1">
            <a:spLocks noChangeArrowheads="1"/>
          </p:cNvSpPr>
          <p:nvPr/>
        </p:nvSpPr>
        <p:spPr bwMode="auto">
          <a:xfrm>
            <a:off x="4503738" y="3508375"/>
            <a:ext cx="1055687" cy="35242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>
            <a:prstShdw prst="shdw17" dist="17961" dir="2700000">
              <a:schemeClr val="bg1">
                <a:gamma/>
                <a:shade val="60000"/>
                <a:invGamma/>
              </a:schemeClr>
            </a:prstShdw>
          </a:effectLst>
        </p:spPr>
        <p:txBody>
          <a:bodyPr wrap="none" lIns="72000" tIns="72000" rIns="72000" bIns="36000">
            <a:spAutoFit/>
          </a:bodyPr>
          <a:lstStyle/>
          <a:p>
            <a:pPr>
              <a:defRPr/>
            </a:pPr>
            <a:r>
              <a:rPr lang="sv-SE">
                <a:solidFill>
                  <a:schemeClr val="bg1"/>
                </a:solidFill>
                <a:latin typeface="Arial" charset="0"/>
              </a:rPr>
              <a:t>Balansera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500063"/>
            <a:ext cx="9080500" cy="946150"/>
          </a:xfrm>
        </p:spPr>
        <p:txBody>
          <a:bodyPr/>
          <a:lstStyle/>
          <a:p>
            <a:r>
              <a:rPr lang="sv-SE" altLang="sv-SE" sz="2000" b="0" smtClean="0">
                <a:solidFill>
                  <a:srgbClr val="002060"/>
                </a:solidFill>
                <a:cs typeface="Arial" panose="020B0604020202020204" pitchFamily="34" charset="0"/>
              </a:rPr>
              <a:t>Strategiska följder av positionering i kraftmatrisen</a:t>
            </a:r>
          </a:p>
        </p:txBody>
      </p:sp>
      <p:graphicFrame>
        <p:nvGraphicFramePr>
          <p:cNvPr id="6252" name="Group 108"/>
          <p:cNvGraphicFramePr>
            <a:graphicFrameLocks noGrp="1"/>
          </p:cNvGraphicFramePr>
          <p:nvPr/>
        </p:nvGraphicFramePr>
        <p:xfrm>
          <a:off x="1044575" y="1468438"/>
          <a:ext cx="7843838" cy="4264025"/>
        </p:xfrm>
        <a:graphic>
          <a:graphicData uri="http://schemas.openxmlformats.org/drawingml/2006/table">
            <a:tbl>
              <a:tblPr/>
              <a:tblGrid>
                <a:gridCol w="1693863"/>
                <a:gridCol w="1890712"/>
                <a:gridCol w="2100263"/>
                <a:gridCol w="2159000"/>
              </a:tblGrid>
              <a:tr h="368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Policy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Exploatera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Balansera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Diversifiera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238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Volym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Sprid ut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Förändra försiktigt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Centralisera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8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Pris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Prispress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Opportunistisk förhandling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Håll låg profil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8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Avtalstäckning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Spotköp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Avvägning mellan spot och långtidsavtal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Säkra genom långtids-leveransavtal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9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Nya leverantörer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Håll kontakten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Utvalda leverantörer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Sök noggrant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4412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Lager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Litet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Använd lager som buffert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Stora lager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518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Egen produktion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Reducera eller skapa inte ny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Besluta selektivt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Bygg upp eller centralisera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8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Substitution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Håll kontakten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Håll goda möjligheter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Sök aktivt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98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Value engineering 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Påtvinga leverantörer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Utför selektivt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Start egna program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36827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Logistik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Minimera kostnad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Optimera selektivt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Säkra tillräckliga lager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19125" y="531813"/>
            <a:ext cx="990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72000" rIns="72000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r>
              <a:rPr lang="sv-SE" altLang="sv-SE" sz="2000">
                <a:solidFill>
                  <a:srgbClr val="002060"/>
                </a:solidFill>
                <a:cs typeface="Arial" panose="020B0604020202020204" pitchFamily="34" charset="0"/>
              </a:rPr>
              <a:t>Åtgärdsplan</a:t>
            </a:r>
          </a:p>
        </p:txBody>
      </p:sp>
      <p:graphicFrame>
        <p:nvGraphicFramePr>
          <p:cNvPr id="7248" name="Group 80"/>
          <p:cNvGraphicFramePr>
            <a:graphicFrameLocks noGrp="1"/>
          </p:cNvGraphicFramePr>
          <p:nvPr/>
        </p:nvGraphicFramePr>
        <p:xfrm>
          <a:off x="452438" y="1143000"/>
          <a:ext cx="9048750" cy="5105400"/>
        </p:xfrm>
        <a:graphic>
          <a:graphicData uri="http://schemas.openxmlformats.org/drawingml/2006/table">
            <a:tbl>
              <a:tblPr/>
              <a:tblGrid>
                <a:gridCol w="1247775"/>
                <a:gridCol w="1793875"/>
                <a:gridCol w="1716087"/>
                <a:gridCol w="1758950"/>
                <a:gridCol w="1284288"/>
                <a:gridCol w="1247775"/>
              </a:tblGrid>
              <a:tr h="5121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Kriterium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Definition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Uppmätning av nuvarande position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Mål för önskad position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Enkelhet att implementera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Värdepotential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8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Spend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Omfattning av totalspend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Möjligheter till kostnads-reduktion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Värdering av möjlighe-ter att sänka kostnader (ex. bättre avtal)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Samarbetsmognad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Värdering av möjlig-heter att finna nya förbättringsområden.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8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Reducerad risk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Värdering av hur mycket risker kan reduceras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Leverantörs-relationer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Värdering av det etablerade nätverket och förtroendet att införliva nya strategier.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08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Leverantörs-styrka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Värdering av vårt kundvärde i relation till leverantörens totala försäljning.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017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Risk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Värdering av risker med att implementera nya operativa strategier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Arial" charset="0"/>
                        <a:buNone/>
                        <a:tabLst/>
                      </a:pPr>
                      <a:endParaRPr kumimoji="0" lang="sv-SE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mall EFFSO 070930">
  <a:themeElements>
    <a:clrScheme name="PPTmall EFFSO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PPTmall EFFSO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mall EFFSO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 EFFSO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 EFFSO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 EFFSO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 EFFSO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mall EFFSO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 EFFSO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 EFFSO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 EFFSO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 EFFSO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 EFFSO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 EFFSO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mall EFFSO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FFSO ppt bkg 070930">
  <a:themeElements>
    <a:clrScheme name="EFFSO ppt bkg 070930 13">
      <a:dk1>
        <a:srgbClr val="000000"/>
      </a:dk1>
      <a:lt1>
        <a:srgbClr val="FFFFFF"/>
      </a:lt1>
      <a:dk2>
        <a:srgbClr val="384330"/>
      </a:dk2>
      <a:lt2>
        <a:srgbClr val="CECECE"/>
      </a:lt2>
      <a:accent1>
        <a:srgbClr val="006F3A"/>
      </a:accent1>
      <a:accent2>
        <a:srgbClr val="5E9847"/>
      </a:accent2>
      <a:accent3>
        <a:srgbClr val="FFFFFF"/>
      </a:accent3>
      <a:accent4>
        <a:srgbClr val="000000"/>
      </a:accent4>
      <a:accent5>
        <a:srgbClr val="AABBAE"/>
      </a:accent5>
      <a:accent6>
        <a:srgbClr val="54893F"/>
      </a:accent6>
      <a:hlink>
        <a:srgbClr val="B0CA53"/>
      </a:hlink>
      <a:folHlink>
        <a:srgbClr val="EAEAEA"/>
      </a:folHlink>
    </a:clrScheme>
    <a:fontScheme name="EFFSO ppt bkg 07093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72000" tIns="72000" rIns="72000" bIns="360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FFSO ppt bkg 07093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FFSO ppt bkg 07093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FFSO ppt bkg 070930 13">
        <a:dk1>
          <a:srgbClr val="000000"/>
        </a:dk1>
        <a:lt1>
          <a:srgbClr val="FFFFFF"/>
        </a:lt1>
        <a:dk2>
          <a:srgbClr val="384330"/>
        </a:dk2>
        <a:lt2>
          <a:srgbClr val="CECECE"/>
        </a:lt2>
        <a:accent1>
          <a:srgbClr val="006F3A"/>
        </a:accent1>
        <a:accent2>
          <a:srgbClr val="5E9847"/>
        </a:accent2>
        <a:accent3>
          <a:srgbClr val="FFFFFF"/>
        </a:accent3>
        <a:accent4>
          <a:srgbClr val="000000"/>
        </a:accent4>
        <a:accent5>
          <a:srgbClr val="AABBAE"/>
        </a:accent5>
        <a:accent6>
          <a:srgbClr val="54893F"/>
        </a:accent6>
        <a:hlink>
          <a:srgbClr val="B0CA5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PPTmall EFFSO 070930</Template>
  <TotalTime>7620</TotalTime>
  <Words>188</Words>
  <Application>Microsoft Office PowerPoint</Application>
  <PresentationFormat>A4 (210 x 297 mm)</PresentationFormat>
  <Paragraphs>74</Paragraphs>
  <Slides>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9" baseType="lpstr">
      <vt:lpstr>Arial</vt:lpstr>
      <vt:lpstr>Wingdings</vt:lpstr>
      <vt:lpstr>Times New Roman</vt:lpstr>
      <vt:lpstr>Calibri</vt:lpstr>
      <vt:lpstr>PPTmall EFFSO 070930</vt:lpstr>
      <vt:lpstr>EFFSO ppt bkg 070930</vt:lpstr>
      <vt:lpstr>Kraftmatrisen</vt:lpstr>
      <vt:lpstr>Strategiska följder av positionering i kraftmatrisen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Kraftmatris</dc:title>
  <dc:creator>Mattias</dc:creator>
  <cp:lastModifiedBy>Michèle Sandstedt</cp:lastModifiedBy>
  <cp:revision>185</cp:revision>
  <dcterms:created xsi:type="dcterms:W3CDTF">2008-01-22T11:47:25Z</dcterms:created>
  <dcterms:modified xsi:type="dcterms:W3CDTF">2021-06-09T19:34:18Z</dcterms:modified>
</cp:coreProperties>
</file>