
<file path=[Content_Types].xml><?xml version="1.0" encoding="utf-8"?>
<Types xmlns="http://schemas.openxmlformats.org/package/2006/content-types">
  <Default Extension="bin" ContentType="application/vnd.openxmlformats-officedocument.oleObject"/>
  <Default Extension="png" ContentType="image/png"/>
  <Default Extension="pdf" ContentType="application/pd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6"/>
  </p:notesMasterIdLst>
  <p:handoutMasterIdLst>
    <p:handoutMasterId r:id="rId7"/>
  </p:handoutMasterIdLst>
  <p:sldIdLst>
    <p:sldId id="311" r:id="rId2"/>
    <p:sldId id="314" r:id="rId3"/>
    <p:sldId id="315" r:id="rId4"/>
    <p:sldId id="313" r:id="rId5"/>
  </p:sldIdLst>
  <p:sldSz cx="9906000" cy="6858000" type="A4"/>
  <p:notesSz cx="6858000" cy="9144000"/>
  <p:custDataLst>
    <p:tags r:id="rId8"/>
  </p:custDataLst>
  <p:defaultTextStyle>
    <a:defPPr>
      <a:defRPr lang="en-US"/>
    </a:defPPr>
    <a:lvl1pPr algn="ctr" rtl="0" fontAlgn="base">
      <a:spcBef>
        <a:spcPct val="50000"/>
      </a:spcBef>
      <a:spcAft>
        <a:spcPct val="0"/>
      </a:spcAft>
      <a:defRPr sz="1400" b="1" kern="1200">
        <a:solidFill>
          <a:schemeClr val="tx1"/>
        </a:solidFill>
        <a:latin typeface="Arial" charset="0"/>
        <a:ea typeface="+mn-ea"/>
        <a:cs typeface="+mn-cs"/>
      </a:defRPr>
    </a:lvl1pPr>
    <a:lvl2pPr marL="457200" algn="ctr" rtl="0" fontAlgn="base">
      <a:spcBef>
        <a:spcPct val="50000"/>
      </a:spcBef>
      <a:spcAft>
        <a:spcPct val="0"/>
      </a:spcAft>
      <a:defRPr sz="1400" b="1" kern="1200">
        <a:solidFill>
          <a:schemeClr val="tx1"/>
        </a:solidFill>
        <a:latin typeface="Arial" charset="0"/>
        <a:ea typeface="+mn-ea"/>
        <a:cs typeface="+mn-cs"/>
      </a:defRPr>
    </a:lvl2pPr>
    <a:lvl3pPr marL="914400" algn="ctr" rtl="0" fontAlgn="base">
      <a:spcBef>
        <a:spcPct val="50000"/>
      </a:spcBef>
      <a:spcAft>
        <a:spcPct val="0"/>
      </a:spcAft>
      <a:defRPr sz="1400" b="1" kern="1200">
        <a:solidFill>
          <a:schemeClr val="tx1"/>
        </a:solidFill>
        <a:latin typeface="Arial" charset="0"/>
        <a:ea typeface="+mn-ea"/>
        <a:cs typeface="+mn-cs"/>
      </a:defRPr>
    </a:lvl3pPr>
    <a:lvl4pPr marL="1371600" algn="ctr" rtl="0" fontAlgn="base">
      <a:spcBef>
        <a:spcPct val="50000"/>
      </a:spcBef>
      <a:spcAft>
        <a:spcPct val="0"/>
      </a:spcAft>
      <a:defRPr sz="1400" b="1" kern="1200">
        <a:solidFill>
          <a:schemeClr val="tx1"/>
        </a:solidFill>
        <a:latin typeface="Arial" charset="0"/>
        <a:ea typeface="+mn-ea"/>
        <a:cs typeface="+mn-cs"/>
      </a:defRPr>
    </a:lvl4pPr>
    <a:lvl5pPr marL="1828800" algn="ctr" rtl="0" fontAlgn="base">
      <a:spcBef>
        <a:spcPct val="5000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48">
          <p15:clr>
            <a:srgbClr val="A4A3A4"/>
          </p15:clr>
        </p15:guide>
        <p15:guide id="2" orient="horz" pos="4138">
          <p15:clr>
            <a:srgbClr val="A4A3A4"/>
          </p15:clr>
        </p15:guide>
        <p15:guide id="3" pos="12">
          <p15:clr>
            <a:srgbClr val="A4A3A4"/>
          </p15:clr>
        </p15:guide>
        <p15:guide id="4" pos="59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642"/>
    <a:srgbClr val="2E7C42"/>
    <a:srgbClr val="2E7F42"/>
    <a:srgbClr val="2E9242"/>
    <a:srgbClr val="2E8642"/>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10" autoAdjust="0"/>
  </p:normalViewPr>
  <p:slideViewPr>
    <p:cSldViewPr snapToGrid="0">
      <p:cViewPr varScale="1">
        <p:scale>
          <a:sx n="78" d="100"/>
          <a:sy n="78" d="100"/>
        </p:scale>
        <p:origin x="776" y="44"/>
      </p:cViewPr>
      <p:guideLst>
        <p:guide orient="horz" pos="648"/>
        <p:guide orient="horz" pos="4138"/>
        <p:guide pos="12"/>
        <p:guide pos="597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showGuides="1">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26A6B0-F2E4-7040-BB4B-9D5510E76F25}" type="datetimeFigureOut">
              <a:rPr lang="sv-SE" smtClean="0"/>
              <a:pPr/>
              <a:t>2021-05-24</a:t>
            </a:fld>
            <a:endParaRPr lang="sv-SE" dirty="0"/>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3F81FC-12C4-184E-BB96-36DEF0D92B03}" type="slidenum">
              <a:rPr lang="sv-SE" smtClean="0"/>
              <a:pPr/>
              <a:t>‹#›</a:t>
            </a:fld>
            <a:endParaRPr lang="sv-SE" dirty="0"/>
          </a:p>
        </p:txBody>
      </p:sp>
    </p:spTree>
    <p:extLst>
      <p:ext uri="{BB962C8B-B14F-4D97-AF65-F5344CB8AC3E}">
        <p14:creationId xmlns:p14="http://schemas.microsoft.com/office/powerpoint/2010/main" val="960987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200" b="0"/>
            </a:lvl1pPr>
          </a:lstStyle>
          <a:p>
            <a:endParaRPr lang="en-US" dirty="0"/>
          </a:p>
        </p:txBody>
      </p:sp>
      <p:sp>
        <p:nvSpPr>
          <p:cNvPr id="317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b="0"/>
            </a:lvl1pPr>
          </a:lstStyle>
          <a:p>
            <a:endParaRPr lang="en-US" dirty="0"/>
          </a:p>
        </p:txBody>
      </p:sp>
      <p:sp>
        <p:nvSpPr>
          <p:cNvPr id="31748"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defRPr sz="1200" b="0"/>
            </a:lvl1pPr>
          </a:lstStyle>
          <a:p>
            <a:endParaRPr lang="en-US" dirty="0"/>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b="0"/>
            </a:lvl1pPr>
          </a:lstStyle>
          <a:p>
            <a:fld id="{0DEEF8FD-3196-400F-9E2E-A149F74B849A}" type="slidenum">
              <a:rPr lang="en-US"/>
              <a:pPr/>
              <a:t>‹#›</a:t>
            </a:fld>
            <a:endParaRPr lang="en-US" dirty="0"/>
          </a:p>
        </p:txBody>
      </p:sp>
    </p:spTree>
    <p:extLst>
      <p:ext uri="{BB962C8B-B14F-4D97-AF65-F5344CB8AC3E}">
        <p14:creationId xmlns:p14="http://schemas.microsoft.com/office/powerpoint/2010/main" val="38409377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d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Page">
    <p:spTree>
      <p:nvGrpSpPr>
        <p:cNvPr id="1" name=""/>
        <p:cNvGrpSpPr/>
        <p:nvPr/>
      </p:nvGrpSpPr>
      <p:grpSpPr>
        <a:xfrm>
          <a:off x="0" y="0"/>
          <a:ext cx="0" cy="0"/>
          <a:chOff x="0" y="0"/>
          <a:chExt cx="0" cy="0"/>
        </a:xfrm>
      </p:grpSpPr>
      <p:sp>
        <p:nvSpPr>
          <p:cNvPr id="6" name="Rektangel 5"/>
          <p:cNvSpPr/>
          <p:nvPr userDrawn="1"/>
        </p:nvSpPr>
        <p:spPr bwMode="auto">
          <a:xfrm>
            <a:off x="19050" y="85725"/>
            <a:ext cx="3834000" cy="6685200"/>
          </a:xfrm>
          <a:prstGeom prst="rect">
            <a:avLst/>
          </a:prstGeom>
          <a:solidFill>
            <a:srgbClr val="007E2B"/>
          </a:solidFill>
          <a:ln w="12700" cap="flat" cmpd="sng" algn="ctr">
            <a:noFill/>
            <a:prstDash val="solid"/>
            <a:round/>
            <a:headEnd type="none" w="med" len="med"/>
            <a:tailEnd type="none" w="med" len="med"/>
          </a:ln>
          <a:effectLst/>
        </p:spPr>
        <p:txBody>
          <a:bodyPr vert="horz" wrap="square" lIns="72000" tIns="72000" rIns="72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sv-SE" sz="1400" b="1" i="0" u="none" strike="noStrike" cap="none" normalizeH="0" baseline="0" dirty="0">
              <a:ln>
                <a:noFill/>
              </a:ln>
              <a:solidFill>
                <a:schemeClr val="tx1"/>
              </a:solidFill>
              <a:effectLst/>
              <a:latin typeface="Arial" charset="0"/>
            </a:endParaRPr>
          </a:p>
        </p:txBody>
      </p:sp>
      <p:sp>
        <p:nvSpPr>
          <p:cNvPr id="2" name="Rubrik 1"/>
          <p:cNvSpPr>
            <a:spLocks noGrp="1"/>
          </p:cNvSpPr>
          <p:nvPr>
            <p:ph type="title"/>
          </p:nvPr>
        </p:nvSpPr>
        <p:spPr>
          <a:xfrm>
            <a:off x="4343400" y="2362200"/>
            <a:ext cx="4953000" cy="1143000"/>
          </a:xfrm>
          <a:prstGeom prst="rect">
            <a:avLst/>
          </a:prstGeom>
        </p:spPr>
        <p:txBody>
          <a:bodyPr vert="horz"/>
          <a:lstStyle/>
          <a:p>
            <a:r>
              <a:rPr lang="en-US"/>
              <a:t>Click to edit Master title style</a:t>
            </a:r>
            <a:endParaRPr lang="sv-SE" dirty="0"/>
          </a:p>
        </p:txBody>
      </p:sp>
      <p:sp>
        <p:nvSpPr>
          <p:cNvPr id="4" name="Rektangel 3"/>
          <p:cNvSpPr/>
          <p:nvPr userDrawn="1"/>
        </p:nvSpPr>
        <p:spPr>
          <a:xfrm flipH="1" flipV="1">
            <a:off x="19050" y="20109"/>
            <a:ext cx="9867600" cy="4571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5" name="Rektangel 4"/>
          <p:cNvSpPr/>
          <p:nvPr userDrawn="1"/>
        </p:nvSpPr>
        <p:spPr>
          <a:xfrm rot="10800000" flipH="1" flipV="1">
            <a:off x="19050" y="6792382"/>
            <a:ext cx="9867600" cy="4571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10" name="Platshållare för text 9"/>
          <p:cNvSpPr>
            <a:spLocks noGrp="1"/>
          </p:cNvSpPr>
          <p:nvPr>
            <p:ph type="body" sz="quarter" idx="10"/>
          </p:nvPr>
        </p:nvSpPr>
        <p:spPr>
          <a:xfrm>
            <a:off x="4343400" y="3671887"/>
            <a:ext cx="4953000" cy="1676400"/>
          </a:xfrm>
          <a:prstGeom prst="rect">
            <a:avLst/>
          </a:prstGeom>
        </p:spPr>
        <p:txBody>
          <a:bodyPr vert="horz"/>
          <a:lstStyle/>
          <a:p>
            <a:pPr lvl="0"/>
            <a:r>
              <a:rPr lang="en-US"/>
              <a:t>Edit Master text styles</a:t>
            </a:r>
          </a:p>
        </p:txBody>
      </p:sp>
      <p:sp>
        <p:nvSpPr>
          <p:cNvPr id="3" name="Slide Number Placeholder 2"/>
          <p:cNvSpPr>
            <a:spLocks noGrp="1"/>
          </p:cNvSpPr>
          <p:nvPr>
            <p:ph type="sldNum" sz="quarter" idx="11"/>
          </p:nvPr>
        </p:nvSpPr>
        <p:spPr/>
        <p:txBody>
          <a:bodyPr/>
          <a:lstStyle>
            <a:lvl1pPr>
              <a:defRPr>
                <a:solidFill>
                  <a:schemeClr val="tx1"/>
                </a:solidFill>
              </a:defRPr>
            </a:lvl1pPr>
          </a:lstStyle>
          <a:p>
            <a:fld id="{B29E93F9-CAD0-364F-9CE6-4C9802C8F249}" type="slidenum">
              <a:rPr lang="sv-SE" smtClean="0"/>
              <a:pPr/>
              <a:t>‹#›</a:t>
            </a:fld>
            <a:endParaRPr lang="sv-S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Page">
    <p:spTree>
      <p:nvGrpSpPr>
        <p:cNvPr id="1" name=""/>
        <p:cNvGrpSpPr/>
        <p:nvPr/>
      </p:nvGrpSpPr>
      <p:grpSpPr>
        <a:xfrm>
          <a:off x="0" y="0"/>
          <a:ext cx="0" cy="0"/>
          <a:chOff x="0" y="0"/>
          <a:chExt cx="0" cy="0"/>
        </a:xfrm>
      </p:grpSpPr>
      <p:sp>
        <p:nvSpPr>
          <p:cNvPr id="5" name="Platshållare för bildnummer 5"/>
          <p:cNvSpPr>
            <a:spLocks noGrp="1"/>
          </p:cNvSpPr>
          <p:nvPr>
            <p:ph type="sldNum" sz="quarter" idx="4"/>
          </p:nvPr>
        </p:nvSpPr>
        <p:spPr>
          <a:xfrm>
            <a:off x="9500246" y="6653108"/>
            <a:ext cx="329554" cy="125517"/>
          </a:xfrm>
          <a:prstGeom prst="rect">
            <a:avLst/>
          </a:prstGeom>
        </p:spPr>
        <p:txBody>
          <a:bodyPr vert="horz" lIns="0" tIns="0" rIns="0" bIns="0" rtlCol="0" anchor="ctr"/>
          <a:lstStyle>
            <a:lvl1pPr algn="r">
              <a:defRPr sz="1000">
                <a:solidFill>
                  <a:schemeClr val="tx1"/>
                </a:solidFill>
              </a:defRPr>
            </a:lvl1pPr>
          </a:lstStyle>
          <a:p>
            <a:fld id="{B29E93F9-CAD0-364F-9CE6-4C9802C8F249}" type="slidenum">
              <a:rPr lang="sv-SE" smtClean="0"/>
              <a:pPr/>
              <a:t>‹#›</a:t>
            </a:fld>
            <a:endParaRPr lang="sv-SE" dirty="0"/>
          </a:p>
        </p:txBody>
      </p:sp>
      <p:sp>
        <p:nvSpPr>
          <p:cNvPr id="17" name="Title 16"/>
          <p:cNvSpPr>
            <a:spLocks noGrp="1"/>
          </p:cNvSpPr>
          <p:nvPr>
            <p:ph type="title"/>
          </p:nvPr>
        </p:nvSpPr>
        <p:spPr/>
        <p:txBody>
          <a:bodyPr/>
          <a:lstStyle/>
          <a:p>
            <a:r>
              <a:rPr lang="en-US"/>
              <a:t>Click to edit Master title style</a:t>
            </a:r>
            <a:endParaRPr lang="sv-SE" dirty="0"/>
          </a:p>
        </p:txBody>
      </p:sp>
      <p:sp>
        <p:nvSpPr>
          <p:cNvPr id="21" name="Content Placeholder 20"/>
          <p:cNvSpPr>
            <a:spLocks noGrp="1"/>
          </p:cNvSpPr>
          <p:nvPr>
            <p:ph sz="quarter" idx="10"/>
          </p:nvPr>
        </p:nvSpPr>
        <p:spPr>
          <a:xfrm>
            <a:off x="128587" y="1060174"/>
            <a:ext cx="9648826" cy="55129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pic>
        <p:nvPicPr>
          <p:cNvPr id="6" name="Bildobjekt 2" descr="effso-textlogo-green.png"/>
          <p:cNvPicPr>
            <a:picLocks noChangeAspect="1"/>
          </p:cNvPicPr>
          <p:nvPr userDrawn="1"/>
        </p:nvPicPr>
        <p:blipFill>
          <a:blip r:embed="rId2"/>
          <a:stretch>
            <a:fillRect/>
          </a:stretch>
        </p:blipFill>
        <p:spPr>
          <a:xfrm>
            <a:off x="8813664" y="6634163"/>
            <a:ext cx="762291" cy="14088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lt_FirstPage">
    <p:spTree>
      <p:nvGrpSpPr>
        <p:cNvPr id="1" name=""/>
        <p:cNvGrpSpPr/>
        <p:nvPr/>
      </p:nvGrpSpPr>
      <p:grpSpPr>
        <a:xfrm>
          <a:off x="0" y="0"/>
          <a:ext cx="0" cy="0"/>
          <a:chOff x="0" y="0"/>
          <a:chExt cx="0" cy="0"/>
        </a:xfrm>
      </p:grpSpPr>
      <p:sp>
        <p:nvSpPr>
          <p:cNvPr id="20" name="Platshållare för datum 3"/>
          <p:cNvSpPr>
            <a:spLocks noGrp="1"/>
          </p:cNvSpPr>
          <p:nvPr>
            <p:ph type="dt" sz="half" idx="10"/>
          </p:nvPr>
        </p:nvSpPr>
        <p:spPr>
          <a:xfrm>
            <a:off x="838200" y="6203950"/>
            <a:ext cx="2133600" cy="365125"/>
          </a:xfrm>
          <a:prstGeom prst="rect">
            <a:avLst/>
          </a:prstGeom>
        </p:spPr>
        <p:txBody>
          <a:bodyPr/>
          <a:lstStyle>
            <a:lvl1pPr algn="l">
              <a:defRPr/>
            </a:lvl1pPr>
          </a:lstStyle>
          <a:p>
            <a:endParaRPr lang="sv-SE" dirty="0"/>
          </a:p>
        </p:txBody>
      </p:sp>
      <p:sp>
        <p:nvSpPr>
          <p:cNvPr id="21" name="Platshållare för sidfot 4"/>
          <p:cNvSpPr>
            <a:spLocks noGrp="1"/>
          </p:cNvSpPr>
          <p:nvPr>
            <p:ph type="ftr" sz="quarter" idx="11"/>
          </p:nvPr>
        </p:nvSpPr>
        <p:spPr>
          <a:xfrm>
            <a:off x="3505200" y="6203950"/>
            <a:ext cx="2895600" cy="365125"/>
          </a:xfrm>
          <a:prstGeom prst="rect">
            <a:avLst/>
          </a:prstGeom>
        </p:spPr>
        <p:txBody>
          <a:bodyPr/>
          <a:lstStyle>
            <a:lvl1pPr algn="l">
              <a:defRPr/>
            </a:lvl1pPr>
          </a:lstStyle>
          <a:p>
            <a:endParaRPr lang="sv-SE" dirty="0"/>
          </a:p>
        </p:txBody>
      </p:sp>
      <p:sp>
        <p:nvSpPr>
          <p:cNvPr id="22" name="Platshållare för bildnummer 5"/>
          <p:cNvSpPr>
            <a:spLocks noGrp="1"/>
          </p:cNvSpPr>
          <p:nvPr>
            <p:ph type="sldNum" sz="quarter" idx="12"/>
          </p:nvPr>
        </p:nvSpPr>
        <p:spPr>
          <a:xfrm>
            <a:off x="9491663" y="6515100"/>
            <a:ext cx="331200" cy="126000"/>
          </a:xfrm>
          <a:prstGeom prst="rect">
            <a:avLst/>
          </a:prstGeom>
        </p:spPr>
        <p:txBody>
          <a:bodyPr/>
          <a:lstStyle/>
          <a:p>
            <a:fld id="{D80EB123-634B-FD4E-B438-5C0C355DF98B}" type="slidenum">
              <a:rPr lang="sv-SE" smtClean="0"/>
              <a:pPr/>
              <a:t>‹#›</a:t>
            </a:fld>
            <a:endParaRPr lang="sv-SE" dirty="0"/>
          </a:p>
        </p:txBody>
      </p:sp>
      <p:sp>
        <p:nvSpPr>
          <p:cNvPr id="53" name="Platshållare för text 52"/>
          <p:cNvSpPr>
            <a:spLocks noGrp="1"/>
          </p:cNvSpPr>
          <p:nvPr>
            <p:ph type="body" sz="quarter" idx="13"/>
          </p:nvPr>
        </p:nvSpPr>
        <p:spPr>
          <a:xfrm>
            <a:off x="762000" y="2362200"/>
            <a:ext cx="4876800" cy="2590800"/>
          </a:xfrm>
          <a:prstGeom prst="rect">
            <a:avLst/>
          </a:prstGeom>
        </p:spPr>
        <p:txBody>
          <a:bodyPr vert="horz"/>
          <a:lstStyle/>
          <a:p>
            <a:pPr lvl="0"/>
            <a:r>
              <a:rPr lang="en-US"/>
              <a:t>Edit Master text styles</a:t>
            </a:r>
          </a:p>
        </p:txBody>
      </p:sp>
      <p:sp>
        <p:nvSpPr>
          <p:cNvPr id="6" name="Rektangel 5"/>
          <p:cNvSpPr/>
          <p:nvPr userDrawn="1"/>
        </p:nvSpPr>
        <p:spPr>
          <a:xfrm flipH="1" flipV="1">
            <a:off x="19050" y="88900"/>
            <a:ext cx="9867600"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7" name="Rektangel 6"/>
          <p:cNvSpPr/>
          <p:nvPr userDrawn="1"/>
        </p:nvSpPr>
        <p:spPr>
          <a:xfrm flipH="1" flipV="1">
            <a:off x="19050" y="20109"/>
            <a:ext cx="9867600" cy="4571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8" name="Rektangel 7"/>
          <p:cNvSpPr/>
          <p:nvPr userDrawn="1"/>
        </p:nvSpPr>
        <p:spPr>
          <a:xfrm flipH="1" flipV="1">
            <a:off x="19050" y="225425"/>
            <a:ext cx="9867600" cy="127158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9" name="Rektangel 8"/>
          <p:cNvSpPr/>
          <p:nvPr userDrawn="1"/>
        </p:nvSpPr>
        <p:spPr>
          <a:xfrm flipH="1" flipV="1">
            <a:off x="19050" y="157691"/>
            <a:ext cx="9867600"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10" name="Rektangel 9"/>
          <p:cNvSpPr/>
          <p:nvPr userDrawn="1"/>
        </p:nvSpPr>
        <p:spPr>
          <a:xfrm rot="10800000" flipH="1" flipV="1">
            <a:off x="19050" y="6723591"/>
            <a:ext cx="9867600"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11" name="Rektangel 10"/>
          <p:cNvSpPr/>
          <p:nvPr userDrawn="1"/>
        </p:nvSpPr>
        <p:spPr>
          <a:xfrm rot="10800000" flipH="1" flipV="1">
            <a:off x="19050" y="6792382"/>
            <a:ext cx="9867600" cy="4571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12" name="Rektangel 11"/>
          <p:cNvSpPr/>
          <p:nvPr userDrawn="1"/>
        </p:nvSpPr>
        <p:spPr>
          <a:xfrm rot="10800000" flipH="1" flipV="1">
            <a:off x="19050" y="6654800"/>
            <a:ext cx="9867600"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Tree>
    <p:extLst>
      <p:ext uri="{BB962C8B-B14F-4D97-AF65-F5344CB8AC3E}">
        <p14:creationId xmlns:p14="http://schemas.microsoft.com/office/powerpoint/2010/main" val="2859967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stPage">
    <p:spTree>
      <p:nvGrpSpPr>
        <p:cNvPr id="1" name=""/>
        <p:cNvGrpSpPr/>
        <p:nvPr/>
      </p:nvGrpSpPr>
      <p:grpSpPr>
        <a:xfrm>
          <a:off x="0" y="0"/>
          <a:ext cx="0" cy="0"/>
          <a:chOff x="0" y="0"/>
          <a:chExt cx="0" cy="0"/>
        </a:xfrm>
      </p:grpSpPr>
      <p:sp>
        <p:nvSpPr>
          <p:cNvPr id="4" name="Rektangel 3"/>
          <p:cNvSpPr/>
          <p:nvPr userDrawn="1"/>
        </p:nvSpPr>
        <p:spPr>
          <a:xfrm flipH="1" flipV="1">
            <a:off x="19050" y="20109"/>
            <a:ext cx="9867600" cy="4571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5" name="Rektangel 4"/>
          <p:cNvSpPr/>
          <p:nvPr userDrawn="1"/>
        </p:nvSpPr>
        <p:spPr>
          <a:xfrm rot="10800000" flipH="1" flipV="1">
            <a:off x="19050" y="6792382"/>
            <a:ext cx="9867600" cy="4571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3" name="Slide Number Placeholder 2"/>
          <p:cNvSpPr>
            <a:spLocks noGrp="1"/>
          </p:cNvSpPr>
          <p:nvPr>
            <p:ph type="sldNum" sz="quarter" idx="11"/>
          </p:nvPr>
        </p:nvSpPr>
        <p:spPr/>
        <p:txBody>
          <a:bodyPr/>
          <a:lstStyle>
            <a:lvl1pPr>
              <a:defRPr>
                <a:solidFill>
                  <a:schemeClr val="tx1"/>
                </a:solidFill>
              </a:defRPr>
            </a:lvl1pPr>
          </a:lstStyle>
          <a:p>
            <a:fld id="{B29E93F9-CAD0-364F-9CE6-4C9802C8F249}" type="slidenum">
              <a:rPr lang="sv-SE" smtClean="0"/>
              <a:pPr/>
              <a:t>‹#›</a:t>
            </a:fld>
            <a:endParaRPr lang="sv-SE" dirty="0"/>
          </a:p>
        </p:txBody>
      </p:sp>
      <p:pic>
        <p:nvPicPr>
          <p:cNvPr id="8" name="Bildobjekt 10" descr="EFFSO_logo-green-RGB.eps"/>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3"/>
              <a:stretch>
                <a:fillRect/>
              </a:stretch>
            </p:blipFill>
          </mc:Choice>
          <mc:Fallback>
            <p:blipFill>
              <a:blip r:embed="rId4"/>
              <a:stretch>
                <a:fillRect/>
              </a:stretch>
            </p:blipFill>
          </mc:Fallback>
        </mc:AlternateContent>
        <p:spPr>
          <a:xfrm>
            <a:off x="2961731" y="2773339"/>
            <a:ext cx="3982538" cy="1311323"/>
          </a:xfrm>
          <a:prstGeom prst="rect">
            <a:avLst/>
          </a:prstGeom>
        </p:spPr>
      </p:pic>
    </p:spTree>
    <p:extLst>
      <p:ext uri="{BB962C8B-B14F-4D97-AF65-F5344CB8AC3E}">
        <p14:creationId xmlns:p14="http://schemas.microsoft.com/office/powerpoint/2010/main" val="306397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6" name="Object 15" hidden="1"/>
          <p:cNvGraphicFramePr>
            <a:graphicFrameLocks noChangeAspect="1"/>
          </p:cNvGraphicFramePr>
          <p:nvPr>
            <p:custDataLst>
              <p:tags r:id="rId7"/>
            </p:custDataLst>
            <p:extLst>
              <p:ext uri="{D42A27DB-BD31-4B8C-83A1-F6EECF244321}">
                <p14:modId xmlns:p14="http://schemas.microsoft.com/office/powerpoint/2010/main" val="38455510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19" name="think-cell Slide" r:id="rId8" imgW="270" imgH="270" progId="TCLayout.ActiveDocument.1">
                  <p:embed/>
                </p:oleObj>
              </mc:Choice>
              <mc:Fallback>
                <p:oleObj name="think-cell Slide" r:id="rId8" imgW="270" imgH="270" progId="TCLayout.ActiveDocument.1">
                  <p:embed/>
                  <p:pic>
                    <p:nvPicPr>
                      <p:cNvPr id="0" name=""/>
                      <p:cNvPicPr/>
                      <p:nvPr/>
                    </p:nvPicPr>
                    <p:blipFill>
                      <a:blip r:embed="rId9"/>
                      <a:stretch>
                        <a:fillRect/>
                      </a:stretch>
                    </p:blipFill>
                    <p:spPr>
                      <a:xfrm>
                        <a:off x="1588" y="1588"/>
                        <a:ext cx="1587" cy="1587"/>
                      </a:xfrm>
                      <a:prstGeom prst="rect">
                        <a:avLst/>
                      </a:prstGeom>
                    </p:spPr>
                  </p:pic>
                </p:oleObj>
              </mc:Fallback>
            </mc:AlternateContent>
          </a:graphicData>
        </a:graphic>
      </p:graphicFrame>
      <p:sp>
        <p:nvSpPr>
          <p:cNvPr id="2" name="Rektangel 9"/>
          <p:cNvSpPr/>
          <p:nvPr/>
        </p:nvSpPr>
        <p:spPr>
          <a:xfrm flipH="1" flipV="1">
            <a:off x="19050" y="20109"/>
            <a:ext cx="9867600"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5" name="Platshållare för bildnummer 5"/>
          <p:cNvSpPr>
            <a:spLocks noGrp="1"/>
          </p:cNvSpPr>
          <p:nvPr>
            <p:ph type="sldNum" sz="quarter" idx="4"/>
          </p:nvPr>
        </p:nvSpPr>
        <p:spPr>
          <a:xfrm>
            <a:off x="9500246" y="6653108"/>
            <a:ext cx="329554" cy="125517"/>
          </a:xfrm>
          <a:prstGeom prst="rect">
            <a:avLst/>
          </a:prstGeom>
        </p:spPr>
        <p:txBody>
          <a:bodyPr vert="horz" lIns="0" tIns="0" rIns="0" bIns="0" rtlCol="0" anchor="ctr"/>
          <a:lstStyle>
            <a:lvl1pPr algn="r">
              <a:defRPr sz="1000" b="0">
                <a:solidFill>
                  <a:schemeClr val="tx1"/>
                </a:solidFill>
              </a:defRPr>
            </a:lvl1pPr>
          </a:lstStyle>
          <a:p>
            <a:fld id="{B29E93F9-CAD0-364F-9CE6-4C9802C8F249}" type="slidenum">
              <a:rPr lang="sv-SE" smtClean="0"/>
              <a:pPr/>
              <a:t>‹#›</a:t>
            </a:fld>
            <a:endParaRPr lang="sv-SE" dirty="0"/>
          </a:p>
        </p:txBody>
      </p:sp>
      <p:sp>
        <p:nvSpPr>
          <p:cNvPr id="7" name="Rektangel 10"/>
          <p:cNvSpPr/>
          <p:nvPr/>
        </p:nvSpPr>
        <p:spPr>
          <a:xfrm rot="10800000" flipH="1" flipV="1">
            <a:off x="19050" y="6792382"/>
            <a:ext cx="9867600"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13" name="Title Placeholder 12"/>
          <p:cNvSpPr>
            <a:spLocks noGrp="1"/>
          </p:cNvSpPr>
          <p:nvPr>
            <p:ph type="title"/>
          </p:nvPr>
        </p:nvSpPr>
        <p:spPr>
          <a:xfrm>
            <a:off x="128587" y="188640"/>
            <a:ext cx="9648826" cy="801960"/>
          </a:xfrm>
          <a:prstGeom prst="rect">
            <a:avLst/>
          </a:prstGeom>
        </p:spPr>
        <p:txBody>
          <a:bodyPr vert="horz" lIns="54000" tIns="36000" rIns="54000" bIns="36000" rtlCol="0" anchor="t" anchorCtr="0">
            <a:noAutofit/>
          </a:bodyPr>
          <a:lstStyle/>
          <a:p>
            <a:r>
              <a:rPr lang="en-US"/>
              <a:t>Click to edit Master title style</a:t>
            </a:r>
            <a:endParaRPr lang="sv-SE" dirty="0"/>
          </a:p>
        </p:txBody>
      </p:sp>
      <p:sp>
        <p:nvSpPr>
          <p:cNvPr id="15" name="Text Placeholder 14"/>
          <p:cNvSpPr>
            <a:spLocks noGrp="1"/>
          </p:cNvSpPr>
          <p:nvPr>
            <p:ph type="body" idx="1"/>
          </p:nvPr>
        </p:nvSpPr>
        <p:spPr>
          <a:xfrm>
            <a:off x="128587" y="1124744"/>
            <a:ext cx="4457550" cy="1149921"/>
          </a:xfrm>
          <a:prstGeom prst="rect">
            <a:avLst/>
          </a:prstGeom>
        </p:spPr>
        <p:txBody>
          <a:bodyPr vert="horz" lIns="54000" tIns="36000" rIns="54000" bIns="3600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Tree>
  </p:cSld>
  <p:clrMap bg1="lt1" tx1="dk1" bg2="lt2" tx2="dk2" accent1="accent1" accent2="accent2" accent3="accent3" accent4="accent4" accent5="accent5" accent6="accent6" hlink="hlink" folHlink="folHlink"/>
  <p:sldLayoutIdLst>
    <p:sldLayoutId id="2147483651" r:id="rId1"/>
    <p:sldLayoutId id="2147483653" r:id="rId2"/>
    <p:sldLayoutId id="2147483650" r:id="rId3"/>
    <p:sldLayoutId id="2147483654" r:id="rId4"/>
  </p:sldLayoutIdLst>
  <p:hf sldNum="0" hdr="0" ftr="0" dt="0"/>
  <p:txStyles>
    <p:titleStyle>
      <a:lvl1pPr algn="l" rtl="0" eaLnBrk="1" fontAlgn="base" hangingPunct="1">
        <a:spcBef>
          <a:spcPct val="0"/>
        </a:spcBef>
        <a:spcAft>
          <a:spcPct val="0"/>
        </a:spcAft>
        <a:defRPr sz="2200" b="1">
          <a:solidFill>
            <a:schemeClr val="accent3"/>
          </a:solidFill>
          <a:latin typeface="+mj-lt"/>
          <a:ea typeface="+mj-ea"/>
          <a:cs typeface="+mj-cs"/>
        </a:defRPr>
      </a:lvl1pPr>
      <a:lvl2pPr algn="l" rtl="0" eaLnBrk="1" fontAlgn="base" hangingPunct="1">
        <a:spcBef>
          <a:spcPct val="0"/>
        </a:spcBef>
        <a:spcAft>
          <a:spcPct val="0"/>
        </a:spcAft>
        <a:defRPr sz="2200" b="1">
          <a:solidFill>
            <a:schemeClr val="tx2"/>
          </a:solidFill>
          <a:latin typeface="Arial" charset="0"/>
        </a:defRPr>
      </a:lvl2pPr>
      <a:lvl3pPr algn="l" rtl="0" eaLnBrk="1" fontAlgn="base" hangingPunct="1">
        <a:spcBef>
          <a:spcPct val="0"/>
        </a:spcBef>
        <a:spcAft>
          <a:spcPct val="0"/>
        </a:spcAft>
        <a:defRPr sz="2200" b="1">
          <a:solidFill>
            <a:schemeClr val="tx2"/>
          </a:solidFill>
          <a:latin typeface="Arial" charset="0"/>
        </a:defRPr>
      </a:lvl3pPr>
      <a:lvl4pPr algn="l" rtl="0" eaLnBrk="1" fontAlgn="base" hangingPunct="1">
        <a:spcBef>
          <a:spcPct val="0"/>
        </a:spcBef>
        <a:spcAft>
          <a:spcPct val="0"/>
        </a:spcAft>
        <a:defRPr sz="2200" b="1">
          <a:solidFill>
            <a:schemeClr val="tx2"/>
          </a:solidFill>
          <a:latin typeface="Arial" charset="0"/>
        </a:defRPr>
      </a:lvl4pPr>
      <a:lvl5pPr algn="l" rtl="0" eaLnBrk="1" fontAlgn="base" hangingPunct="1">
        <a:spcBef>
          <a:spcPct val="0"/>
        </a:spcBef>
        <a:spcAft>
          <a:spcPct val="0"/>
        </a:spcAft>
        <a:defRPr sz="2200" b="1">
          <a:solidFill>
            <a:schemeClr val="tx2"/>
          </a:solidFill>
          <a:latin typeface="Arial" charset="0"/>
        </a:defRPr>
      </a:lvl5pPr>
      <a:lvl6pPr marL="457200" algn="l" rtl="0" eaLnBrk="1" fontAlgn="base" hangingPunct="1">
        <a:spcBef>
          <a:spcPct val="0"/>
        </a:spcBef>
        <a:spcAft>
          <a:spcPct val="0"/>
        </a:spcAft>
        <a:defRPr sz="2200" b="1">
          <a:solidFill>
            <a:schemeClr val="tx2"/>
          </a:solidFill>
          <a:latin typeface="Arial" charset="0"/>
        </a:defRPr>
      </a:lvl6pPr>
      <a:lvl7pPr marL="914400" algn="l" rtl="0" eaLnBrk="1" fontAlgn="base" hangingPunct="1">
        <a:spcBef>
          <a:spcPct val="0"/>
        </a:spcBef>
        <a:spcAft>
          <a:spcPct val="0"/>
        </a:spcAft>
        <a:defRPr sz="2200" b="1">
          <a:solidFill>
            <a:schemeClr val="tx2"/>
          </a:solidFill>
          <a:latin typeface="Arial" charset="0"/>
        </a:defRPr>
      </a:lvl7pPr>
      <a:lvl8pPr marL="1371600" algn="l" rtl="0" eaLnBrk="1" fontAlgn="base" hangingPunct="1">
        <a:spcBef>
          <a:spcPct val="0"/>
        </a:spcBef>
        <a:spcAft>
          <a:spcPct val="0"/>
        </a:spcAft>
        <a:defRPr sz="2200" b="1">
          <a:solidFill>
            <a:schemeClr val="tx2"/>
          </a:solidFill>
          <a:latin typeface="Arial" charset="0"/>
        </a:defRPr>
      </a:lvl8pPr>
      <a:lvl9pPr marL="1828800" algn="l" rtl="0" eaLnBrk="1" fontAlgn="base" hangingPunct="1">
        <a:spcBef>
          <a:spcPct val="0"/>
        </a:spcBef>
        <a:spcAft>
          <a:spcPct val="0"/>
        </a:spcAft>
        <a:defRPr sz="2200" b="1">
          <a:solidFill>
            <a:schemeClr val="tx2"/>
          </a:solidFill>
          <a:latin typeface="Arial" charset="0"/>
        </a:defRPr>
      </a:lvl9pPr>
    </p:titleStyle>
    <p:bodyStyle>
      <a:lvl1pPr marL="3175" indent="-3175" algn="l" rtl="0" eaLnBrk="1" fontAlgn="base" hangingPunct="1">
        <a:lnSpc>
          <a:spcPct val="100000"/>
        </a:lnSpc>
        <a:spcBef>
          <a:spcPct val="30000"/>
        </a:spcBef>
        <a:spcAft>
          <a:spcPct val="0"/>
        </a:spcAft>
        <a:buClr>
          <a:schemeClr val="accent4"/>
        </a:buClr>
        <a:buFont typeface="Arial" pitchFamily="34" charset="0"/>
        <a:buNone/>
        <a:defRPr sz="1400">
          <a:solidFill>
            <a:schemeClr val="tx1"/>
          </a:solidFill>
          <a:latin typeface="+mn-lt"/>
          <a:ea typeface="+mn-ea"/>
          <a:cs typeface="+mn-cs"/>
        </a:defRPr>
      </a:lvl1pPr>
      <a:lvl2pPr marL="180000" indent="-180000" algn="l" rtl="0" eaLnBrk="1" fontAlgn="base" hangingPunct="1">
        <a:lnSpc>
          <a:spcPct val="100000"/>
        </a:lnSpc>
        <a:spcBef>
          <a:spcPts val="0"/>
        </a:spcBef>
        <a:spcAft>
          <a:spcPct val="0"/>
        </a:spcAft>
        <a:buClr>
          <a:schemeClr val="accent4"/>
        </a:buClr>
        <a:buSzPct val="120000"/>
        <a:buFont typeface="Arial" pitchFamily="34" charset="0"/>
        <a:buChar char="▪"/>
        <a:defRPr sz="1400">
          <a:solidFill>
            <a:schemeClr val="tx1"/>
          </a:solidFill>
          <a:latin typeface="+mn-lt"/>
        </a:defRPr>
      </a:lvl2pPr>
      <a:lvl3pPr marL="355600" indent="-180000" algn="l" rtl="0" eaLnBrk="1" fontAlgn="base" hangingPunct="1">
        <a:lnSpc>
          <a:spcPct val="100000"/>
        </a:lnSpc>
        <a:spcBef>
          <a:spcPts val="0"/>
        </a:spcBef>
        <a:spcAft>
          <a:spcPct val="0"/>
        </a:spcAft>
        <a:buClr>
          <a:schemeClr val="accent4"/>
        </a:buClr>
        <a:buFont typeface="Arial" charset="0"/>
        <a:buChar char="–"/>
        <a:defRPr sz="1400">
          <a:solidFill>
            <a:schemeClr val="tx1"/>
          </a:solidFill>
          <a:latin typeface="+mn-lt"/>
        </a:defRPr>
      </a:lvl3pPr>
      <a:lvl4pPr marL="541338" indent="-179388" algn="l" rtl="0" eaLnBrk="1" fontAlgn="base" hangingPunct="1">
        <a:lnSpc>
          <a:spcPct val="100000"/>
        </a:lnSpc>
        <a:spcBef>
          <a:spcPts val="0"/>
        </a:spcBef>
        <a:spcAft>
          <a:spcPct val="0"/>
        </a:spcAft>
        <a:buClr>
          <a:schemeClr val="accent4"/>
        </a:buClr>
        <a:buSzPct val="120000"/>
        <a:buFont typeface="Times New Roman" pitchFamily="18" charset="0"/>
        <a:buChar char="▫"/>
        <a:defRPr sz="1400">
          <a:solidFill>
            <a:schemeClr val="tx1"/>
          </a:solidFill>
          <a:latin typeface="+mn-lt"/>
        </a:defRPr>
      </a:lvl4pPr>
      <a:lvl5pPr marL="715963" indent="-179388" algn="l" rtl="0" eaLnBrk="1" fontAlgn="base" hangingPunct="1">
        <a:lnSpc>
          <a:spcPct val="100000"/>
        </a:lnSpc>
        <a:spcBef>
          <a:spcPts val="0"/>
        </a:spcBef>
        <a:spcAft>
          <a:spcPct val="0"/>
        </a:spcAft>
        <a:buClr>
          <a:schemeClr val="accent4"/>
        </a:buClr>
        <a:buFont typeface="Arial" pitchFamily="34" charset="0"/>
        <a:buChar char="-"/>
        <a:defRPr sz="1400">
          <a:solidFill>
            <a:schemeClr val="tx1"/>
          </a:solidFill>
          <a:latin typeface="+mn-lt"/>
        </a:defRPr>
      </a:lvl5pPr>
      <a:lvl6pPr marL="1493838" indent="-228600" algn="l" rtl="0" eaLnBrk="1" fontAlgn="base" hangingPunct="1">
        <a:spcBef>
          <a:spcPct val="30000"/>
        </a:spcBef>
        <a:spcAft>
          <a:spcPct val="0"/>
        </a:spcAft>
        <a:buClr>
          <a:schemeClr val="accent1"/>
        </a:buClr>
        <a:buFont typeface="Arial" charset="0"/>
        <a:buChar char="−"/>
        <a:defRPr sz="1600">
          <a:solidFill>
            <a:schemeClr val="tx1"/>
          </a:solidFill>
          <a:latin typeface="+mn-lt"/>
        </a:defRPr>
      </a:lvl6pPr>
      <a:lvl7pPr marL="1951038" indent="-228600" algn="l" rtl="0" eaLnBrk="1" fontAlgn="base" hangingPunct="1">
        <a:spcBef>
          <a:spcPct val="30000"/>
        </a:spcBef>
        <a:spcAft>
          <a:spcPct val="0"/>
        </a:spcAft>
        <a:buClr>
          <a:schemeClr val="accent1"/>
        </a:buClr>
        <a:buFont typeface="Arial" charset="0"/>
        <a:buChar char="−"/>
        <a:defRPr sz="1600">
          <a:solidFill>
            <a:schemeClr val="tx1"/>
          </a:solidFill>
          <a:latin typeface="+mn-lt"/>
        </a:defRPr>
      </a:lvl7pPr>
      <a:lvl8pPr marL="2408238" indent="-228600" algn="l" rtl="0" eaLnBrk="1" fontAlgn="base" hangingPunct="1">
        <a:spcBef>
          <a:spcPct val="30000"/>
        </a:spcBef>
        <a:spcAft>
          <a:spcPct val="0"/>
        </a:spcAft>
        <a:buClr>
          <a:schemeClr val="accent1"/>
        </a:buClr>
        <a:buFont typeface="Arial" charset="0"/>
        <a:buChar char="−"/>
        <a:defRPr sz="1600">
          <a:solidFill>
            <a:schemeClr val="tx1"/>
          </a:solidFill>
          <a:latin typeface="+mn-lt"/>
        </a:defRPr>
      </a:lvl8pPr>
      <a:lvl9pPr marL="2865438" indent="-228600" algn="l" rtl="0" eaLnBrk="1" fontAlgn="base" hangingPunct="1">
        <a:spcBef>
          <a:spcPct val="30000"/>
        </a:spcBef>
        <a:spcAft>
          <a:spcPct val="0"/>
        </a:spcAft>
        <a:buClr>
          <a:schemeClr val="accent1"/>
        </a:buClr>
        <a:buFont typeface="Arial" charset="0"/>
        <a:buChar char="−"/>
        <a:defRPr sz="16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ourceforge.net/projects/keynote-newfeat/" TargetMode="External"/><Relationship Id="rId2" Type="http://schemas.openxmlformats.org/officeDocument/2006/relationships/hyperlink" Target="http://www.prosourcia.com/ink%C3%B6psbarometern%C2%AE-8373725" TargetMode="External"/><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hyperlink" Target="https://tools.effso.se/wp-content/uploads/2017/10/kategoritrad.jpg" TargetMode="Externa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https://tools.effso.se/wp-content/uploads/2017/10/kategoritrad.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Ämnesområden att diskutera i en intressentdialog</a:t>
            </a:r>
            <a:endParaRPr lang="sv-SE" dirty="0"/>
          </a:p>
        </p:txBody>
      </p:sp>
      <p:graphicFrame>
        <p:nvGraphicFramePr>
          <p:cNvPr id="5" name="Tabell 4"/>
          <p:cNvGraphicFramePr>
            <a:graphicFrameLocks noGrp="1"/>
          </p:cNvGraphicFramePr>
          <p:nvPr>
            <p:extLst>
              <p:ext uri="{D42A27DB-BD31-4B8C-83A1-F6EECF244321}">
                <p14:modId xmlns:p14="http://schemas.microsoft.com/office/powerpoint/2010/main" val="3079585589"/>
              </p:ext>
            </p:extLst>
          </p:nvPr>
        </p:nvGraphicFramePr>
        <p:xfrm>
          <a:off x="619034" y="1225732"/>
          <a:ext cx="8446589" cy="4134504"/>
        </p:xfrm>
        <a:graphic>
          <a:graphicData uri="http://schemas.openxmlformats.org/drawingml/2006/table">
            <a:tbl>
              <a:tblPr firstRow="1" bandRow="1">
                <a:tableStyleId>{5C22544A-7EE6-4342-B048-85BDC9FD1C3A}</a:tableStyleId>
              </a:tblPr>
              <a:tblGrid>
                <a:gridCol w="2424612">
                  <a:extLst>
                    <a:ext uri="{9D8B030D-6E8A-4147-A177-3AD203B41FA5}">
                      <a16:colId xmlns:a16="http://schemas.microsoft.com/office/drawing/2014/main" xmlns="" val="1435851829"/>
                    </a:ext>
                  </a:extLst>
                </a:gridCol>
                <a:gridCol w="6021977">
                  <a:extLst>
                    <a:ext uri="{9D8B030D-6E8A-4147-A177-3AD203B41FA5}">
                      <a16:colId xmlns:a16="http://schemas.microsoft.com/office/drawing/2014/main" xmlns="" val="252747171"/>
                    </a:ext>
                  </a:extLst>
                </a:gridCol>
              </a:tblGrid>
              <a:tr h="357161">
                <a:tc>
                  <a:txBody>
                    <a:bodyPr/>
                    <a:lstStyle/>
                    <a:p>
                      <a:r>
                        <a:rPr lang="sv-SE" dirty="0" smtClean="0">
                          <a:solidFill>
                            <a:schemeClr val="tx1"/>
                          </a:solidFill>
                        </a:rPr>
                        <a:t>Område</a:t>
                      </a:r>
                      <a:endParaRPr lang="sv-SE" dirty="0">
                        <a:solidFill>
                          <a:schemeClr val="tx1"/>
                        </a:solidFill>
                      </a:endParaRPr>
                    </a:p>
                  </a:txBody>
                  <a:tcPr/>
                </a:tc>
                <a:tc>
                  <a:txBody>
                    <a:bodyPr/>
                    <a:lstStyle/>
                    <a:p>
                      <a:r>
                        <a:rPr lang="sv-SE" dirty="0" smtClean="0">
                          <a:solidFill>
                            <a:schemeClr val="tx1"/>
                          </a:solidFill>
                        </a:rPr>
                        <a:t>Att diskutera</a:t>
                      </a:r>
                      <a:endParaRPr lang="sv-SE" dirty="0">
                        <a:solidFill>
                          <a:schemeClr val="tx1"/>
                        </a:solidFill>
                      </a:endParaRPr>
                    </a:p>
                  </a:txBody>
                  <a:tcPr/>
                </a:tc>
                <a:extLst>
                  <a:ext uri="{0D108BD9-81ED-4DB2-BD59-A6C34878D82A}">
                    <a16:rowId xmlns:a16="http://schemas.microsoft.com/office/drawing/2014/main" xmlns="" val="272181566"/>
                  </a:ext>
                </a:extLst>
              </a:tr>
              <a:tr h="485503">
                <a:tc>
                  <a:txBody>
                    <a:bodyPr/>
                    <a:lstStyle/>
                    <a:p>
                      <a:r>
                        <a:rPr lang="sv-SE" sz="1200" dirty="0" smtClean="0">
                          <a:solidFill>
                            <a:schemeClr val="tx1"/>
                          </a:solidFill>
                        </a:rPr>
                        <a:t>Affärsrelationerna</a:t>
                      </a:r>
                      <a:endParaRPr lang="sv-SE" sz="1200" dirty="0">
                        <a:solidFill>
                          <a:schemeClr val="tx1"/>
                        </a:solidFill>
                      </a:endParaRPr>
                    </a:p>
                  </a:txBody>
                  <a:tcPr anchor="ctr"/>
                </a:tc>
                <a:tc>
                  <a:txBody>
                    <a:bodyPr/>
                    <a:lstStyle/>
                    <a:p>
                      <a:r>
                        <a:rPr lang="sv-SE" sz="1200" dirty="0" smtClean="0">
                          <a:solidFill>
                            <a:schemeClr val="tx1"/>
                          </a:solidFill>
                        </a:rPr>
                        <a:t>Försök att förstå urvalskriterier och hur relationer initieras och får framdrift. Vad är kort- respektive långsiktig inriktning i varje relation? </a:t>
                      </a:r>
                      <a:endParaRPr lang="sv-SE" sz="1200" dirty="0">
                        <a:solidFill>
                          <a:schemeClr val="tx1"/>
                        </a:solidFill>
                      </a:endParaRPr>
                    </a:p>
                  </a:txBody>
                  <a:tcPr anchor="ctr"/>
                </a:tc>
                <a:extLst>
                  <a:ext uri="{0D108BD9-81ED-4DB2-BD59-A6C34878D82A}">
                    <a16:rowId xmlns:a16="http://schemas.microsoft.com/office/drawing/2014/main" xmlns="" val="366549140"/>
                  </a:ext>
                </a:extLst>
              </a:tr>
              <a:tr h="357161">
                <a:tc>
                  <a:txBody>
                    <a:bodyPr/>
                    <a:lstStyle/>
                    <a:p>
                      <a:r>
                        <a:rPr lang="sv-SE" sz="1200" dirty="0" smtClean="0">
                          <a:solidFill>
                            <a:schemeClr val="tx1"/>
                          </a:solidFill>
                        </a:rPr>
                        <a:t>Varor och tjänster</a:t>
                      </a:r>
                      <a:endParaRPr lang="sv-SE" sz="1200" dirty="0">
                        <a:solidFill>
                          <a:schemeClr val="tx1"/>
                        </a:solidFill>
                      </a:endParaRPr>
                    </a:p>
                  </a:txBody>
                  <a:tcPr anchor="ctr"/>
                </a:tc>
                <a:tc>
                  <a:txBody>
                    <a:bodyPr/>
                    <a:lstStyle/>
                    <a:p>
                      <a:r>
                        <a:rPr lang="sv-SE" sz="1200" dirty="0" smtClean="0">
                          <a:solidFill>
                            <a:schemeClr val="tx1"/>
                          </a:solidFill>
                        </a:rPr>
                        <a:t>Vad är företagets behov? Hur används varor och tjänster? Vilka använder dem?</a:t>
                      </a:r>
                      <a:endParaRPr lang="sv-SE" sz="1200" dirty="0">
                        <a:solidFill>
                          <a:schemeClr val="tx1"/>
                        </a:solidFill>
                      </a:endParaRPr>
                    </a:p>
                  </a:txBody>
                  <a:tcPr anchor="ctr"/>
                </a:tc>
                <a:extLst>
                  <a:ext uri="{0D108BD9-81ED-4DB2-BD59-A6C34878D82A}">
                    <a16:rowId xmlns:a16="http://schemas.microsoft.com/office/drawing/2014/main" xmlns="" val="2678960162"/>
                  </a:ext>
                </a:extLst>
              </a:tr>
              <a:tr h="357161">
                <a:tc>
                  <a:txBody>
                    <a:bodyPr/>
                    <a:lstStyle/>
                    <a:p>
                      <a:r>
                        <a:rPr lang="sv-SE" sz="1200" dirty="0" smtClean="0">
                          <a:solidFill>
                            <a:schemeClr val="tx1"/>
                          </a:solidFill>
                        </a:rPr>
                        <a:t>Lokalisering</a:t>
                      </a:r>
                      <a:endParaRPr lang="sv-SE" sz="1200" dirty="0">
                        <a:solidFill>
                          <a:schemeClr val="tx1"/>
                        </a:solidFill>
                      </a:endParaRPr>
                    </a:p>
                  </a:txBody>
                  <a:tcPr anchor="ctr"/>
                </a:tc>
                <a:tc>
                  <a:txBody>
                    <a:bodyPr/>
                    <a:lstStyle/>
                    <a:p>
                      <a:r>
                        <a:rPr lang="sv-SE" sz="1200" dirty="0" smtClean="0">
                          <a:solidFill>
                            <a:schemeClr val="tx1"/>
                          </a:solidFill>
                        </a:rPr>
                        <a:t>Ta</a:t>
                      </a:r>
                      <a:r>
                        <a:rPr lang="sv-SE" sz="1200" baseline="0" dirty="0" smtClean="0">
                          <a:solidFill>
                            <a:schemeClr val="tx1"/>
                          </a:solidFill>
                        </a:rPr>
                        <a:t> reda på vilka platser som använder varor och tjänster. Förstå hur leverantörerna används på olika platser, med fokus på likheter och skillnader.</a:t>
                      </a:r>
                      <a:endParaRPr lang="sv-SE" sz="1200" dirty="0">
                        <a:solidFill>
                          <a:schemeClr val="tx1"/>
                        </a:solidFill>
                      </a:endParaRPr>
                    </a:p>
                  </a:txBody>
                  <a:tcPr anchor="ctr"/>
                </a:tc>
                <a:extLst>
                  <a:ext uri="{0D108BD9-81ED-4DB2-BD59-A6C34878D82A}">
                    <a16:rowId xmlns:a16="http://schemas.microsoft.com/office/drawing/2014/main" xmlns="" val="2834586325"/>
                  </a:ext>
                </a:extLst>
              </a:tr>
              <a:tr h="357161">
                <a:tc>
                  <a:txBody>
                    <a:bodyPr/>
                    <a:lstStyle/>
                    <a:p>
                      <a:r>
                        <a:rPr lang="sv-SE" sz="1200" dirty="0" smtClean="0">
                          <a:solidFill>
                            <a:schemeClr val="tx1"/>
                          </a:solidFill>
                        </a:rPr>
                        <a:t>Ekonomi</a:t>
                      </a:r>
                      <a:endParaRPr lang="sv-SE" sz="1200" dirty="0">
                        <a:solidFill>
                          <a:schemeClr val="tx1"/>
                        </a:solidFill>
                      </a:endParaRPr>
                    </a:p>
                  </a:txBody>
                  <a:tcPr anchor="ctr"/>
                </a:tc>
                <a:tc>
                  <a:txBody>
                    <a:bodyPr/>
                    <a:lstStyle/>
                    <a:p>
                      <a:r>
                        <a:rPr lang="sv-SE" sz="1200" dirty="0" smtClean="0">
                          <a:solidFill>
                            <a:schemeClr val="tx1"/>
                          </a:solidFill>
                        </a:rPr>
                        <a:t>Förstå alla kostnader som relaterar till en vara eller tjänst. Hur har pris förändrats historiskt? Vilka rabatter och</a:t>
                      </a:r>
                      <a:r>
                        <a:rPr lang="sv-SE" sz="1200" baseline="0" dirty="0" smtClean="0">
                          <a:solidFill>
                            <a:schemeClr val="tx1"/>
                          </a:solidFill>
                        </a:rPr>
                        <a:t> betalningsvillkor finns? Vem förhandlar och när?  Ta reda på aktuell och framtida förbrukning.</a:t>
                      </a:r>
                      <a:endParaRPr lang="sv-SE" sz="1200" dirty="0">
                        <a:solidFill>
                          <a:schemeClr val="tx1"/>
                        </a:solidFill>
                      </a:endParaRPr>
                    </a:p>
                  </a:txBody>
                  <a:tcPr anchor="ctr"/>
                </a:tc>
                <a:extLst>
                  <a:ext uri="{0D108BD9-81ED-4DB2-BD59-A6C34878D82A}">
                    <a16:rowId xmlns:a16="http://schemas.microsoft.com/office/drawing/2014/main" xmlns="" val="1930349316"/>
                  </a:ext>
                </a:extLst>
              </a:tr>
              <a:tr h="357161">
                <a:tc>
                  <a:txBody>
                    <a:bodyPr/>
                    <a:lstStyle/>
                    <a:p>
                      <a:r>
                        <a:rPr lang="sv-SE" sz="1200" dirty="0" smtClean="0">
                          <a:solidFill>
                            <a:schemeClr val="tx1"/>
                          </a:solidFill>
                        </a:rPr>
                        <a:t>Avtalsvillkor</a:t>
                      </a:r>
                      <a:endParaRPr lang="sv-SE" sz="1200" dirty="0">
                        <a:solidFill>
                          <a:schemeClr val="tx1"/>
                        </a:solidFill>
                      </a:endParaRPr>
                    </a:p>
                  </a:txBody>
                  <a:tcPr anchor="ctr"/>
                </a:tc>
                <a:tc>
                  <a:txBody>
                    <a:bodyPr/>
                    <a:lstStyle/>
                    <a:p>
                      <a:r>
                        <a:rPr lang="sv-SE" sz="1200" dirty="0" smtClean="0">
                          <a:solidFill>
                            <a:schemeClr val="tx1"/>
                          </a:solidFill>
                        </a:rPr>
                        <a:t>Förstå villkoren, samt anledningen till avtalets existens, historik, ändringar sedan ingående, och bakgrunden till dessa ändringar.</a:t>
                      </a:r>
                      <a:endParaRPr lang="sv-SE" sz="1200" dirty="0">
                        <a:solidFill>
                          <a:schemeClr val="tx1"/>
                        </a:solidFill>
                      </a:endParaRPr>
                    </a:p>
                  </a:txBody>
                  <a:tcPr anchor="ctr"/>
                </a:tc>
                <a:extLst>
                  <a:ext uri="{0D108BD9-81ED-4DB2-BD59-A6C34878D82A}">
                    <a16:rowId xmlns:a16="http://schemas.microsoft.com/office/drawing/2014/main" xmlns="" val="2205699784"/>
                  </a:ext>
                </a:extLst>
              </a:tr>
              <a:tr h="357161">
                <a:tc>
                  <a:txBody>
                    <a:bodyPr/>
                    <a:lstStyle/>
                    <a:p>
                      <a:r>
                        <a:rPr lang="sv-SE" sz="1200" dirty="0" smtClean="0">
                          <a:solidFill>
                            <a:schemeClr val="tx1"/>
                          </a:solidFill>
                        </a:rPr>
                        <a:t>Rapportering</a:t>
                      </a:r>
                      <a:endParaRPr lang="sv-SE" sz="1200" dirty="0">
                        <a:solidFill>
                          <a:schemeClr val="tx1"/>
                        </a:solidFill>
                      </a:endParaRPr>
                    </a:p>
                  </a:txBody>
                  <a:tcPr anchor="ctr"/>
                </a:tc>
                <a:tc>
                  <a:txBody>
                    <a:bodyPr/>
                    <a:lstStyle/>
                    <a:p>
                      <a:r>
                        <a:rPr lang="sv-SE" sz="1200" dirty="0" smtClean="0">
                          <a:solidFill>
                            <a:schemeClr val="tx1"/>
                          </a:solidFill>
                        </a:rPr>
                        <a:t>Diskutera för att förstå de olika rapporter som produceras internt och av leverantörer, som spårar kostnader och prestanda.</a:t>
                      </a:r>
                      <a:endParaRPr lang="sv-SE" sz="1200" dirty="0">
                        <a:solidFill>
                          <a:schemeClr val="tx1"/>
                        </a:solidFill>
                      </a:endParaRPr>
                    </a:p>
                  </a:txBody>
                  <a:tcPr anchor="ctr"/>
                </a:tc>
                <a:extLst>
                  <a:ext uri="{0D108BD9-81ED-4DB2-BD59-A6C34878D82A}">
                    <a16:rowId xmlns:a16="http://schemas.microsoft.com/office/drawing/2014/main" xmlns="" val="349364448"/>
                  </a:ext>
                </a:extLst>
              </a:tr>
              <a:tr h="357161">
                <a:tc>
                  <a:txBody>
                    <a:bodyPr/>
                    <a:lstStyle/>
                    <a:p>
                      <a:r>
                        <a:rPr lang="sv-SE" sz="1200" dirty="0" smtClean="0">
                          <a:solidFill>
                            <a:schemeClr val="tx1"/>
                          </a:solidFill>
                        </a:rPr>
                        <a:t>Servicebehov</a:t>
                      </a:r>
                      <a:endParaRPr lang="sv-SE" sz="1200" dirty="0">
                        <a:solidFill>
                          <a:schemeClr val="tx1"/>
                        </a:solidFill>
                      </a:endParaRPr>
                    </a:p>
                  </a:txBody>
                  <a:tcPr anchor="ctr"/>
                </a:tc>
                <a:tc>
                  <a:txBody>
                    <a:bodyPr/>
                    <a:lstStyle/>
                    <a:p>
                      <a:r>
                        <a:rPr lang="sv-SE" sz="1200" dirty="0" smtClean="0">
                          <a:solidFill>
                            <a:schemeClr val="tx1"/>
                          </a:solidFill>
                        </a:rPr>
                        <a:t>Förstå aktuell servicenivå och egentliga förväntningar på service. Vilka mätmetoder finns. Hur är vår kundnöjdhet?</a:t>
                      </a:r>
                      <a:endParaRPr lang="sv-SE" sz="1200" dirty="0">
                        <a:solidFill>
                          <a:schemeClr val="tx1"/>
                        </a:solidFill>
                      </a:endParaRPr>
                    </a:p>
                  </a:txBody>
                  <a:tcPr anchor="ctr"/>
                </a:tc>
                <a:extLst>
                  <a:ext uri="{0D108BD9-81ED-4DB2-BD59-A6C34878D82A}">
                    <a16:rowId xmlns:a16="http://schemas.microsoft.com/office/drawing/2014/main" xmlns="" val="3142868555"/>
                  </a:ext>
                </a:extLst>
              </a:tr>
              <a:tr h="357161">
                <a:tc>
                  <a:txBody>
                    <a:bodyPr/>
                    <a:lstStyle/>
                    <a:p>
                      <a:r>
                        <a:rPr lang="sv-SE" sz="1200" dirty="0" smtClean="0">
                          <a:solidFill>
                            <a:schemeClr val="tx1"/>
                          </a:solidFill>
                        </a:rPr>
                        <a:t>Leverantörsvärdering</a:t>
                      </a:r>
                      <a:endParaRPr lang="sv-SE" sz="1200" dirty="0">
                        <a:solidFill>
                          <a:schemeClr val="tx1"/>
                        </a:solidFill>
                      </a:endParaRPr>
                    </a:p>
                  </a:txBody>
                  <a:tcPr anchor="ctr"/>
                </a:tc>
                <a:tc>
                  <a:txBody>
                    <a:bodyPr/>
                    <a:lstStyle/>
                    <a:p>
                      <a:r>
                        <a:rPr lang="sv-SE" sz="1200" dirty="0" smtClean="0">
                          <a:solidFill>
                            <a:schemeClr val="tx1"/>
                          </a:solidFill>
                        </a:rPr>
                        <a:t>Be intressenterna att betygsätta leverantörer efter produktens kvalitet, värden i partnerskapet, noggrannhet, kreativitet, responsförmåga och behjälplighet.</a:t>
                      </a:r>
                      <a:endParaRPr lang="sv-SE" sz="1200" dirty="0">
                        <a:solidFill>
                          <a:schemeClr val="tx1"/>
                        </a:solidFill>
                      </a:endParaRPr>
                    </a:p>
                  </a:txBody>
                  <a:tcPr anchor="ctr"/>
                </a:tc>
                <a:extLst>
                  <a:ext uri="{0D108BD9-81ED-4DB2-BD59-A6C34878D82A}">
                    <a16:rowId xmlns:a16="http://schemas.microsoft.com/office/drawing/2014/main" xmlns="" val="3744650955"/>
                  </a:ext>
                </a:extLst>
              </a:tr>
            </a:tbl>
          </a:graphicData>
        </a:graphic>
      </p:graphicFrame>
    </p:spTree>
    <p:extLst>
      <p:ext uri="{BB962C8B-B14F-4D97-AF65-F5344CB8AC3E}">
        <p14:creationId xmlns:p14="http://schemas.microsoft.com/office/powerpoint/2010/main" val="1444214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Spendanalys är så mycket mer än bara </a:t>
            </a:r>
            <a:r>
              <a:rPr lang="sv-SE" dirty="0" smtClean="0"/>
              <a:t>siffror, del I</a:t>
            </a:r>
            <a:endParaRPr lang="sv-SE" dirty="0"/>
          </a:p>
        </p:txBody>
      </p:sp>
      <p:sp>
        <p:nvSpPr>
          <p:cNvPr id="7" name="textruta 6"/>
          <p:cNvSpPr txBox="1"/>
          <p:nvPr/>
        </p:nvSpPr>
        <p:spPr>
          <a:xfrm>
            <a:off x="682153" y="894803"/>
            <a:ext cx="8541693" cy="4408899"/>
          </a:xfrm>
          <a:prstGeom prst="rect">
            <a:avLst/>
          </a:prstGeom>
        </p:spPr>
        <p:txBody>
          <a:bodyPr vert="horz" wrap="square" lIns="91440" tIns="45720" rIns="91440" bIns="45720" rtlCol="0">
            <a:spAutoFit/>
          </a:bodyPr>
          <a:lstStyle/>
          <a:p>
            <a:pPr lvl="0" algn="l" eaLnBrk="0" hangingPunct="0">
              <a:spcBef>
                <a:spcPct val="0"/>
              </a:spcBef>
            </a:pPr>
            <a:r>
              <a:rPr lang="sv-SE" altLang="sv-SE" sz="1100" b="0" dirty="0">
                <a:solidFill>
                  <a:prstClr val="black"/>
                </a:solidFill>
                <a:latin typeface="+mn-lt"/>
              </a:rPr>
              <a:t>I veckan läste jag </a:t>
            </a:r>
            <a:r>
              <a:rPr lang="sv-SE" altLang="sv-SE" sz="1100" b="0" dirty="0">
                <a:solidFill>
                  <a:prstClr val="black"/>
                </a:solidFill>
                <a:latin typeface="+mn-lt"/>
                <a:hlinkClick r:id="rId2"/>
              </a:rPr>
              <a:t>Inköpsbarometerns</a:t>
            </a:r>
            <a:r>
              <a:rPr lang="sv-SE" altLang="sv-SE" sz="1100" b="0" dirty="0">
                <a:solidFill>
                  <a:prstClr val="black"/>
                </a:solidFill>
                <a:latin typeface="+mn-lt"/>
              </a:rPr>
              <a:t> senaste undersökning om spendanalyser och i den framkom bl.a. nyttan att spendanalysen "möjliggör en strukturerad diskussion med huvudintressenter". Genast började jag fundera på hur man på bästa sätt går från siffror till ord. Förvisso kan jag ju visualisera siffror med tårtor och staplar, men hur förklarar jag det som visas och hur stimulerar jag den vänstra hjärnhalvan</a:t>
            </a:r>
            <a:r>
              <a:rPr lang="sv-SE" altLang="sv-SE" sz="1100" b="0" dirty="0" smtClean="0">
                <a:solidFill>
                  <a:prstClr val="black"/>
                </a:solidFill>
                <a:latin typeface="+mn-lt"/>
              </a:rPr>
              <a:t>?</a:t>
            </a:r>
          </a:p>
          <a:p>
            <a:pPr lvl="0" algn="l" eaLnBrk="0" hangingPunct="0">
              <a:spcBef>
                <a:spcPct val="0"/>
              </a:spcBef>
            </a:pPr>
            <a:endParaRPr lang="sv-SE" altLang="sv-SE" sz="1100" b="0" dirty="0">
              <a:solidFill>
                <a:prstClr val="black"/>
              </a:solidFill>
              <a:latin typeface="+mn-lt"/>
            </a:endParaRPr>
          </a:p>
          <a:p>
            <a:pPr lvl="0" algn="l" eaLnBrk="0" hangingPunct="0">
              <a:spcBef>
                <a:spcPct val="0"/>
              </a:spcBef>
            </a:pPr>
            <a:r>
              <a:rPr lang="sv-SE" altLang="sv-SE" sz="1100" b="0" dirty="0">
                <a:solidFill>
                  <a:prstClr val="black"/>
                </a:solidFill>
                <a:latin typeface="+mn-lt"/>
              </a:rPr>
              <a:t>Spendanalys är lika mycket kvalitativt som kvantitativt arbete. Parallellt med att man hämtar och behandlar data från olika system måste man undersöka och dokumentera olika kringförutsättningar. Vilka är intressenterna? Hur förbrukas varor och tjänster? Vilka produktkvaliteter finns? Vilka servicenivåer behövs? Hur ser befintliga affärsrelationer ut, såväl avtalsmässigt som samarbetsmässigt?</a:t>
            </a:r>
          </a:p>
          <a:p>
            <a:pPr lvl="0" algn="l" eaLnBrk="0" hangingPunct="0">
              <a:spcBef>
                <a:spcPct val="0"/>
              </a:spcBef>
            </a:pPr>
            <a:endParaRPr lang="sv-SE" altLang="sv-SE" sz="1100" b="0" dirty="0" smtClean="0">
              <a:solidFill>
                <a:prstClr val="black"/>
              </a:solidFill>
              <a:latin typeface="+mn-lt"/>
            </a:endParaRPr>
          </a:p>
          <a:p>
            <a:pPr lvl="0" algn="l" eaLnBrk="0" hangingPunct="0">
              <a:spcBef>
                <a:spcPct val="0"/>
              </a:spcBef>
            </a:pPr>
            <a:r>
              <a:rPr lang="sv-SE" altLang="sv-SE" sz="1100" b="0" dirty="0" smtClean="0">
                <a:solidFill>
                  <a:prstClr val="black"/>
                </a:solidFill>
                <a:latin typeface="+mn-lt"/>
              </a:rPr>
              <a:t>En </a:t>
            </a:r>
            <a:r>
              <a:rPr lang="sv-SE" altLang="sv-SE" sz="1100" b="0" dirty="0">
                <a:solidFill>
                  <a:prstClr val="black"/>
                </a:solidFill>
                <a:latin typeface="+mn-lt"/>
              </a:rPr>
              <a:t>del vill tro att spendanalysen är ett projekt, men så är det inte. Spendanalys är en löpande verksamhet utan slut. År efter år kartlägger och analyserar man. I det löpande arbetet identifierar man förbättringar som kan leda till tidsbegränsade kategoriprojekt. Den löpande spendanalysen är en ständig dialog med olika intressenter om deras behov, medan kategoriprojekten innehåller arbete kring förändring. Detta gör att man både behöver samla information inom ramen för den löpande spendanalysen, såväl som de tidsbegränsade kategoriprojekten. Informationen behövs samordnas.</a:t>
            </a:r>
          </a:p>
          <a:p>
            <a:pPr lvl="0" algn="l" eaLnBrk="0" hangingPunct="0">
              <a:spcBef>
                <a:spcPct val="0"/>
              </a:spcBef>
            </a:pPr>
            <a:endParaRPr lang="sv-SE" altLang="sv-SE" sz="1100" b="0" dirty="0" smtClean="0">
              <a:solidFill>
                <a:prstClr val="black"/>
              </a:solidFill>
              <a:latin typeface="+mn-lt"/>
            </a:endParaRPr>
          </a:p>
          <a:p>
            <a:pPr lvl="0" algn="l" eaLnBrk="0" hangingPunct="0">
              <a:spcBef>
                <a:spcPct val="0"/>
              </a:spcBef>
            </a:pPr>
            <a:r>
              <a:rPr lang="sv-SE" altLang="sv-SE" sz="1100" b="0" dirty="0" smtClean="0">
                <a:solidFill>
                  <a:prstClr val="black"/>
                </a:solidFill>
                <a:latin typeface="+mn-lt"/>
              </a:rPr>
              <a:t>Information </a:t>
            </a:r>
            <a:r>
              <a:rPr lang="sv-SE" altLang="sv-SE" sz="1100" b="0" dirty="0">
                <a:solidFill>
                  <a:prstClr val="black"/>
                </a:solidFill>
                <a:latin typeface="+mn-lt"/>
              </a:rPr>
              <a:t>från spendanalys och kategoriprojekt bör samordnas i samma struktur som man valt för data i spendanalysen. Det allra vanligaste är att man väljer ett kategoriträd som struktur. Den samordnade dokumentationen kan därför läggas in i en s.k. outliner. Nedan har jag experimenterat med en freeware som heter </a:t>
            </a:r>
            <a:r>
              <a:rPr lang="sv-SE" altLang="sv-SE" sz="1100" b="0" dirty="0">
                <a:solidFill>
                  <a:prstClr val="black"/>
                </a:solidFill>
                <a:latin typeface="+mn-lt"/>
                <a:hlinkClick r:id="rId3"/>
              </a:rPr>
              <a:t>NeyNote</a:t>
            </a:r>
            <a:r>
              <a:rPr lang="sv-SE" altLang="sv-SE" sz="1100" b="0" dirty="0">
                <a:solidFill>
                  <a:prstClr val="black"/>
                </a:solidFill>
                <a:latin typeface="+mn-lt"/>
              </a:rPr>
              <a:t>. I den kan man samla sin information i formen av ett kategoriträd. Det går att lägga in både text och bilder. Med snabba menykommandon kan man sedan dra ut en fullständig rapport i formen av ett worddokument som kan redigeras ytterligare.</a:t>
            </a:r>
          </a:p>
          <a:p>
            <a:pPr lvl="0" algn="l" eaLnBrk="0" fontAlgn="ctr" hangingPunct="0">
              <a:spcBef>
                <a:spcPct val="0"/>
              </a:spcBef>
            </a:pPr>
            <a:r>
              <a:rPr lang="sv-SE" altLang="sv-SE" sz="1100" b="0" dirty="0">
                <a:solidFill>
                  <a:prstClr val="black"/>
                </a:solidFill>
                <a:latin typeface="+mn-lt"/>
                <a:hlinkClick r:id="rId4"/>
              </a:rPr>
              <a:t>  </a:t>
            </a:r>
            <a:endParaRPr lang="sv-SE" altLang="sv-SE" sz="1100" b="0" dirty="0">
              <a:solidFill>
                <a:prstClr val="black"/>
              </a:solidFill>
              <a:latin typeface="+mn-lt"/>
            </a:endParaRPr>
          </a:p>
          <a:p>
            <a:pPr lvl="0" algn="l" eaLnBrk="0" hangingPunct="0">
              <a:spcBef>
                <a:spcPct val="0"/>
              </a:spcBef>
            </a:pPr>
            <a:endParaRPr lang="sv-SE" altLang="sv-SE" sz="1100" b="0" dirty="0" smtClean="0">
              <a:solidFill>
                <a:prstClr val="black"/>
              </a:solidFill>
              <a:latin typeface="+mn-lt"/>
            </a:endParaRPr>
          </a:p>
          <a:p>
            <a:pPr lvl="0" algn="l" eaLnBrk="0" hangingPunct="0">
              <a:spcBef>
                <a:spcPct val="0"/>
              </a:spcBef>
            </a:pPr>
            <a:r>
              <a:rPr lang="sv-SE" altLang="sv-SE" sz="1100" b="0" dirty="0" smtClean="0">
                <a:solidFill>
                  <a:prstClr val="black"/>
                </a:solidFill>
                <a:latin typeface="+mn-lt"/>
                <a:hlinkClick r:id="rId5" action="ppaction://hlinksldjump"/>
              </a:rPr>
              <a:t>Bild från KeyNote</a:t>
            </a:r>
            <a:endParaRPr lang="sv-SE" altLang="sv-SE" sz="1100" b="0" dirty="0">
              <a:solidFill>
                <a:prstClr val="black"/>
              </a:solidFill>
              <a:latin typeface="+mn-lt"/>
            </a:endParaRPr>
          </a:p>
          <a:p>
            <a:pPr lvl="0" algn="l" eaLnBrk="0" hangingPunct="0">
              <a:spcBef>
                <a:spcPct val="0"/>
              </a:spcBef>
            </a:pPr>
            <a:endParaRPr lang="sv-SE" altLang="sv-SE" sz="1100" b="0" dirty="0" smtClean="0">
              <a:solidFill>
                <a:prstClr val="black"/>
              </a:solidFill>
              <a:latin typeface="+mn-lt"/>
            </a:endParaRPr>
          </a:p>
          <a:p>
            <a:pPr algn="l"/>
            <a:endParaRPr lang="sv-SE" sz="1100" b="0" dirty="0" smtClean="0">
              <a:latin typeface="+mn-lt"/>
            </a:endParaRPr>
          </a:p>
        </p:txBody>
      </p:sp>
    </p:spTree>
    <p:extLst>
      <p:ext uri="{BB962C8B-B14F-4D97-AF65-F5344CB8AC3E}">
        <p14:creationId xmlns:p14="http://schemas.microsoft.com/office/powerpoint/2010/main" val="686957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Spendanalys är så mycket mer än bara </a:t>
            </a:r>
            <a:r>
              <a:rPr lang="sv-SE" dirty="0" smtClean="0"/>
              <a:t>siffror, del II</a:t>
            </a:r>
            <a:endParaRPr lang="sv-SE" dirty="0"/>
          </a:p>
        </p:txBody>
      </p:sp>
      <p:sp>
        <p:nvSpPr>
          <p:cNvPr id="7" name="textruta 6"/>
          <p:cNvSpPr txBox="1"/>
          <p:nvPr/>
        </p:nvSpPr>
        <p:spPr>
          <a:xfrm>
            <a:off x="682153" y="894803"/>
            <a:ext cx="8541693" cy="4747453"/>
          </a:xfrm>
          <a:prstGeom prst="rect">
            <a:avLst/>
          </a:prstGeom>
        </p:spPr>
        <p:txBody>
          <a:bodyPr vert="horz" wrap="square" lIns="91440" tIns="45720" rIns="91440" bIns="45720" rtlCol="0">
            <a:spAutoFit/>
          </a:bodyPr>
          <a:lstStyle/>
          <a:p>
            <a:pPr lvl="0" algn="l" eaLnBrk="0" fontAlgn="ctr" hangingPunct="0">
              <a:spcBef>
                <a:spcPct val="0"/>
              </a:spcBef>
            </a:pPr>
            <a:r>
              <a:rPr lang="sv-SE" altLang="sv-SE" sz="1100" b="0" dirty="0" smtClean="0">
                <a:solidFill>
                  <a:prstClr val="black"/>
                </a:solidFill>
                <a:latin typeface="+mn-lt"/>
                <a:hlinkClick r:id="rId2"/>
              </a:rPr>
              <a:t>  </a:t>
            </a:r>
            <a:endParaRPr lang="sv-SE" altLang="sv-SE" sz="1100" b="0" dirty="0">
              <a:solidFill>
                <a:prstClr val="black"/>
              </a:solidFill>
              <a:latin typeface="+mn-lt"/>
            </a:endParaRPr>
          </a:p>
          <a:p>
            <a:pPr lvl="0" algn="l" eaLnBrk="0" hangingPunct="0">
              <a:spcBef>
                <a:spcPct val="0"/>
              </a:spcBef>
            </a:pPr>
            <a:r>
              <a:rPr lang="sv-SE" altLang="sv-SE" sz="1100" b="0" dirty="0">
                <a:solidFill>
                  <a:prstClr val="black"/>
                </a:solidFill>
                <a:latin typeface="+mn-lt"/>
              </a:rPr>
              <a:t>Vilken typ av information är lämplig att samla i den här formen av databas? I princip kan man lägga in vad som helst, men man ska betänka att kategoriprojekt som senare föds ur spendanalysen kommer att bli väldigt detaljerade. Den här databasen bör alltså innehålla sådant som mer är av karaktären embryo till kategoriprojekten. Följande saker kan den exempelvis innehålla</a:t>
            </a:r>
            <a:r>
              <a:rPr lang="sv-SE" altLang="sv-SE" sz="1100" b="0" dirty="0" smtClean="0">
                <a:solidFill>
                  <a:prstClr val="black"/>
                </a:solidFill>
                <a:latin typeface="+mn-lt"/>
              </a:rPr>
              <a:t>:</a:t>
            </a:r>
          </a:p>
          <a:p>
            <a:pPr lvl="0" algn="l" eaLnBrk="0" hangingPunct="0">
              <a:spcBef>
                <a:spcPct val="0"/>
              </a:spcBef>
            </a:pPr>
            <a:endParaRPr lang="sv-SE" altLang="sv-SE" sz="1100" b="0" dirty="0">
              <a:solidFill>
                <a:prstClr val="black"/>
              </a:solidFill>
              <a:latin typeface="+mn-lt"/>
            </a:endParaRPr>
          </a:p>
          <a:p>
            <a:pPr lvl="0" algn="l" eaLnBrk="0" hangingPunct="0">
              <a:spcBef>
                <a:spcPct val="0"/>
              </a:spcBef>
            </a:pPr>
            <a:r>
              <a:rPr lang="sv-SE" altLang="sv-SE" sz="1100" dirty="0">
                <a:solidFill>
                  <a:prstClr val="black"/>
                </a:solidFill>
                <a:latin typeface="+mn-lt"/>
              </a:rPr>
              <a:t>Kategoridefinitionen.</a:t>
            </a:r>
            <a:r>
              <a:rPr lang="sv-SE" altLang="sv-SE" sz="1100" b="0" dirty="0">
                <a:solidFill>
                  <a:prstClr val="black"/>
                </a:solidFill>
                <a:latin typeface="+mn-lt"/>
              </a:rPr>
              <a:t> Dvs. vilka varor och tjänster som finns i respektive kategori. Här kan det även vara viktigt att belysa avgränsningar. T.ex. om en varas kringtjänster ingår eller om de finns i en annan kategori.</a:t>
            </a:r>
          </a:p>
          <a:p>
            <a:pPr lvl="0" algn="l" eaLnBrk="0" hangingPunct="0">
              <a:spcBef>
                <a:spcPct val="0"/>
              </a:spcBef>
            </a:pPr>
            <a:endParaRPr lang="sv-SE" altLang="sv-SE" sz="1100" dirty="0" smtClean="0">
              <a:solidFill>
                <a:prstClr val="black"/>
              </a:solidFill>
              <a:latin typeface="+mn-lt"/>
            </a:endParaRPr>
          </a:p>
          <a:p>
            <a:pPr lvl="0" algn="l" eaLnBrk="0" hangingPunct="0">
              <a:spcBef>
                <a:spcPct val="0"/>
              </a:spcBef>
            </a:pPr>
            <a:r>
              <a:rPr lang="sv-SE" altLang="sv-SE" sz="1100" dirty="0" smtClean="0">
                <a:solidFill>
                  <a:prstClr val="black"/>
                </a:solidFill>
                <a:latin typeface="+mn-lt"/>
              </a:rPr>
              <a:t>Leverantörer</a:t>
            </a:r>
            <a:r>
              <a:rPr lang="sv-SE" altLang="sv-SE" sz="1100" dirty="0">
                <a:solidFill>
                  <a:prstClr val="black"/>
                </a:solidFill>
                <a:latin typeface="+mn-lt"/>
              </a:rPr>
              <a:t>.</a:t>
            </a:r>
            <a:r>
              <a:rPr lang="sv-SE" altLang="sv-SE" sz="1100" b="0" dirty="0">
                <a:solidFill>
                  <a:prstClr val="black"/>
                </a:solidFill>
                <a:latin typeface="+mn-lt"/>
              </a:rPr>
              <a:t> I vissa spendanalyser sorteras leverantörer in i kategorierna. Då är det viktigt att belysa vilka leverantörer som ingår.</a:t>
            </a:r>
          </a:p>
          <a:p>
            <a:pPr lvl="0" algn="l" eaLnBrk="0" hangingPunct="0">
              <a:spcBef>
                <a:spcPct val="0"/>
              </a:spcBef>
            </a:pPr>
            <a:endParaRPr lang="sv-SE" altLang="sv-SE" sz="1100" dirty="0" smtClean="0">
              <a:solidFill>
                <a:prstClr val="black"/>
              </a:solidFill>
              <a:latin typeface="+mn-lt"/>
            </a:endParaRPr>
          </a:p>
          <a:p>
            <a:pPr lvl="0" algn="l" eaLnBrk="0" hangingPunct="0">
              <a:spcBef>
                <a:spcPct val="0"/>
              </a:spcBef>
            </a:pPr>
            <a:r>
              <a:rPr lang="sv-SE" altLang="sv-SE" sz="1100" dirty="0" smtClean="0">
                <a:solidFill>
                  <a:prstClr val="black"/>
                </a:solidFill>
                <a:latin typeface="+mn-lt"/>
              </a:rPr>
              <a:t>Berikning</a:t>
            </a:r>
            <a:r>
              <a:rPr lang="sv-SE" altLang="sv-SE" sz="1100" dirty="0">
                <a:solidFill>
                  <a:prstClr val="black"/>
                </a:solidFill>
                <a:latin typeface="+mn-lt"/>
              </a:rPr>
              <a:t>.</a:t>
            </a:r>
            <a:r>
              <a:rPr lang="sv-SE" altLang="sv-SE" sz="1100" b="0" dirty="0">
                <a:solidFill>
                  <a:prstClr val="black"/>
                </a:solidFill>
                <a:latin typeface="+mn-lt"/>
              </a:rPr>
              <a:t> Det är populärt att berika spendanalysen med uppgifter från externa system. Ibland kan denna berikning läggas in direkt i spenddatabasen, men ibland får det göras genom handpåläggning, och då passar textformatet. T.ex. kan man lägga geografiska och demografiska uppgifter, kreditupplysningar, fraktuppgifter, koldioxidbelastning etc.</a:t>
            </a:r>
          </a:p>
          <a:p>
            <a:pPr lvl="0" algn="l" eaLnBrk="0" hangingPunct="0">
              <a:spcBef>
                <a:spcPct val="0"/>
              </a:spcBef>
            </a:pPr>
            <a:endParaRPr lang="sv-SE" altLang="sv-SE" sz="1100" dirty="0" smtClean="0">
              <a:solidFill>
                <a:prstClr val="black"/>
              </a:solidFill>
              <a:latin typeface="+mn-lt"/>
            </a:endParaRPr>
          </a:p>
          <a:p>
            <a:pPr lvl="0" algn="l" eaLnBrk="0" hangingPunct="0">
              <a:spcBef>
                <a:spcPct val="0"/>
              </a:spcBef>
            </a:pPr>
            <a:r>
              <a:rPr lang="sv-SE" altLang="sv-SE" sz="1100" dirty="0" smtClean="0">
                <a:solidFill>
                  <a:prstClr val="black"/>
                </a:solidFill>
                <a:latin typeface="+mn-lt"/>
              </a:rPr>
              <a:t>Intressenterna</a:t>
            </a:r>
            <a:r>
              <a:rPr lang="sv-SE" altLang="sv-SE" sz="1100" b="0" dirty="0" smtClean="0">
                <a:solidFill>
                  <a:prstClr val="black"/>
                </a:solidFill>
                <a:latin typeface="+mn-lt"/>
              </a:rPr>
              <a:t> </a:t>
            </a:r>
            <a:r>
              <a:rPr lang="sv-SE" altLang="sv-SE" sz="1100" b="0" dirty="0">
                <a:solidFill>
                  <a:prstClr val="black"/>
                </a:solidFill>
                <a:latin typeface="+mn-lt"/>
              </a:rPr>
              <a:t>är spendanalysens huvudpersoner. Som inlägget inleddes så handlar spendanalysen bl.a. om att strukturera dialogen med intressenterna. Därför måste man förstå vilka de är, hur de ska bemöttas, vad som är viktigt osv.</a:t>
            </a:r>
          </a:p>
          <a:p>
            <a:pPr lvl="0" algn="l" eaLnBrk="0" hangingPunct="0">
              <a:spcBef>
                <a:spcPct val="0"/>
              </a:spcBef>
            </a:pPr>
            <a:endParaRPr lang="sv-SE" altLang="sv-SE" sz="1100" dirty="0" smtClean="0">
              <a:solidFill>
                <a:prstClr val="black"/>
              </a:solidFill>
              <a:latin typeface="+mn-lt"/>
            </a:endParaRPr>
          </a:p>
          <a:p>
            <a:pPr lvl="0" algn="l" eaLnBrk="0" hangingPunct="0">
              <a:spcBef>
                <a:spcPct val="0"/>
              </a:spcBef>
            </a:pPr>
            <a:r>
              <a:rPr lang="sv-SE" altLang="sv-SE" sz="1100" dirty="0" smtClean="0">
                <a:solidFill>
                  <a:prstClr val="black"/>
                </a:solidFill>
                <a:latin typeface="+mn-lt"/>
              </a:rPr>
              <a:t>Förbättringspotentialer</a:t>
            </a:r>
            <a:r>
              <a:rPr lang="sv-SE" altLang="sv-SE" sz="1100" dirty="0">
                <a:solidFill>
                  <a:prstClr val="black"/>
                </a:solidFill>
                <a:latin typeface="+mn-lt"/>
              </a:rPr>
              <a:t>.</a:t>
            </a:r>
            <a:r>
              <a:rPr lang="sv-SE" altLang="sv-SE" sz="1100" b="0" dirty="0">
                <a:solidFill>
                  <a:prstClr val="black"/>
                </a:solidFill>
                <a:latin typeface="+mn-lt"/>
              </a:rPr>
              <a:t> I dialogen med olika intressenter uppkommer idéer om förbättringar som kan göras och de måste dokumenteras så att de inte glöms bort. Här finns embryon till kommande kategoriprojekt.</a:t>
            </a:r>
          </a:p>
          <a:p>
            <a:pPr lvl="0" algn="l" eaLnBrk="0" hangingPunct="0">
              <a:spcBef>
                <a:spcPct val="0"/>
              </a:spcBef>
            </a:pPr>
            <a:endParaRPr lang="sv-SE" altLang="sv-SE" sz="1100" b="0" dirty="0" smtClean="0">
              <a:solidFill>
                <a:prstClr val="black"/>
              </a:solidFill>
              <a:latin typeface="+mn-lt"/>
            </a:endParaRPr>
          </a:p>
          <a:p>
            <a:pPr lvl="0" algn="l" eaLnBrk="0" hangingPunct="0">
              <a:spcBef>
                <a:spcPct val="0"/>
              </a:spcBef>
            </a:pPr>
            <a:r>
              <a:rPr lang="sv-SE" altLang="sv-SE" sz="1100" b="0" dirty="0" smtClean="0">
                <a:solidFill>
                  <a:prstClr val="black"/>
                </a:solidFill>
                <a:latin typeface="+mn-lt"/>
              </a:rPr>
              <a:t>Ovan </a:t>
            </a:r>
            <a:r>
              <a:rPr lang="sv-SE" altLang="sv-SE" sz="1100" b="0" dirty="0">
                <a:solidFill>
                  <a:prstClr val="black"/>
                </a:solidFill>
                <a:latin typeface="+mn-lt"/>
              </a:rPr>
              <a:t>nämnda punkter berör främst dokumentation, men låt oss återvända till det viktigaste – dialogen. Svårigheten är att många intressenter tänker subjektivt och </a:t>
            </a:r>
            <a:r>
              <a:rPr lang="sv-SE" altLang="sv-SE" sz="1100" b="0" dirty="0" smtClean="0">
                <a:solidFill>
                  <a:prstClr val="black"/>
                </a:solidFill>
                <a:latin typeface="+mn-lt"/>
              </a:rPr>
              <a:t>vill </a:t>
            </a:r>
            <a:r>
              <a:rPr lang="sv-SE" altLang="sv-SE" sz="1100" b="0" dirty="0">
                <a:solidFill>
                  <a:prstClr val="black"/>
                </a:solidFill>
                <a:latin typeface="+mn-lt"/>
              </a:rPr>
              <a:t>helst ha status quo. Det gäller att hitta något som får dem på kroken. Vad detta är varierarar från fall till fall, och man får zick-zacka mellan ämnen för att hitta betet.</a:t>
            </a:r>
          </a:p>
          <a:p>
            <a:pPr lvl="0" algn="l" eaLnBrk="0" hangingPunct="0">
              <a:spcBef>
                <a:spcPct val="0"/>
              </a:spcBef>
            </a:pPr>
            <a:endParaRPr lang="sv-SE" altLang="sv-SE" sz="1100" b="0" dirty="0" smtClean="0">
              <a:solidFill>
                <a:prstClr val="black"/>
              </a:solidFill>
              <a:latin typeface="+mn-lt"/>
            </a:endParaRPr>
          </a:p>
          <a:p>
            <a:pPr lvl="0" algn="l" eaLnBrk="0" hangingPunct="0">
              <a:spcBef>
                <a:spcPct val="0"/>
              </a:spcBef>
            </a:pPr>
            <a:r>
              <a:rPr lang="sv-SE" altLang="sv-SE" sz="1100" b="0" dirty="0" smtClean="0">
                <a:solidFill>
                  <a:prstClr val="black"/>
                </a:solidFill>
                <a:latin typeface="+mn-lt"/>
                <a:hlinkClick r:id="rId3" action="ppaction://hlinksldjump"/>
              </a:rPr>
              <a:t>I </a:t>
            </a:r>
            <a:r>
              <a:rPr lang="sv-SE" altLang="sv-SE" sz="1100" b="0" dirty="0">
                <a:solidFill>
                  <a:prstClr val="black"/>
                </a:solidFill>
                <a:latin typeface="+mn-lt"/>
                <a:hlinkClick r:id="rId3" action="ppaction://hlinksldjump"/>
              </a:rPr>
              <a:t>bifogad fil har jag sammanställt områden och frågeställningar som kan diskuteras i intressentdialogen i sökandet efter förbättring och förändring. </a:t>
            </a:r>
            <a:endParaRPr lang="sv-SE" altLang="sv-SE" sz="1100" b="0" dirty="0">
              <a:solidFill>
                <a:prstClr val="black"/>
              </a:solidFill>
              <a:latin typeface="+mn-lt"/>
            </a:endParaRPr>
          </a:p>
          <a:p>
            <a:pPr algn="l"/>
            <a:endParaRPr lang="sv-SE" sz="1100" b="0" dirty="0" smtClean="0">
              <a:latin typeface="+mn-lt"/>
            </a:endParaRPr>
          </a:p>
        </p:txBody>
      </p:sp>
    </p:spTree>
    <p:extLst>
      <p:ext uri="{BB962C8B-B14F-4D97-AF65-F5344CB8AC3E}">
        <p14:creationId xmlns:p14="http://schemas.microsoft.com/office/powerpoint/2010/main" val="1541230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Ett kategoriträd presenterad i outlinern KeyNote</a:t>
            </a:r>
            <a:endParaRPr lang="sv-SE" dirty="0"/>
          </a:p>
        </p:txBody>
      </p:sp>
      <p:pic>
        <p:nvPicPr>
          <p:cNvPr id="3" name="Bildobjekt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5742" y="589620"/>
            <a:ext cx="5373962" cy="6171991"/>
          </a:xfrm>
          <a:prstGeom prst="rect">
            <a:avLst/>
          </a:prstGeom>
        </p:spPr>
      </p:pic>
    </p:spTree>
    <p:extLst>
      <p:ext uri="{BB962C8B-B14F-4D97-AF65-F5344CB8AC3E}">
        <p14:creationId xmlns:p14="http://schemas.microsoft.com/office/powerpoint/2010/main" val="240460824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038&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Y-%m-%d&lt;/m_strFormatTime&gt;&lt;/m_precDefaultDate&gt;&lt;m_precDefaultYear&gt;&lt;m_bNumberIsYear val=&quot;0&quot;/&gt;&lt;/m_precDefaultYear&gt;&lt;m_precDefaultQuarter&gt;&lt;m_bNumberIsYear val=&quot;0&quot;/&gt;&lt;/m_precDefaultQuarter&gt;&lt;m_precDefaultMonth&gt;&lt;m_bNumberIsYear val=&quot;0&quot;/&gt;&lt;/m_precDefaultMonth&gt;&lt;m_precDefaultWeek&gt;&lt;m_bNumberIsYear val=&quot;0&quot;/&gt;&lt;/m_precDefaultWeek&gt;&lt;m_precDefaultDay&gt;&lt;m_bNumberIsYear val=&quot;0&quot;/&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lank">
  <a:themeElements>
    <a:clrScheme name="Custom 4">
      <a:dk1>
        <a:sysClr val="windowText" lastClr="000000"/>
      </a:dk1>
      <a:lt1>
        <a:sysClr val="window" lastClr="FFFFFF"/>
      </a:lt1>
      <a:dk2>
        <a:srgbClr val="27A22C"/>
      </a:dk2>
      <a:lt2>
        <a:srgbClr val="EBF4E3"/>
      </a:lt2>
      <a:accent1>
        <a:srgbClr val="D0E3B8"/>
      </a:accent1>
      <a:accent2>
        <a:srgbClr val="8EBE78"/>
      </a:accent2>
      <a:accent3>
        <a:srgbClr val="004D0B"/>
      </a:accent3>
      <a:accent4>
        <a:srgbClr val="007E2B"/>
      </a:accent4>
      <a:accent5>
        <a:srgbClr val="EBF4E3"/>
      </a:accent5>
      <a:accent6>
        <a:srgbClr val="8EBE78"/>
      </a:accent6>
      <a:hlink>
        <a:srgbClr val="007E2B"/>
      </a:hlink>
      <a:folHlink>
        <a:srgbClr val="004D0B"/>
      </a:folHlink>
    </a:clrScheme>
    <a:fontScheme name="EFFSO ppt default 07093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2700" cap="flat" cmpd="sng" algn="ctr">
          <a:solidFill>
            <a:schemeClr val="tx1"/>
          </a:solidFill>
          <a:prstDash val="solid"/>
          <a:round/>
          <a:headEnd type="none" w="med" len="med"/>
          <a:tailEnd type="none" w="med" len="med"/>
        </a:ln>
        <a:effectLst/>
      </a:spPr>
      <a:bodyPr vert="horz" wrap="square" lIns="72000" tIns="72000" rIns="72000" bIns="36000" numCol="1" rtlCol="0"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sz="1400" b="1" i="0" u="none" strike="noStrike" cap="none" normalizeH="0" baseline="0" smtClean="0">
            <a:ln>
              <a:noFill/>
            </a:ln>
            <a:solidFill>
              <a:schemeClr val="tx1"/>
            </a:solidFill>
            <a:effectLst/>
            <a:latin typeface="Arial" charset="0"/>
          </a:defRPr>
        </a:defPPr>
      </a:lstStyle>
    </a:spDef>
    <a:lnDef>
      <a:spPr bwMode="auto">
        <a:solidFill>
          <a:schemeClr val="accent1"/>
        </a:solidFill>
        <a:ln w="12700" cap="flat" cmpd="sng" algn="ctr">
          <a:solidFill>
            <a:schemeClr val="tx1"/>
          </a:solidFill>
          <a:prstDash val="solid"/>
          <a:round/>
          <a:headEnd type="none" w="med" len="med"/>
          <a:tailEnd type="none" w="lg" len="lg"/>
        </a:ln>
        <a:effectLst/>
      </a:spPr>
      <a:bodyPr/>
      <a:lstStyle/>
    </a:lnDef>
    <a:txDef>
      <a:spPr/>
      <a:bodyPr vert="horz" wrap="square" lIns="91440" tIns="45720" rIns="91440" bIns="45720" rtlCol="0">
        <a:spAutoFit/>
      </a:bodyPr>
      <a:lstStyle>
        <a:defPPr algn="l">
          <a:defRPr b="0" dirty="0" err="1" smtClean="0"/>
        </a:defPPr>
      </a:lstStyle>
    </a:txDef>
  </a:objectDefaults>
  <a:extraClrSchemeLst>
    <a:extraClrScheme>
      <a:clrScheme name="EFFSO ppt default 07093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FFSO ppt default 07093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FFSO ppt default 07093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FFSO ppt default 07093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FFSO ppt default 07093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FFSO ppt default 07093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FFSO ppt default 07093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FFSO ppt default 07093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FFSO ppt default 07093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FFSO ppt default 07093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FFSO ppt default 07093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FFSO ppt default 07093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FFSO ppt default 070930 13">
        <a:dk1>
          <a:srgbClr val="000000"/>
        </a:dk1>
        <a:lt1>
          <a:srgbClr val="FFFFFF"/>
        </a:lt1>
        <a:dk2>
          <a:srgbClr val="384330"/>
        </a:dk2>
        <a:lt2>
          <a:srgbClr val="CECECE"/>
        </a:lt2>
        <a:accent1>
          <a:srgbClr val="006F3A"/>
        </a:accent1>
        <a:accent2>
          <a:srgbClr val="5E9847"/>
        </a:accent2>
        <a:accent3>
          <a:srgbClr val="FFFFFF"/>
        </a:accent3>
        <a:accent4>
          <a:srgbClr val="000000"/>
        </a:accent4>
        <a:accent5>
          <a:srgbClr val="AABBAE"/>
        </a:accent5>
        <a:accent6>
          <a:srgbClr val="54893F"/>
        </a:accent6>
        <a:hlink>
          <a:srgbClr val="B0CA53"/>
        </a:hlink>
        <a:folHlink>
          <a:srgbClr val="EAEAEA"/>
        </a:folHlink>
      </a:clrScheme>
      <a:clrMap bg1="lt1" tx1="dk1" bg2="lt2" tx2="dk2" accent1="accent1" accent2="accent2" accent3="accent3" accent4="accent4" accent5="accent5" accent6="accent6" hlink="hlink" folHlink="folHlink"/>
    </a:extraClrScheme>
    <a:extraClrScheme>
      <a:clrScheme name="EFFSO ppt default 070930 14">
        <a:dk1>
          <a:srgbClr val="333333"/>
        </a:dk1>
        <a:lt1>
          <a:srgbClr val="FFFFFF"/>
        </a:lt1>
        <a:dk2>
          <a:srgbClr val="384330"/>
        </a:dk2>
        <a:lt2>
          <a:srgbClr val="CECECE"/>
        </a:lt2>
        <a:accent1>
          <a:srgbClr val="006F3A"/>
        </a:accent1>
        <a:accent2>
          <a:srgbClr val="5E9847"/>
        </a:accent2>
        <a:accent3>
          <a:srgbClr val="FFFFFF"/>
        </a:accent3>
        <a:accent4>
          <a:srgbClr val="2A2A2A"/>
        </a:accent4>
        <a:accent5>
          <a:srgbClr val="AABBAE"/>
        </a:accent5>
        <a:accent6>
          <a:srgbClr val="54893F"/>
        </a:accent6>
        <a:hlink>
          <a:srgbClr val="B0CA53"/>
        </a:hlink>
        <a:folHlink>
          <a:srgbClr val="EAEAEA"/>
        </a:folHlink>
      </a:clrScheme>
      <a:clrMap bg1="lt1" tx1="dk1" bg2="lt2" tx2="dk2" accent1="accent1" accent2="accent2" accent3="accent3" accent4="accent4" accent5="accent5" accent6="accent6" hlink="hlink" folHlink="folHlink"/>
    </a:extraClrScheme>
    <a:extraClrScheme>
      <a:clrScheme name="EFFSO ppt default 070930 15">
        <a:dk1>
          <a:srgbClr val="333333"/>
        </a:dk1>
        <a:lt1>
          <a:srgbClr val="FFFFFF"/>
        </a:lt1>
        <a:dk2>
          <a:srgbClr val="384330"/>
        </a:dk2>
        <a:lt2>
          <a:srgbClr val="CECECE"/>
        </a:lt2>
        <a:accent1>
          <a:srgbClr val="2E9242"/>
        </a:accent1>
        <a:accent2>
          <a:srgbClr val="5E9847"/>
        </a:accent2>
        <a:accent3>
          <a:srgbClr val="FFFFFF"/>
        </a:accent3>
        <a:accent4>
          <a:srgbClr val="2A2A2A"/>
        </a:accent4>
        <a:accent5>
          <a:srgbClr val="ADC7B0"/>
        </a:accent5>
        <a:accent6>
          <a:srgbClr val="54893F"/>
        </a:accent6>
        <a:hlink>
          <a:srgbClr val="B0CA53"/>
        </a:hlink>
        <a:folHlink>
          <a:srgbClr val="EAEAEA"/>
        </a:folHlink>
      </a:clrScheme>
      <a:clrMap bg1="lt1" tx1="dk1" bg2="lt2" tx2="dk2" accent1="accent1" accent2="accent2" accent3="accent3" accent4="accent4" accent5="accent5" accent6="accent6" hlink="hlink" folHlink="folHlink"/>
    </a:extraClrScheme>
    <a:extraClrScheme>
      <a:clrScheme name="EFFSO ppt default 070930 16">
        <a:dk1>
          <a:srgbClr val="333333"/>
        </a:dk1>
        <a:lt1>
          <a:srgbClr val="FFFFFF"/>
        </a:lt1>
        <a:dk2>
          <a:srgbClr val="384330"/>
        </a:dk2>
        <a:lt2>
          <a:srgbClr val="CECECE"/>
        </a:lt2>
        <a:accent1>
          <a:srgbClr val="2E9242"/>
        </a:accent1>
        <a:accent2>
          <a:srgbClr val="5E9847"/>
        </a:accent2>
        <a:accent3>
          <a:srgbClr val="FFFFFF"/>
        </a:accent3>
        <a:accent4>
          <a:srgbClr val="2A2A2A"/>
        </a:accent4>
        <a:accent5>
          <a:srgbClr val="ADC7B0"/>
        </a:accent5>
        <a:accent6>
          <a:srgbClr val="54893F"/>
        </a:accent6>
        <a:hlink>
          <a:srgbClr val="B0CA53"/>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NTITLED (002) [Read-Only]" id="{1D8D69EE-03F6-46C5-A73F-58CF2E1F3CEF}" vid="{69F901A6-9AE0-42D1-8245-F662ECF4C4D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504</Words>
  <Application>Microsoft Office PowerPoint</Application>
  <PresentationFormat>A4 (210 x 297 mm)</PresentationFormat>
  <Paragraphs>48</Paragraphs>
  <Slides>4</Slides>
  <Notes>0</Notes>
  <HiddenSlides>0</HiddenSlides>
  <MMClips>0</MMClips>
  <ScaleCrop>false</ScaleCrop>
  <HeadingPairs>
    <vt:vector size="8" baseType="variant">
      <vt:variant>
        <vt:lpstr>Använt teckensnitt</vt:lpstr>
      </vt:variant>
      <vt:variant>
        <vt:i4>2</vt:i4>
      </vt:variant>
      <vt:variant>
        <vt:lpstr>Tema</vt:lpstr>
      </vt:variant>
      <vt:variant>
        <vt:i4>1</vt:i4>
      </vt:variant>
      <vt:variant>
        <vt:lpstr>Serverprogram för OLE-inbäddning</vt:lpstr>
      </vt:variant>
      <vt:variant>
        <vt:i4>1</vt:i4>
      </vt:variant>
      <vt:variant>
        <vt:lpstr>Bildrubriker</vt:lpstr>
      </vt:variant>
      <vt:variant>
        <vt:i4>4</vt:i4>
      </vt:variant>
    </vt:vector>
  </HeadingPairs>
  <TitlesOfParts>
    <vt:vector size="8" baseType="lpstr">
      <vt:lpstr>Arial</vt:lpstr>
      <vt:lpstr>Times New Roman</vt:lpstr>
      <vt:lpstr>Blank</vt:lpstr>
      <vt:lpstr>think-cell Slide</vt:lpstr>
      <vt:lpstr>Ämnesområden att diskutera i en intressentdialog</vt:lpstr>
      <vt:lpstr>Spendanalys är så mycket mer än bara siffror, del I</vt:lpstr>
      <vt:lpstr>Spendanalys är så mycket mer än bara siffror, del II</vt:lpstr>
      <vt:lpstr>Ett kategoriträd presenterad i outlinern KeyNote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2017-08-28T19:18:48Z</dcterms:created>
  <dcterms:modified xsi:type="dcterms:W3CDTF">2021-05-24T09:51:43Z</dcterms:modified>
</cp:coreProperties>
</file>