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 id="2147483650" r:id="rId3"/>
    <p:sldMasterId id="2147483651" r:id="rId4"/>
  </p:sldMasterIdLst>
  <p:notesMasterIdLst>
    <p:notesMasterId r:id="rId10"/>
  </p:notesMasterIdLst>
  <p:sldIdLst>
    <p:sldId id="263" r:id="rId5"/>
    <p:sldId id="264" r:id="rId6"/>
    <p:sldId id="267" r:id="rId7"/>
    <p:sldId id="265" r:id="rId8"/>
    <p:sldId id="266" r:id="rId9"/>
  </p:sldIdLst>
  <p:sldSz cx="9907588" cy="6858000"/>
  <p:notesSz cx="6858000" cy="9144000"/>
  <p:defaultTextStyle>
    <a:defPPr>
      <a:defRPr lang="en-GB"/>
    </a:defPPr>
    <a:lvl1pPr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1pPr>
    <a:lvl2pPr marL="742950" indent="-285750"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2pPr>
    <a:lvl3pPr marL="1143000" indent="-228600"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3pPr>
    <a:lvl4pPr marL="1600200" indent="-228600"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4pPr>
    <a:lvl5pPr marL="2057400" indent="-228600" algn="ctr" defTabSz="449263" rtl="0" fontAlgn="base">
      <a:spcBef>
        <a:spcPts val="1000"/>
      </a:spcBef>
      <a:spcAft>
        <a:spcPct val="0"/>
      </a:spcAft>
      <a:buClr>
        <a:srgbClr val="000000"/>
      </a:buClr>
      <a:buSzPct val="100000"/>
      <a:buFont typeface="Times New Roman" panose="02020603050405020304" pitchFamily="18" charset="0"/>
      <a:defRPr sz="1600"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sz="1600"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sz="1600"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sz="1600"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sz="1600"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6600"/>
    <a:srgbClr val="008A3E"/>
    <a:srgbClr val="000000"/>
    <a:srgbClr val="B4D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904"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2"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3"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4"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5"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6"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7" name="Text Box 7"/>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8" name="Text Box 8"/>
          <p:cNvSpPr txBox="1">
            <a:spLocks noChangeArrowheads="1"/>
          </p:cNvSpPr>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29" name="Rectangle 9"/>
          <p:cNvSpPr>
            <a:spLocks noGrp="1" noRot="1" noChangeAspect="1" noChangeArrowheads="1"/>
          </p:cNvSpPr>
          <p:nvPr>
            <p:ph type="sldImg"/>
          </p:nvPr>
        </p:nvSpPr>
        <p:spPr bwMode="auto">
          <a:xfrm>
            <a:off x="952500" y="685800"/>
            <a:ext cx="4943475" cy="3419475"/>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30" name="Rectangle 10"/>
          <p:cNvSpPr>
            <a:spLocks noGrp="1" noChangeArrowheads="1"/>
          </p:cNvSpPr>
          <p:nvPr>
            <p:ph type="body"/>
          </p:nvPr>
        </p:nvSpPr>
        <p:spPr bwMode="auto">
          <a:xfrm>
            <a:off x="685800" y="4343400"/>
            <a:ext cx="5476875"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sv-SE" altLang="sv-SE" smtClean="0"/>
          </a:p>
        </p:txBody>
      </p:sp>
      <p:sp>
        <p:nvSpPr>
          <p:cNvPr id="5131" name="Text Box 11"/>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32" name="Rectangle 12"/>
          <p:cNvSpPr>
            <a:spLocks noGrp="1" noChangeArrowheads="1"/>
          </p:cNvSpPr>
          <p:nvPr>
            <p:ph type="sldNum"/>
          </p:nvPr>
        </p:nvSpPr>
        <p:spPr bwMode="auto">
          <a:xfrm>
            <a:off x="3884613" y="8685213"/>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97B2C47D-2074-4728-A890-AF54206F1882}" type="slidenum">
              <a:rPr lang="en-US" altLang="sv-SE"/>
              <a:pPr/>
              <a:t>‹#›</a:t>
            </a:fld>
            <a:endParaRPr lang="en-US" altLang="sv-SE"/>
          </a:p>
        </p:txBody>
      </p:sp>
    </p:spTree>
    <p:extLst>
      <p:ext uri="{BB962C8B-B14F-4D97-AF65-F5344CB8AC3E}">
        <p14:creationId xmlns:p14="http://schemas.microsoft.com/office/powerpoint/2010/main" val="268586768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38250" y="1122363"/>
            <a:ext cx="7431088"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46168435-B738-4013-8D71-71AA9A804B75}"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7953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8F5934DD-DE5D-42AD-9289-D8BFD51001F3}"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896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64375" y="990600"/>
            <a:ext cx="2146300" cy="53244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2300" y="990600"/>
            <a:ext cx="6289675" cy="53244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09BE0F9A-6FD5-4D82-BE6E-54809484C48A}"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565939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38250" y="1122363"/>
            <a:ext cx="7431088"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F2E5A75E-87A1-4708-BC6E-A35C97C45193}"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829337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A8405515-5411-4BF9-93F5-DAAB151E3F9A}"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057323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76275" y="1709738"/>
            <a:ext cx="8545513"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smtClean="0"/>
              <a:t>Klicka här för att ändra format på bakgrundstexten</a:t>
            </a:r>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3DD207DF-A3B0-4D3B-A688-5B331BA578E5}"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689266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2300" y="1905000"/>
            <a:ext cx="4217988"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992688" y="1905000"/>
            <a:ext cx="4217987"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10D31559-D82F-46DC-9BA9-6922DD9BA39B}"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196329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82625" y="365125"/>
            <a:ext cx="8545513"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82625" y="2505075"/>
            <a:ext cx="419100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16500" y="2505075"/>
            <a:ext cx="421163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sidfot 6"/>
          <p:cNvSpPr>
            <a:spLocks noGrp="1"/>
          </p:cNvSpPr>
          <p:nvPr>
            <p:ph type="ftr" idx="10"/>
          </p:nvPr>
        </p:nvSpPr>
        <p:spPr/>
        <p:txBody>
          <a:bodyPr/>
          <a:lstStyle>
            <a:lvl1pPr>
              <a:defRPr/>
            </a:lvl1pPr>
          </a:lstStyle>
          <a:p>
            <a:r>
              <a:rPr lang="sv-SE" altLang="sv-SE"/>
              <a:t>Change this in 'View' - 'Header and Footer'</a:t>
            </a:r>
          </a:p>
        </p:txBody>
      </p:sp>
      <p:sp>
        <p:nvSpPr>
          <p:cNvPr id="8" name="Platshållare för bildnummer 7"/>
          <p:cNvSpPr>
            <a:spLocks noGrp="1"/>
          </p:cNvSpPr>
          <p:nvPr>
            <p:ph type="sldNum" idx="11"/>
          </p:nvPr>
        </p:nvSpPr>
        <p:spPr/>
        <p:txBody>
          <a:bodyPr/>
          <a:lstStyle>
            <a:lvl1pPr>
              <a:defRPr/>
            </a:lvl1pPr>
          </a:lstStyle>
          <a:p>
            <a:fld id="{E83FBE43-1F03-4C78-A744-5E16B5B832A1}" type="slidenum">
              <a:rPr lang="sv-SE" altLang="sv-SE"/>
              <a:pPr/>
              <a:t>‹#›</a:t>
            </a:fld>
            <a:endParaRPr lang="sv-SE" altLang="sv-SE"/>
          </a:p>
        </p:txBody>
      </p:sp>
      <p:sp>
        <p:nvSpPr>
          <p:cNvPr id="9" name="Platshållare för datum 8"/>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199512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sidfot 2"/>
          <p:cNvSpPr>
            <a:spLocks noGrp="1"/>
          </p:cNvSpPr>
          <p:nvPr>
            <p:ph type="ftr" idx="10"/>
          </p:nvPr>
        </p:nvSpPr>
        <p:spPr/>
        <p:txBody>
          <a:bodyPr/>
          <a:lstStyle>
            <a:lvl1pPr>
              <a:defRPr/>
            </a:lvl1pPr>
          </a:lstStyle>
          <a:p>
            <a:r>
              <a:rPr lang="sv-SE" altLang="sv-SE"/>
              <a:t>Change this in 'View' - 'Header and Footer'</a:t>
            </a:r>
          </a:p>
        </p:txBody>
      </p:sp>
      <p:sp>
        <p:nvSpPr>
          <p:cNvPr id="4" name="Platshållare för bildnummer 3"/>
          <p:cNvSpPr>
            <a:spLocks noGrp="1"/>
          </p:cNvSpPr>
          <p:nvPr>
            <p:ph type="sldNum" idx="11"/>
          </p:nvPr>
        </p:nvSpPr>
        <p:spPr/>
        <p:txBody>
          <a:bodyPr/>
          <a:lstStyle>
            <a:lvl1pPr>
              <a:defRPr/>
            </a:lvl1pPr>
          </a:lstStyle>
          <a:p>
            <a:fld id="{BB47F5A2-1148-4CE8-912F-F4C4A3DDA2DF}" type="slidenum">
              <a:rPr lang="sv-SE" altLang="sv-SE"/>
              <a:pPr/>
              <a:t>‹#›</a:t>
            </a:fld>
            <a:endParaRPr lang="sv-SE" altLang="sv-SE"/>
          </a:p>
        </p:txBody>
      </p:sp>
      <p:sp>
        <p:nvSpPr>
          <p:cNvPr id="5" name="Platshållare för datum 4"/>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543382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idx="10"/>
          </p:nvPr>
        </p:nvSpPr>
        <p:spPr/>
        <p:txBody>
          <a:bodyPr/>
          <a:lstStyle>
            <a:lvl1pPr>
              <a:defRPr/>
            </a:lvl1pPr>
          </a:lstStyle>
          <a:p>
            <a:r>
              <a:rPr lang="sv-SE" altLang="sv-SE"/>
              <a:t>Change this in 'View' - 'Header and Footer'</a:t>
            </a:r>
          </a:p>
        </p:txBody>
      </p:sp>
      <p:sp>
        <p:nvSpPr>
          <p:cNvPr id="3" name="Platshållare för bildnummer 2"/>
          <p:cNvSpPr>
            <a:spLocks noGrp="1"/>
          </p:cNvSpPr>
          <p:nvPr>
            <p:ph type="sldNum" idx="11"/>
          </p:nvPr>
        </p:nvSpPr>
        <p:spPr/>
        <p:txBody>
          <a:bodyPr/>
          <a:lstStyle>
            <a:lvl1pPr>
              <a:defRPr/>
            </a:lvl1pPr>
          </a:lstStyle>
          <a:p>
            <a:fld id="{15D7F267-27D4-476C-B786-A5DD6F597C6C}" type="slidenum">
              <a:rPr lang="sv-SE" altLang="sv-SE"/>
              <a:pPr/>
              <a:t>‹#›</a:t>
            </a:fld>
            <a:endParaRPr lang="sv-SE" altLang="sv-SE"/>
          </a:p>
        </p:txBody>
      </p:sp>
      <p:sp>
        <p:nvSpPr>
          <p:cNvPr id="4" name="Platshållare för datum 3"/>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497757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84459736-694C-44CE-B085-514BA01897B0}"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331402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0C7036DF-BF3F-4097-8AD4-C2F667905ABC}"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692113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DAB758EF-3316-4DC7-A67A-59561BB5450D}"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56600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D5FC0049-314A-4BA3-B2F6-1EA2EB09024F}"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59550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64375" y="990600"/>
            <a:ext cx="2146300" cy="53244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2300" y="990600"/>
            <a:ext cx="6289675" cy="53244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ED91A9ED-BE18-4EB1-8D26-541DBBEDBC13}"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649009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38250" y="1122363"/>
            <a:ext cx="7431088"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36883801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1197338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76275" y="1709738"/>
            <a:ext cx="8545513"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smtClean="0"/>
              <a:t>Klicka här för att ändra format på bakgrundstexten</a:t>
            </a:r>
          </a:p>
        </p:txBody>
      </p:sp>
    </p:spTree>
    <p:extLst>
      <p:ext uri="{BB962C8B-B14F-4D97-AF65-F5344CB8AC3E}">
        <p14:creationId xmlns:p14="http://schemas.microsoft.com/office/powerpoint/2010/main" val="1146388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2300" y="1905000"/>
            <a:ext cx="4217988"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992688" y="1905000"/>
            <a:ext cx="4217987"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1176233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82625" y="365125"/>
            <a:ext cx="8545513"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82625" y="2505075"/>
            <a:ext cx="419100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16500" y="2505075"/>
            <a:ext cx="421163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9989281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587422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76275" y="1709738"/>
            <a:ext cx="8545513"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smtClean="0"/>
              <a:t>Klicka här för att ändra format på bakgrundstexten</a:t>
            </a:r>
          </a:p>
        </p:txBody>
      </p:sp>
      <p:sp>
        <p:nvSpPr>
          <p:cNvPr id="4" name="Platshållare för sidfot 3"/>
          <p:cNvSpPr>
            <a:spLocks noGrp="1"/>
          </p:cNvSpPr>
          <p:nvPr>
            <p:ph type="ftr" idx="10"/>
          </p:nvPr>
        </p:nvSpPr>
        <p:spPr/>
        <p:txBody>
          <a:bodyPr/>
          <a:lstStyle>
            <a:lvl1pPr>
              <a:defRPr/>
            </a:lvl1pPr>
          </a:lstStyle>
          <a:p>
            <a:r>
              <a:rPr lang="sv-SE" altLang="sv-SE"/>
              <a:t>Change this in 'View' - 'Header and Footer'</a:t>
            </a:r>
          </a:p>
        </p:txBody>
      </p:sp>
      <p:sp>
        <p:nvSpPr>
          <p:cNvPr id="5" name="Platshållare för bildnummer 4"/>
          <p:cNvSpPr>
            <a:spLocks noGrp="1"/>
          </p:cNvSpPr>
          <p:nvPr>
            <p:ph type="sldNum" idx="11"/>
          </p:nvPr>
        </p:nvSpPr>
        <p:spPr/>
        <p:txBody>
          <a:bodyPr/>
          <a:lstStyle>
            <a:lvl1pPr>
              <a:defRPr/>
            </a:lvl1pPr>
          </a:lstStyle>
          <a:p>
            <a:fld id="{4452A8E1-BE25-4054-9342-45A5C0422534}" type="slidenum">
              <a:rPr lang="sv-SE" altLang="sv-SE"/>
              <a:pPr/>
              <a:t>‹#›</a:t>
            </a:fld>
            <a:endParaRPr lang="sv-SE" altLang="sv-SE"/>
          </a:p>
        </p:txBody>
      </p:sp>
      <p:sp>
        <p:nvSpPr>
          <p:cNvPr id="6" name="Platshållare för datum 5"/>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31814771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extLst>
      <p:ext uri="{BB962C8B-B14F-4D97-AF65-F5344CB8AC3E}">
        <p14:creationId xmlns:p14="http://schemas.microsoft.com/office/powerpoint/2010/main" val="41854360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extLst>
      <p:ext uri="{BB962C8B-B14F-4D97-AF65-F5344CB8AC3E}">
        <p14:creationId xmlns:p14="http://schemas.microsoft.com/office/powerpoint/2010/main" val="42100857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979471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64375" y="990600"/>
            <a:ext cx="2146300" cy="53244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2300" y="990600"/>
            <a:ext cx="6289675" cy="53244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701517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38250" y="1122363"/>
            <a:ext cx="7431088"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18030677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8711453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76275" y="1709738"/>
            <a:ext cx="8545513"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smtClean="0"/>
              <a:t>Klicka här för att ändra format på bakgrundstexten</a:t>
            </a:r>
          </a:p>
        </p:txBody>
      </p:sp>
    </p:spTree>
    <p:extLst>
      <p:ext uri="{BB962C8B-B14F-4D97-AF65-F5344CB8AC3E}">
        <p14:creationId xmlns:p14="http://schemas.microsoft.com/office/powerpoint/2010/main" val="37812958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2300" y="1905000"/>
            <a:ext cx="4217988"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992688" y="1905000"/>
            <a:ext cx="4217987"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3031537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82625" y="365125"/>
            <a:ext cx="8545513"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82625" y="2505075"/>
            <a:ext cx="419100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16500" y="2505075"/>
            <a:ext cx="421163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1207951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52695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2300" y="1905000"/>
            <a:ext cx="4217988"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992688" y="1905000"/>
            <a:ext cx="4217987" cy="44100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0B078565-BD22-40C0-A896-8CFD6B648556}"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6086139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524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extLst>
      <p:ext uri="{BB962C8B-B14F-4D97-AF65-F5344CB8AC3E}">
        <p14:creationId xmlns:p14="http://schemas.microsoft.com/office/powerpoint/2010/main" val="1662477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extLst>
      <p:ext uri="{BB962C8B-B14F-4D97-AF65-F5344CB8AC3E}">
        <p14:creationId xmlns:p14="http://schemas.microsoft.com/office/powerpoint/2010/main" val="18550951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304557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64375" y="990600"/>
            <a:ext cx="2146300" cy="53244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2300" y="990600"/>
            <a:ext cx="6289675" cy="53244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51245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82625" y="365125"/>
            <a:ext cx="8545513"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82625" y="2505075"/>
            <a:ext cx="419100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16500" y="2505075"/>
            <a:ext cx="421163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sidfot 6"/>
          <p:cNvSpPr>
            <a:spLocks noGrp="1"/>
          </p:cNvSpPr>
          <p:nvPr>
            <p:ph type="ftr" idx="10"/>
          </p:nvPr>
        </p:nvSpPr>
        <p:spPr/>
        <p:txBody>
          <a:bodyPr/>
          <a:lstStyle>
            <a:lvl1pPr>
              <a:defRPr/>
            </a:lvl1pPr>
          </a:lstStyle>
          <a:p>
            <a:r>
              <a:rPr lang="sv-SE" altLang="sv-SE"/>
              <a:t>Change this in 'View' - 'Header and Footer'</a:t>
            </a:r>
          </a:p>
        </p:txBody>
      </p:sp>
      <p:sp>
        <p:nvSpPr>
          <p:cNvPr id="8" name="Platshållare för bildnummer 7"/>
          <p:cNvSpPr>
            <a:spLocks noGrp="1"/>
          </p:cNvSpPr>
          <p:nvPr>
            <p:ph type="sldNum" idx="11"/>
          </p:nvPr>
        </p:nvSpPr>
        <p:spPr/>
        <p:txBody>
          <a:bodyPr/>
          <a:lstStyle>
            <a:lvl1pPr>
              <a:defRPr/>
            </a:lvl1pPr>
          </a:lstStyle>
          <a:p>
            <a:fld id="{D971FFFC-B99B-44B5-B22B-0FB2CC74FA15}" type="slidenum">
              <a:rPr lang="sv-SE" altLang="sv-SE"/>
              <a:pPr/>
              <a:t>‹#›</a:t>
            </a:fld>
            <a:endParaRPr lang="sv-SE" altLang="sv-SE"/>
          </a:p>
        </p:txBody>
      </p:sp>
      <p:sp>
        <p:nvSpPr>
          <p:cNvPr id="9" name="Platshållare för datum 8"/>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36429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sidfot 2"/>
          <p:cNvSpPr>
            <a:spLocks noGrp="1"/>
          </p:cNvSpPr>
          <p:nvPr>
            <p:ph type="ftr" idx="10"/>
          </p:nvPr>
        </p:nvSpPr>
        <p:spPr/>
        <p:txBody>
          <a:bodyPr/>
          <a:lstStyle>
            <a:lvl1pPr>
              <a:defRPr/>
            </a:lvl1pPr>
          </a:lstStyle>
          <a:p>
            <a:r>
              <a:rPr lang="sv-SE" altLang="sv-SE"/>
              <a:t>Change this in 'View' - 'Header and Footer'</a:t>
            </a:r>
          </a:p>
        </p:txBody>
      </p:sp>
      <p:sp>
        <p:nvSpPr>
          <p:cNvPr id="4" name="Platshållare för bildnummer 3"/>
          <p:cNvSpPr>
            <a:spLocks noGrp="1"/>
          </p:cNvSpPr>
          <p:nvPr>
            <p:ph type="sldNum" idx="11"/>
          </p:nvPr>
        </p:nvSpPr>
        <p:spPr/>
        <p:txBody>
          <a:bodyPr/>
          <a:lstStyle>
            <a:lvl1pPr>
              <a:defRPr/>
            </a:lvl1pPr>
          </a:lstStyle>
          <a:p>
            <a:fld id="{9C2BF8F7-8F20-4938-9EBE-7908305DA337}" type="slidenum">
              <a:rPr lang="sv-SE" altLang="sv-SE"/>
              <a:pPr/>
              <a:t>‹#›</a:t>
            </a:fld>
            <a:endParaRPr lang="sv-SE" altLang="sv-SE"/>
          </a:p>
        </p:txBody>
      </p:sp>
      <p:sp>
        <p:nvSpPr>
          <p:cNvPr id="5" name="Platshållare för datum 4"/>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787927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idx="10"/>
          </p:nvPr>
        </p:nvSpPr>
        <p:spPr/>
        <p:txBody>
          <a:bodyPr/>
          <a:lstStyle>
            <a:lvl1pPr>
              <a:defRPr/>
            </a:lvl1pPr>
          </a:lstStyle>
          <a:p>
            <a:r>
              <a:rPr lang="sv-SE" altLang="sv-SE"/>
              <a:t>Change this in 'View' - 'Header and Footer'</a:t>
            </a:r>
          </a:p>
        </p:txBody>
      </p:sp>
      <p:sp>
        <p:nvSpPr>
          <p:cNvPr id="3" name="Platshållare för bildnummer 2"/>
          <p:cNvSpPr>
            <a:spLocks noGrp="1"/>
          </p:cNvSpPr>
          <p:nvPr>
            <p:ph type="sldNum" idx="11"/>
          </p:nvPr>
        </p:nvSpPr>
        <p:spPr/>
        <p:txBody>
          <a:bodyPr/>
          <a:lstStyle>
            <a:lvl1pPr>
              <a:defRPr/>
            </a:lvl1pPr>
          </a:lstStyle>
          <a:p>
            <a:fld id="{58B0BD04-8494-4C51-AEC7-1F2244AB81D7}" type="slidenum">
              <a:rPr lang="sv-SE" altLang="sv-SE"/>
              <a:pPr/>
              <a:t>‹#›</a:t>
            </a:fld>
            <a:endParaRPr lang="sv-SE" altLang="sv-SE"/>
          </a:p>
        </p:txBody>
      </p:sp>
      <p:sp>
        <p:nvSpPr>
          <p:cNvPr id="4" name="Platshållare för datum 3"/>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67507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AE7CD107-CCD6-4BF6-81D4-D33CE7349C76}"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208003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2625" y="457200"/>
            <a:ext cx="3195638"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sidfot 4"/>
          <p:cNvSpPr>
            <a:spLocks noGrp="1"/>
          </p:cNvSpPr>
          <p:nvPr>
            <p:ph type="ftr" idx="10"/>
          </p:nvPr>
        </p:nvSpPr>
        <p:spPr/>
        <p:txBody>
          <a:bodyPr/>
          <a:lstStyle>
            <a:lvl1pPr>
              <a:defRPr/>
            </a:lvl1pPr>
          </a:lstStyle>
          <a:p>
            <a:r>
              <a:rPr lang="sv-SE" altLang="sv-SE"/>
              <a:t>Change this in 'View' - 'Header and Footer'</a:t>
            </a:r>
          </a:p>
        </p:txBody>
      </p:sp>
      <p:sp>
        <p:nvSpPr>
          <p:cNvPr id="6" name="Platshållare för bildnummer 5"/>
          <p:cNvSpPr>
            <a:spLocks noGrp="1"/>
          </p:cNvSpPr>
          <p:nvPr>
            <p:ph type="sldNum" idx="11"/>
          </p:nvPr>
        </p:nvSpPr>
        <p:spPr/>
        <p:txBody>
          <a:bodyPr/>
          <a:lstStyle>
            <a:lvl1pPr>
              <a:defRPr/>
            </a:lvl1pPr>
          </a:lstStyle>
          <a:p>
            <a:fld id="{DD5DE2DB-82BE-4F65-8CA5-BAA65113F7FF}" type="slidenum">
              <a:rPr lang="sv-SE" altLang="sv-SE"/>
              <a:pPr/>
              <a:t>‹#›</a:t>
            </a:fld>
            <a:endParaRPr lang="sv-SE" altLang="sv-SE"/>
          </a:p>
        </p:txBody>
      </p:sp>
      <p:sp>
        <p:nvSpPr>
          <p:cNvPr id="7" name="Platshållare för datum 6"/>
          <p:cNvSpPr>
            <a:spLocks noGrp="1"/>
          </p:cNvSpPr>
          <p:nvPr>
            <p:ph type="dt" idx="12"/>
          </p:nvPr>
        </p:nvSpPr>
        <p:spPr/>
        <p:txBody>
          <a:bodyPr/>
          <a:lstStyle>
            <a:lvl1pPr>
              <a:defRPr/>
            </a:lvl1pPr>
          </a:lstStyle>
          <a:p>
            <a:r>
              <a:rPr lang="sv-SE" altLang="sv-SE"/>
              <a:t>2009-09-25</a:t>
            </a:r>
          </a:p>
        </p:txBody>
      </p:sp>
    </p:spTree>
    <p:extLst>
      <p:ext uri="{BB962C8B-B14F-4D97-AF65-F5344CB8AC3E}">
        <p14:creationId xmlns:p14="http://schemas.microsoft.com/office/powerpoint/2010/main" val="136762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7.png"/><Relationship Id="rId2" Type="http://schemas.openxmlformats.org/officeDocument/2006/relationships/slideLayout" Target="../slideLayouts/slideLayout24.xml"/><Relationship Id="rId16" Type="http://schemas.openxmlformats.org/officeDocument/2006/relationships/image" Target="../media/image6.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5.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9.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515100"/>
            <a:ext cx="9906000" cy="342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6" name="Line 2"/>
          <p:cNvSpPr>
            <a:spLocks noChangeShapeType="1"/>
          </p:cNvSpPr>
          <p:nvPr/>
        </p:nvSpPr>
        <p:spPr bwMode="auto">
          <a:xfrm>
            <a:off x="685800" y="914400"/>
            <a:ext cx="8534400" cy="1588"/>
          </a:xfrm>
          <a:prstGeom prst="line">
            <a:avLst/>
          </a:prstGeom>
          <a:noFill/>
          <a:ln w="255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pic>
        <p:nvPicPr>
          <p:cNvPr id="102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85025" y="82550"/>
            <a:ext cx="2143125" cy="825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8" name="Rectangle 4"/>
          <p:cNvSpPr>
            <a:spLocks noGrp="1" noChangeArrowheads="1"/>
          </p:cNvSpPr>
          <p:nvPr>
            <p:ph type="title"/>
          </p:nvPr>
        </p:nvSpPr>
        <p:spPr bwMode="auto">
          <a:xfrm>
            <a:off x="631825" y="990600"/>
            <a:ext cx="8578850"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46800" numCol="1" anchor="t" anchorCtr="0" compatLnSpc="1">
            <a:prstTxWarp prst="textNoShape">
              <a:avLst/>
            </a:prstTxWarp>
          </a:bodyPr>
          <a:lstStyle/>
          <a:p>
            <a:pPr lvl="0"/>
            <a:r>
              <a:rPr lang="en-GB" altLang="sv-SE" smtClean="0"/>
              <a:t>Klicka för att redigera rubriktextens format</a:t>
            </a:r>
          </a:p>
        </p:txBody>
      </p:sp>
      <p:sp>
        <p:nvSpPr>
          <p:cNvPr id="1029" name="Rectangle 5"/>
          <p:cNvSpPr>
            <a:spLocks noGrp="1" noChangeArrowheads="1"/>
          </p:cNvSpPr>
          <p:nvPr>
            <p:ph type="body" idx="1"/>
          </p:nvPr>
        </p:nvSpPr>
        <p:spPr bwMode="auto">
          <a:xfrm>
            <a:off x="622300" y="1905000"/>
            <a:ext cx="8588375" cy="441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36000" numCol="1" anchor="t" anchorCtr="0" compatLnSpc="1">
            <a:prstTxWarp prst="textNoShape">
              <a:avLst/>
            </a:prstTxWarp>
          </a:bodyPr>
          <a:lstStyle/>
          <a:p>
            <a:pPr lvl="0"/>
            <a:r>
              <a:rPr lang="en-GB" altLang="sv-SE" smtClean="0"/>
              <a:t>Klicka för att redigera dispositionstextens format</a:t>
            </a:r>
          </a:p>
          <a:p>
            <a:pPr lvl="1"/>
            <a:r>
              <a:rPr lang="en-GB" altLang="sv-SE" smtClean="0"/>
              <a:t>Andra dispositionsnivån</a:t>
            </a:r>
          </a:p>
          <a:p>
            <a:pPr lvl="2"/>
            <a:r>
              <a:rPr lang="en-GB" altLang="sv-SE" smtClean="0"/>
              <a:t>Tredje dispositionsnivån</a:t>
            </a:r>
          </a:p>
          <a:p>
            <a:pPr lvl="3"/>
            <a:r>
              <a:rPr lang="en-GB" altLang="sv-SE" smtClean="0"/>
              <a:t>Fjärde dispositionsnivån</a:t>
            </a:r>
          </a:p>
          <a:p>
            <a:pPr lvl="4"/>
            <a:r>
              <a:rPr lang="en-GB" altLang="sv-SE" smtClean="0"/>
              <a:t>Femte dispositionsnivån</a:t>
            </a:r>
          </a:p>
          <a:p>
            <a:pPr lvl="4"/>
            <a:r>
              <a:rPr lang="en-GB" altLang="sv-SE" smtClean="0"/>
              <a:t>Sjätte dispositionsnivån</a:t>
            </a:r>
          </a:p>
          <a:p>
            <a:pPr lvl="4"/>
            <a:r>
              <a:rPr lang="en-GB" altLang="sv-SE" smtClean="0"/>
              <a:t>Sjunde dispositionsnivån</a:t>
            </a:r>
          </a:p>
          <a:p>
            <a:pPr lvl="4"/>
            <a:r>
              <a:rPr lang="en-GB" altLang="sv-SE" smtClean="0"/>
              <a:t>Åttonde dispositionsnivån</a:t>
            </a:r>
          </a:p>
          <a:p>
            <a:pPr lvl="4"/>
            <a:r>
              <a:rPr lang="en-GB" altLang="sv-SE" smtClean="0"/>
              <a:t>Nionde dispositionsnivån</a:t>
            </a:r>
          </a:p>
        </p:txBody>
      </p:sp>
      <p:sp>
        <p:nvSpPr>
          <p:cNvPr id="1030" name="Rectangle 6"/>
          <p:cNvSpPr>
            <a:spLocks noGrp="1" noChangeArrowheads="1"/>
          </p:cNvSpPr>
          <p:nvPr>
            <p:ph type="ftr"/>
          </p:nvPr>
        </p:nvSpPr>
        <p:spPr bwMode="auto">
          <a:xfrm>
            <a:off x="3368675" y="6581775"/>
            <a:ext cx="3127375"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r>
              <a:rPr lang="sv-SE" altLang="sv-SE"/>
              <a:t>Change this in 'View' - 'Header and Footer'</a:t>
            </a:r>
          </a:p>
        </p:txBody>
      </p:sp>
      <p:sp>
        <p:nvSpPr>
          <p:cNvPr id="1031" name="Rectangle 7"/>
          <p:cNvSpPr>
            <a:spLocks noGrp="1" noChangeArrowheads="1"/>
          </p:cNvSpPr>
          <p:nvPr>
            <p:ph type="sldNum"/>
          </p:nvPr>
        </p:nvSpPr>
        <p:spPr bwMode="auto">
          <a:xfrm>
            <a:off x="6897688" y="6581775"/>
            <a:ext cx="2301875" cy="24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31E80D2F-AFB4-4B88-9861-EFFA47631E58}" type="slidenum">
              <a:rPr lang="sv-SE" altLang="sv-SE"/>
              <a:pPr/>
              <a:t>‹#›</a:t>
            </a:fld>
            <a:endParaRPr lang="sv-SE" altLang="sv-SE"/>
          </a:p>
        </p:txBody>
      </p:sp>
      <p:sp>
        <p:nvSpPr>
          <p:cNvPr id="1032" name="Rectangle 8"/>
          <p:cNvSpPr>
            <a:spLocks noGrp="1" noChangeArrowheads="1"/>
          </p:cNvSpPr>
          <p:nvPr>
            <p:ph type="dt"/>
          </p:nvPr>
        </p:nvSpPr>
        <p:spPr bwMode="auto">
          <a:xfrm>
            <a:off x="622300" y="6583363"/>
            <a:ext cx="2301875" cy="242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r>
              <a:rPr lang="sv-SE" altLang="sv-SE"/>
              <a:t>2009-09-25</a:t>
            </a:r>
          </a:p>
        </p:txBody>
      </p:sp>
      <p:sp>
        <p:nvSpPr>
          <p:cNvPr id="1033" name="Text Box 9"/>
          <p:cNvSpPr txBox="1">
            <a:spLocks noChangeArrowheads="1"/>
          </p:cNvSpPr>
          <p:nvPr/>
        </p:nvSpPr>
        <p:spPr bwMode="auto">
          <a:xfrm>
            <a:off x="4303713" y="6742113"/>
            <a:ext cx="1293812"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5pPr>
            <a:lvl6pPr marL="25146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6pPr>
            <a:lvl7pPr marL="29718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7pPr>
            <a:lvl8pPr marL="34290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8pPr>
            <a:lvl9pPr marL="38862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buClrTx/>
              <a:buFontTx/>
              <a:buNone/>
            </a:pPr>
            <a:r>
              <a:rPr lang="en-US" altLang="sv-SE" sz="600" b="1">
                <a:solidFill>
                  <a:srgbClr val="384330"/>
                </a:solidFill>
              </a:rPr>
              <a:t>Effective Sourcing </a:t>
            </a:r>
            <a:r>
              <a:rPr lang="en-US" altLang="sv-SE" sz="600" b="1">
                <a:solidFill>
                  <a:srgbClr val="384330"/>
                </a:solidFill>
                <a:cs typeface="Arial" panose="020B0604020202020204" pitchFamily="34" charset="0"/>
              </a:rPr>
              <a:t>•</a:t>
            </a:r>
            <a:r>
              <a:rPr lang="en-US" altLang="sv-SE" sz="600" b="1">
                <a:solidFill>
                  <a:srgbClr val="384330"/>
                </a:solidFill>
              </a:rPr>
              <a:t> www.effso.com</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13" cstate="print">
            <a:extLst>
              <a:ext uri="{28A0092B-C50C-407E-A947-70E740481C1C}">
                <a14:useLocalDpi xmlns:a14="http://schemas.microsoft.com/office/drawing/2010/main" val="0"/>
              </a:ext>
            </a:extLst>
          </a:blip>
          <a:srcRect l="13548" t="15553"/>
          <a:stretch>
            <a:fillRect/>
          </a:stretch>
        </p:blipFill>
        <p:spPr bwMode="auto">
          <a:xfrm>
            <a:off x="0" y="0"/>
            <a:ext cx="9906000" cy="6869113"/>
          </a:xfrm>
          <a:prstGeom prst="rect">
            <a:avLst/>
          </a:prstGeom>
          <a:noFill/>
          <a:ln>
            <a:noFill/>
          </a:ln>
          <a:effectLst/>
          <a:extLst>
            <a:ext uri="{909E8E84-426E-40DD-AFC4-6F175D3DCCD1}">
              <a14:hiddenFill xmlns:a14="http://schemas.microsoft.com/office/drawing/2010/main">
                <a:blipFill dpi="0" rotWithShape="0">
                  <a:blip/>
                  <a:srcRect l="13548" t="15553"/>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0"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515100"/>
            <a:ext cx="9906000" cy="342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Line 3"/>
          <p:cNvSpPr>
            <a:spLocks noChangeShapeType="1"/>
          </p:cNvSpPr>
          <p:nvPr/>
        </p:nvSpPr>
        <p:spPr bwMode="auto">
          <a:xfrm>
            <a:off x="685800" y="914400"/>
            <a:ext cx="8534400" cy="1588"/>
          </a:xfrm>
          <a:prstGeom prst="line">
            <a:avLst/>
          </a:prstGeom>
          <a:noFill/>
          <a:ln w="255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pic>
        <p:nvPicPr>
          <p:cNvPr id="2052"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85025" y="82550"/>
            <a:ext cx="2143125" cy="825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3" name="Rectangle 5"/>
          <p:cNvSpPr>
            <a:spLocks noGrp="1" noChangeArrowheads="1"/>
          </p:cNvSpPr>
          <p:nvPr>
            <p:ph type="title"/>
          </p:nvPr>
        </p:nvSpPr>
        <p:spPr bwMode="auto">
          <a:xfrm>
            <a:off x="631825" y="990600"/>
            <a:ext cx="8578850"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46800" numCol="1" anchor="t" anchorCtr="0" compatLnSpc="1">
            <a:prstTxWarp prst="textNoShape">
              <a:avLst/>
            </a:prstTxWarp>
          </a:bodyPr>
          <a:lstStyle/>
          <a:p>
            <a:pPr lvl="0"/>
            <a:r>
              <a:rPr lang="en-GB" altLang="sv-SE" smtClean="0"/>
              <a:t>Klicka för att redigera rubriktextens format</a:t>
            </a:r>
          </a:p>
        </p:txBody>
      </p:sp>
      <p:sp>
        <p:nvSpPr>
          <p:cNvPr id="2054" name="Rectangle 6"/>
          <p:cNvSpPr>
            <a:spLocks noGrp="1" noChangeArrowheads="1"/>
          </p:cNvSpPr>
          <p:nvPr>
            <p:ph type="body" idx="1"/>
          </p:nvPr>
        </p:nvSpPr>
        <p:spPr bwMode="auto">
          <a:xfrm>
            <a:off x="622300" y="1905000"/>
            <a:ext cx="8588375" cy="441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36000" numCol="1" anchor="t" anchorCtr="0" compatLnSpc="1">
            <a:prstTxWarp prst="textNoShape">
              <a:avLst/>
            </a:prstTxWarp>
          </a:bodyPr>
          <a:lstStyle/>
          <a:p>
            <a:pPr lvl="0"/>
            <a:r>
              <a:rPr lang="en-GB" altLang="sv-SE" smtClean="0"/>
              <a:t>Klicka för att redigera dispositionstextens format</a:t>
            </a:r>
          </a:p>
          <a:p>
            <a:pPr lvl="1"/>
            <a:r>
              <a:rPr lang="en-GB" altLang="sv-SE" smtClean="0"/>
              <a:t>Andra dispositionsnivån</a:t>
            </a:r>
          </a:p>
          <a:p>
            <a:pPr lvl="2"/>
            <a:r>
              <a:rPr lang="en-GB" altLang="sv-SE" smtClean="0"/>
              <a:t>Tredje dispositionsnivån</a:t>
            </a:r>
          </a:p>
          <a:p>
            <a:pPr lvl="3"/>
            <a:r>
              <a:rPr lang="en-GB" altLang="sv-SE" smtClean="0"/>
              <a:t>Fjärde dispositionsnivån</a:t>
            </a:r>
          </a:p>
          <a:p>
            <a:pPr lvl="4"/>
            <a:r>
              <a:rPr lang="en-GB" altLang="sv-SE" smtClean="0"/>
              <a:t>Femte dispositionsnivån</a:t>
            </a:r>
          </a:p>
          <a:p>
            <a:pPr lvl="4"/>
            <a:r>
              <a:rPr lang="en-GB" altLang="sv-SE" smtClean="0"/>
              <a:t>Sjätte dispositionsnivån</a:t>
            </a:r>
          </a:p>
          <a:p>
            <a:pPr lvl="4"/>
            <a:r>
              <a:rPr lang="en-GB" altLang="sv-SE" smtClean="0"/>
              <a:t>Sjunde dispositionsnivån</a:t>
            </a:r>
          </a:p>
          <a:p>
            <a:pPr lvl="4"/>
            <a:r>
              <a:rPr lang="en-GB" altLang="sv-SE" smtClean="0"/>
              <a:t>Åttonde dispositionsnivån</a:t>
            </a:r>
          </a:p>
          <a:p>
            <a:pPr lvl="4"/>
            <a:r>
              <a:rPr lang="en-GB" altLang="sv-SE" smtClean="0"/>
              <a:t>Nionde dispositionsnivån</a:t>
            </a:r>
          </a:p>
        </p:txBody>
      </p:sp>
      <p:sp>
        <p:nvSpPr>
          <p:cNvPr id="2055" name="Rectangle 7"/>
          <p:cNvSpPr>
            <a:spLocks noGrp="1" noChangeArrowheads="1"/>
          </p:cNvSpPr>
          <p:nvPr>
            <p:ph type="ftr"/>
          </p:nvPr>
        </p:nvSpPr>
        <p:spPr bwMode="auto">
          <a:xfrm>
            <a:off x="3368675" y="6581775"/>
            <a:ext cx="3127375"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hangingPunct="0">
              <a:spcBef>
                <a:spcPct val="0"/>
              </a:spcBef>
              <a:buClrTx/>
              <a:buSzPct val="45000"/>
              <a:buFontTx/>
              <a:buNone/>
              <a:tabLst>
                <a:tab pos="723900" algn="l"/>
                <a:tab pos="1447800" algn="l"/>
                <a:tab pos="2171700" algn="l"/>
                <a:tab pos="2895600" algn="l"/>
              </a:tabLst>
              <a:defRPr sz="1000">
                <a:solidFill>
                  <a:srgbClr val="000000"/>
                </a:solidFill>
                <a:latin typeface="Times New Roman" panose="02020603050405020304" pitchFamily="18" charset="0"/>
              </a:defRPr>
            </a:lvl1pPr>
          </a:lstStyle>
          <a:p>
            <a:r>
              <a:rPr lang="sv-SE" altLang="sv-SE"/>
              <a:t>Change this in 'View' - 'Header and Footer'</a:t>
            </a:r>
          </a:p>
        </p:txBody>
      </p:sp>
      <p:sp>
        <p:nvSpPr>
          <p:cNvPr id="2056" name="Rectangle 8"/>
          <p:cNvSpPr>
            <a:spLocks noGrp="1" noChangeArrowheads="1"/>
          </p:cNvSpPr>
          <p:nvPr>
            <p:ph type="sldNum"/>
          </p:nvPr>
        </p:nvSpPr>
        <p:spPr bwMode="auto">
          <a:xfrm>
            <a:off x="6897688" y="6581775"/>
            <a:ext cx="2301875"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hangingPunct="0">
              <a:spcBef>
                <a:spcPct val="0"/>
              </a:spcBef>
              <a:buClrTx/>
              <a:buSzPct val="45000"/>
              <a:buFontTx/>
              <a:buNone/>
              <a:tabLst>
                <a:tab pos="723900" algn="l"/>
                <a:tab pos="1447800" algn="l"/>
                <a:tab pos="2171700" algn="l"/>
              </a:tabLst>
              <a:defRPr sz="1000">
                <a:solidFill>
                  <a:srgbClr val="000000"/>
                </a:solidFill>
                <a:latin typeface="Times New Roman" panose="02020603050405020304" pitchFamily="18" charset="0"/>
              </a:defRPr>
            </a:lvl1pPr>
          </a:lstStyle>
          <a:p>
            <a:fld id="{01C25898-CF96-4015-9BC7-163FB27E2217}" type="slidenum">
              <a:rPr lang="sv-SE" altLang="sv-SE"/>
              <a:pPr/>
              <a:t>‹#›</a:t>
            </a:fld>
            <a:endParaRPr lang="sv-SE" altLang="sv-SE"/>
          </a:p>
        </p:txBody>
      </p:sp>
      <p:sp>
        <p:nvSpPr>
          <p:cNvPr id="2057" name="Rectangle 9"/>
          <p:cNvSpPr>
            <a:spLocks noGrp="1" noChangeArrowheads="1"/>
          </p:cNvSpPr>
          <p:nvPr>
            <p:ph type="dt"/>
          </p:nvPr>
        </p:nvSpPr>
        <p:spPr bwMode="auto">
          <a:xfrm>
            <a:off x="622300" y="6583363"/>
            <a:ext cx="2301875" cy="188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hangingPunct="0">
              <a:spcBef>
                <a:spcPct val="0"/>
              </a:spcBef>
              <a:buClrTx/>
              <a:buSzPct val="45000"/>
              <a:buFontTx/>
              <a:buNone/>
              <a:tabLst>
                <a:tab pos="723900" algn="l"/>
                <a:tab pos="1447800" algn="l"/>
                <a:tab pos="2171700" algn="l"/>
              </a:tabLst>
              <a:defRPr sz="1000">
                <a:solidFill>
                  <a:srgbClr val="000000"/>
                </a:solidFill>
                <a:latin typeface="Times New Roman" panose="02020603050405020304" pitchFamily="18" charset="0"/>
              </a:defRPr>
            </a:lvl1pPr>
          </a:lstStyle>
          <a:p>
            <a:r>
              <a:rPr lang="sv-SE" altLang="sv-SE"/>
              <a:t>2009-09-25</a:t>
            </a:r>
          </a:p>
        </p:txBody>
      </p:sp>
      <p:sp>
        <p:nvSpPr>
          <p:cNvPr id="2058" name="Text Box 10"/>
          <p:cNvSpPr txBox="1">
            <a:spLocks noChangeArrowheads="1"/>
          </p:cNvSpPr>
          <p:nvPr/>
        </p:nvSpPr>
        <p:spPr bwMode="auto">
          <a:xfrm>
            <a:off x="4303713" y="6742113"/>
            <a:ext cx="130175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5pPr>
            <a:lvl6pPr marL="25146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6pPr>
            <a:lvl7pPr marL="29718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7pPr>
            <a:lvl8pPr marL="34290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8pPr>
            <a:lvl9pPr marL="3886200" indent="-228600" algn="ctr" defTabSz="449263" fontAlgn="base">
              <a:spcBef>
                <a:spcPts val="1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buClrTx/>
              <a:buFontTx/>
              <a:buNone/>
            </a:pPr>
            <a:r>
              <a:rPr lang="en-US" altLang="sv-SE" sz="600" b="1">
                <a:solidFill>
                  <a:srgbClr val="384330"/>
                </a:solidFill>
              </a:rPr>
              <a:t>Effective Sourcing </a:t>
            </a:r>
            <a:r>
              <a:rPr lang="en-US" altLang="sv-SE" sz="600" b="1">
                <a:solidFill>
                  <a:srgbClr val="384330"/>
                </a:solidFill>
                <a:cs typeface="Arial" panose="020B0604020202020204" pitchFamily="34" charset="0"/>
              </a:rPr>
              <a:t>•</a:t>
            </a:r>
            <a:r>
              <a:rPr lang="en-US" altLang="sv-SE" sz="600" b="1">
                <a:solidFill>
                  <a:srgbClr val="384330"/>
                </a:solidFill>
              </a:rPr>
              <a:t> www.effso.com</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515100"/>
            <a:ext cx="9906000" cy="342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4"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98688" y="908050"/>
            <a:ext cx="5510212" cy="17986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3075" name="Group 3"/>
          <p:cNvGrpSpPr>
            <a:grpSpLocks/>
          </p:cNvGrpSpPr>
          <p:nvPr/>
        </p:nvGrpSpPr>
        <p:grpSpPr bwMode="auto">
          <a:xfrm>
            <a:off x="3243263" y="6348413"/>
            <a:ext cx="3414712" cy="142875"/>
            <a:chOff x="2043" y="3999"/>
            <a:chExt cx="2151" cy="90"/>
          </a:xfrm>
        </p:grpSpPr>
        <p:pic>
          <p:nvPicPr>
            <p:cNvPr id="3076"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43" y="3999"/>
              <a:ext cx="594" cy="9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7" name="Picture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53" y="3999"/>
              <a:ext cx="576" cy="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8" name="Picture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618" y="3999"/>
              <a:ext cx="576" cy="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3079" name="Rectangle 7"/>
          <p:cNvSpPr>
            <a:spLocks noGrp="1" noChangeArrowheads="1"/>
          </p:cNvSpPr>
          <p:nvPr>
            <p:ph type="title"/>
          </p:nvPr>
        </p:nvSpPr>
        <p:spPr bwMode="auto">
          <a:xfrm>
            <a:off x="631825" y="990600"/>
            <a:ext cx="8578850"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46800" numCol="1" anchor="t" anchorCtr="0" compatLnSpc="1">
            <a:prstTxWarp prst="textNoShape">
              <a:avLst/>
            </a:prstTxWarp>
          </a:bodyPr>
          <a:lstStyle/>
          <a:p>
            <a:pPr lvl="0"/>
            <a:r>
              <a:rPr lang="en-GB" altLang="sv-SE" smtClean="0"/>
              <a:t>Klicka för att redigera rubriktextens format</a:t>
            </a:r>
          </a:p>
        </p:txBody>
      </p:sp>
      <p:sp>
        <p:nvSpPr>
          <p:cNvPr id="3080" name="Rectangle 8"/>
          <p:cNvSpPr>
            <a:spLocks noGrp="1" noChangeArrowheads="1"/>
          </p:cNvSpPr>
          <p:nvPr>
            <p:ph type="body" idx="1"/>
          </p:nvPr>
        </p:nvSpPr>
        <p:spPr bwMode="auto">
          <a:xfrm>
            <a:off x="622300" y="1905000"/>
            <a:ext cx="8588375" cy="441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36000" numCol="1" anchor="t" anchorCtr="0" compatLnSpc="1">
            <a:prstTxWarp prst="textNoShape">
              <a:avLst/>
            </a:prstTxWarp>
          </a:bodyPr>
          <a:lstStyle/>
          <a:p>
            <a:pPr lvl="0"/>
            <a:r>
              <a:rPr lang="en-GB" altLang="sv-SE" smtClean="0"/>
              <a:t>Klicka för att redigera dispositionstextens format</a:t>
            </a:r>
          </a:p>
          <a:p>
            <a:pPr lvl="1"/>
            <a:r>
              <a:rPr lang="en-GB" altLang="sv-SE" smtClean="0"/>
              <a:t>Andra dispositionsnivån</a:t>
            </a:r>
          </a:p>
          <a:p>
            <a:pPr lvl="2"/>
            <a:r>
              <a:rPr lang="en-GB" altLang="sv-SE" smtClean="0"/>
              <a:t>Tredje dispositionsnivån</a:t>
            </a:r>
          </a:p>
          <a:p>
            <a:pPr lvl="3"/>
            <a:r>
              <a:rPr lang="en-GB" altLang="sv-SE" smtClean="0"/>
              <a:t>Fjärde dispositionsnivån</a:t>
            </a:r>
          </a:p>
          <a:p>
            <a:pPr lvl="4"/>
            <a:r>
              <a:rPr lang="en-GB" altLang="sv-SE" smtClean="0"/>
              <a:t>Femte dispositionsnivån</a:t>
            </a:r>
          </a:p>
          <a:p>
            <a:pPr lvl="4"/>
            <a:r>
              <a:rPr lang="en-GB" altLang="sv-SE" smtClean="0"/>
              <a:t>Sjätte dispositionsnivån</a:t>
            </a:r>
          </a:p>
          <a:p>
            <a:pPr lvl="4"/>
            <a:r>
              <a:rPr lang="en-GB" altLang="sv-SE" smtClean="0"/>
              <a:t>Sjunde dispositionsnivån</a:t>
            </a:r>
          </a:p>
          <a:p>
            <a:pPr lvl="4"/>
            <a:r>
              <a:rPr lang="en-GB" altLang="sv-SE" smtClean="0"/>
              <a:t>Åttonde dispositionsnivån</a:t>
            </a:r>
          </a:p>
          <a:p>
            <a:pPr lvl="4"/>
            <a:r>
              <a:rPr lang="en-GB" altLang="sv-SE" smtClean="0"/>
              <a:t>Nionde dispositionsnivån</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13" cstate="print">
            <a:extLst>
              <a:ext uri="{28A0092B-C50C-407E-A947-70E740481C1C}">
                <a14:useLocalDpi xmlns:a14="http://schemas.microsoft.com/office/drawing/2010/main" val="0"/>
              </a:ext>
            </a:extLst>
          </a:blip>
          <a:srcRect l="13548" t="15553"/>
          <a:stretch>
            <a:fillRect/>
          </a:stretch>
        </p:blipFill>
        <p:spPr bwMode="auto">
          <a:xfrm>
            <a:off x="0" y="0"/>
            <a:ext cx="9906000" cy="6869113"/>
          </a:xfrm>
          <a:prstGeom prst="rect">
            <a:avLst/>
          </a:prstGeom>
          <a:noFill/>
          <a:ln>
            <a:noFill/>
          </a:ln>
          <a:effectLst/>
          <a:extLst>
            <a:ext uri="{909E8E84-426E-40DD-AFC4-6F175D3DCCD1}">
              <a14:hiddenFill xmlns:a14="http://schemas.microsoft.com/office/drawing/2010/main">
                <a:blipFill dpi="0" rotWithShape="0">
                  <a:blip/>
                  <a:srcRect l="13548" t="15553"/>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8"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43138" y="6308725"/>
            <a:ext cx="5419725" cy="219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9"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515100"/>
            <a:ext cx="9906000" cy="342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98688" y="908050"/>
            <a:ext cx="5510212" cy="17986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1" name="Rectangle 5"/>
          <p:cNvSpPr>
            <a:spLocks noGrp="1" noChangeArrowheads="1"/>
          </p:cNvSpPr>
          <p:nvPr>
            <p:ph type="title"/>
          </p:nvPr>
        </p:nvSpPr>
        <p:spPr bwMode="auto">
          <a:xfrm>
            <a:off x="631825" y="990600"/>
            <a:ext cx="8578850"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46800" numCol="1" anchor="t" anchorCtr="0" compatLnSpc="1">
            <a:prstTxWarp prst="textNoShape">
              <a:avLst/>
            </a:prstTxWarp>
          </a:bodyPr>
          <a:lstStyle/>
          <a:p>
            <a:pPr lvl="0"/>
            <a:r>
              <a:rPr lang="en-GB" altLang="sv-SE" smtClean="0"/>
              <a:t>Klicka för att redigera rubriktextens format</a:t>
            </a:r>
          </a:p>
        </p:txBody>
      </p:sp>
      <p:sp>
        <p:nvSpPr>
          <p:cNvPr id="4102" name="Rectangle 6"/>
          <p:cNvSpPr>
            <a:spLocks noGrp="1" noChangeArrowheads="1"/>
          </p:cNvSpPr>
          <p:nvPr>
            <p:ph type="body" idx="1"/>
          </p:nvPr>
        </p:nvSpPr>
        <p:spPr bwMode="auto">
          <a:xfrm>
            <a:off x="622300" y="1905000"/>
            <a:ext cx="8588375" cy="441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36000" numCol="1" anchor="t" anchorCtr="0" compatLnSpc="1">
            <a:prstTxWarp prst="textNoShape">
              <a:avLst/>
            </a:prstTxWarp>
          </a:bodyPr>
          <a:lstStyle/>
          <a:p>
            <a:pPr lvl="0"/>
            <a:r>
              <a:rPr lang="en-GB" altLang="sv-SE" smtClean="0"/>
              <a:t>Klicka för att redigera dispositionstextens format</a:t>
            </a:r>
          </a:p>
          <a:p>
            <a:pPr lvl="1"/>
            <a:r>
              <a:rPr lang="en-GB" altLang="sv-SE" smtClean="0"/>
              <a:t>Andra dispositionsnivån</a:t>
            </a:r>
          </a:p>
          <a:p>
            <a:pPr lvl="2"/>
            <a:r>
              <a:rPr lang="en-GB" altLang="sv-SE" smtClean="0"/>
              <a:t>Tredje dispositionsnivån</a:t>
            </a:r>
          </a:p>
          <a:p>
            <a:pPr lvl="3"/>
            <a:r>
              <a:rPr lang="en-GB" altLang="sv-SE" smtClean="0"/>
              <a:t>Fjärde dispositionsnivån</a:t>
            </a:r>
          </a:p>
          <a:p>
            <a:pPr lvl="4"/>
            <a:r>
              <a:rPr lang="en-GB" altLang="sv-SE" smtClean="0"/>
              <a:t>Femte dispositionsnivån</a:t>
            </a:r>
          </a:p>
          <a:p>
            <a:pPr lvl="4"/>
            <a:r>
              <a:rPr lang="en-GB" altLang="sv-SE" smtClean="0"/>
              <a:t>Sjätte dispositionsnivån</a:t>
            </a:r>
          </a:p>
          <a:p>
            <a:pPr lvl="4"/>
            <a:r>
              <a:rPr lang="en-GB" altLang="sv-SE" smtClean="0"/>
              <a:t>Sjunde dispositionsnivån</a:t>
            </a:r>
          </a:p>
          <a:p>
            <a:pPr lvl="4"/>
            <a:r>
              <a:rPr lang="en-GB" altLang="sv-SE" smtClean="0"/>
              <a:t>Åttonde dispositionsnivån</a:t>
            </a:r>
          </a:p>
          <a:p>
            <a:pPr lvl="4"/>
            <a:r>
              <a:rPr lang="en-GB" altLang="sv-SE" smtClean="0"/>
              <a:t>Nionde dispositionsnivån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eaLnBrk="0" fontAlgn="base" hangingPunct="0">
        <a:spcBef>
          <a:spcPts val="525"/>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622300" y="434299"/>
            <a:ext cx="8588375"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1pPr>
            <a:lvl2pPr marL="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2pPr>
            <a:lvl3pPr marL="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3pPr>
            <a:lvl4pPr marL="1371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4pPr>
            <a:lvl5pPr marL="18288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5pPr>
            <a:lvl6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6pPr>
            <a:lvl7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7pPr>
            <a:lvl8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8pPr>
            <a:lvl9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pPr>
            <a:r>
              <a:rPr lang="sv-SE" altLang="sv-SE" sz="1800" b="1" dirty="0" smtClean="0"/>
              <a:t>Kategorikort – </a:t>
            </a:r>
            <a:r>
              <a:rPr lang="sv-SE" altLang="sv-SE" sz="1800" b="1" dirty="0"/>
              <a:t>k</a:t>
            </a:r>
            <a:r>
              <a:rPr lang="sv-SE" altLang="sv-SE" sz="1800" b="1" dirty="0" smtClean="0"/>
              <a:t>ategoriplanen i korthet</a:t>
            </a:r>
          </a:p>
        </p:txBody>
      </p:sp>
      <p:sp>
        <p:nvSpPr>
          <p:cNvPr id="8" name="Rectangle 2"/>
          <p:cNvSpPr txBox="1">
            <a:spLocks noChangeArrowheads="1"/>
          </p:cNvSpPr>
          <p:nvPr/>
        </p:nvSpPr>
        <p:spPr>
          <a:xfrm>
            <a:off x="631825" y="990600"/>
            <a:ext cx="8588375" cy="838200"/>
          </a:xfrm>
          <a:prstGeom prst="rect">
            <a:avLst/>
          </a:prstGeom>
        </p:spPr>
        <p:txBody>
          <a:bodyPr/>
          <a:lst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a:lstStyle>
          <a:p>
            <a:r>
              <a:rPr lang="sv-SE" sz="1400" b="0" dirty="0" smtClean="0"/>
              <a:t>Kategoriplaner blir ibland tjocka luntor – nästan som fallstudier – med all den samlade kunskapen om kategorierna. Det är kanske bara varje kategoriansvarig som sätter sig in i allt. Därför behöver man en metod för att göra kunskapen mer lättillgänglig, låt oss kalla metoden kategorikort. Och precis som hörs på namnet så ska det vara någonting kort eller som någon sade ”less is </a:t>
            </a:r>
            <a:r>
              <a:rPr lang="sv-SE" sz="1400" b="0" dirty="0" err="1" smtClean="0"/>
              <a:t>more</a:t>
            </a:r>
            <a:r>
              <a:rPr lang="sv-SE" sz="1400" b="0" dirty="0" smtClean="0"/>
              <a:t>”. Fördelen med att fatta sig kort är att det även går snabbare att uppdatera informationen. Kategorikortet blir därför även en statusrapport, som ofta uppdateras.</a:t>
            </a:r>
          </a:p>
          <a:p>
            <a:endParaRPr lang="sv-SE" sz="1400" b="0" dirty="0"/>
          </a:p>
          <a:p>
            <a:r>
              <a:rPr lang="sv-SE" sz="1400" b="0" dirty="0"/>
              <a:t>Kategorikortets syfte hör ihop med målgruppen. I en del fall ska jag träffa olika intressenter, t.ex. användare, kravställare eller beslutsfattare. De ska på ett enkelt sätt </a:t>
            </a:r>
            <a:r>
              <a:rPr lang="sv-SE" sz="1400" b="0" dirty="0" smtClean="0"/>
              <a:t>skaffa </a:t>
            </a:r>
            <a:r>
              <a:rPr lang="sv-SE" sz="1400" b="0" dirty="0"/>
              <a:t>sig en uppfattning om bakgrunden, pågående aktiviteter och vad som kommer att förändras. De flesta intressenter vill förstå detta utan krusiduller, dvs. kategorikortet ska vara fritt från vetenskapliga termer och fikonspråk. </a:t>
            </a:r>
            <a:r>
              <a:rPr lang="sv-SE" sz="1400" b="0" dirty="0" smtClean="0"/>
              <a:t>Hellre låter man sig inspireras av pedagogiska figurer. T.ex. sådana som ibland finns i instrumentbrädor och styrkort.</a:t>
            </a:r>
          </a:p>
          <a:p>
            <a:endParaRPr lang="sv-SE" sz="1400" b="0" dirty="0"/>
          </a:p>
          <a:p>
            <a:r>
              <a:rPr lang="sv-SE" sz="1400" b="0" dirty="0"/>
              <a:t>En annan målgrupp </a:t>
            </a:r>
            <a:r>
              <a:rPr lang="sv-SE" sz="1400" b="0" dirty="0" smtClean="0"/>
              <a:t>kan vara </a:t>
            </a:r>
            <a:r>
              <a:rPr lang="sv-SE" sz="1400" b="0" dirty="0"/>
              <a:t>inköparna själva. På återkommande status- och gruppmöten avrapporteras och diskuteras kategoriarbetet. Handlar det bara om avrapportering så använder man standardiserade kategorikort </a:t>
            </a:r>
            <a:r>
              <a:rPr lang="sv-SE" sz="1400" b="0" dirty="0" smtClean="0"/>
              <a:t>med </a:t>
            </a:r>
            <a:r>
              <a:rPr lang="sv-SE" sz="1400" b="0" dirty="0"/>
              <a:t>högst en bild, eftersom man ska hinna med många kategorier på </a:t>
            </a:r>
            <a:r>
              <a:rPr lang="sv-SE" sz="1400" b="0" dirty="0" smtClean="0"/>
              <a:t>en kort stund. </a:t>
            </a:r>
            <a:r>
              <a:rPr lang="sv-SE" sz="1400" b="0" dirty="0"/>
              <a:t>Men kategorikortet kan också </a:t>
            </a:r>
            <a:r>
              <a:rPr lang="sv-SE" sz="1400" b="0" dirty="0" smtClean="0"/>
              <a:t>vara </a:t>
            </a:r>
            <a:r>
              <a:rPr lang="sv-SE" sz="1400" b="0" dirty="0"/>
              <a:t>del i en </a:t>
            </a:r>
            <a:r>
              <a:rPr lang="sv-SE" sz="1400" b="0" dirty="0" smtClean="0"/>
              <a:t>inlärningsprocess</a:t>
            </a:r>
            <a:r>
              <a:rPr lang="sv-SE" sz="1400" b="0" dirty="0"/>
              <a:t>. Genom att diskutera och analysera kategorins egenskaper får kategoriansvarig hjälp att förädla sin strategi, samtidigt som övriga i gruppen förädlar </a:t>
            </a:r>
            <a:r>
              <a:rPr lang="sv-SE" sz="1400" b="0" dirty="0" smtClean="0"/>
              <a:t>sina kunskaper. </a:t>
            </a:r>
            <a:r>
              <a:rPr lang="sv-SE" sz="1400" b="0" dirty="0"/>
              <a:t>Ett sådant kategorikort får förstås vara mer vetenskapligt, med </a:t>
            </a:r>
            <a:r>
              <a:rPr lang="sv-SE" sz="1400" b="0" dirty="0" err="1"/>
              <a:t>kraljicmatriser</a:t>
            </a:r>
            <a:r>
              <a:rPr lang="sv-SE" sz="1400" b="0" dirty="0"/>
              <a:t>, </a:t>
            </a:r>
            <a:r>
              <a:rPr lang="sv-SE" sz="1400" b="0" dirty="0" smtClean="0"/>
              <a:t>SWOT-analyser, fiskbensdiagram </a:t>
            </a:r>
            <a:r>
              <a:rPr lang="sv-SE" sz="1400" b="0" dirty="0"/>
              <a:t>mm</a:t>
            </a:r>
            <a:r>
              <a:rPr lang="sv-SE" sz="1400" b="0" dirty="0" smtClean="0"/>
              <a:t>.</a:t>
            </a:r>
            <a:endParaRPr lang="sv-SE" sz="1400" b="0" dirty="0"/>
          </a:p>
        </p:txBody>
      </p:sp>
    </p:spTree>
    <p:extLst>
      <p:ext uri="{BB962C8B-B14F-4D97-AF65-F5344CB8AC3E}">
        <p14:creationId xmlns:p14="http://schemas.microsoft.com/office/powerpoint/2010/main" val="2220723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622300" y="434299"/>
            <a:ext cx="8588375" cy="4697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1pPr>
            <a:lvl2pPr marL="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2pPr>
            <a:lvl3pPr marL="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3pPr>
            <a:lvl4pPr marL="1371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4pPr>
            <a:lvl5pPr marL="18288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5pPr>
            <a:lvl6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6pPr>
            <a:lvl7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7pPr>
            <a:lvl8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8pPr>
            <a:lvl9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pPr>
            <a:r>
              <a:rPr lang="sv-SE" altLang="sv-SE" sz="1800" b="1" dirty="0" smtClean="0"/>
              <a:t>Bakgrund –</a:t>
            </a:r>
            <a:r>
              <a:rPr lang="sv-SE" altLang="sv-SE" sz="1800" b="1" dirty="0"/>
              <a:t> </a:t>
            </a:r>
            <a:r>
              <a:rPr lang="sv-SE" altLang="sv-SE" sz="1800" b="1" dirty="0" smtClean="0"/>
              <a:t>kategoriprofil</a:t>
            </a:r>
          </a:p>
        </p:txBody>
      </p:sp>
      <p:sp>
        <p:nvSpPr>
          <p:cNvPr id="8" name="Rectangle 2"/>
          <p:cNvSpPr txBox="1">
            <a:spLocks noChangeArrowheads="1"/>
          </p:cNvSpPr>
          <p:nvPr/>
        </p:nvSpPr>
        <p:spPr>
          <a:xfrm>
            <a:off x="631825" y="990600"/>
            <a:ext cx="8588375" cy="838200"/>
          </a:xfrm>
          <a:prstGeom prst="rect">
            <a:avLst/>
          </a:prstGeom>
        </p:spPr>
        <p:txBody>
          <a:bodyPr/>
          <a:lst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a:lstStyle>
          <a:p>
            <a:endParaRPr lang="sv-SE" altLang="sv-SE" sz="1800" dirty="0" smtClean="0"/>
          </a:p>
        </p:txBody>
      </p:sp>
      <p:sp>
        <p:nvSpPr>
          <p:cNvPr id="9" name="Rektangel 8"/>
          <p:cNvSpPr/>
          <p:nvPr/>
        </p:nvSpPr>
        <p:spPr bwMode="auto">
          <a:xfrm>
            <a:off x="631825" y="1228269"/>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1"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Befintliga avtal</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Löpande ramavtal med Xerxes AB</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lang="sv-SE" sz="1200" dirty="0" smtClean="0">
                <a:solidFill>
                  <a:srgbClr val="000000"/>
                </a:solidFill>
                <a:latin typeface="Arial" panose="020B0604020202020204" pitchFamily="34" charset="0"/>
                <a:ea typeface="Microsoft YaHei" panose="020B0503020204020204" pitchFamily="34" charset="-122"/>
              </a:rPr>
              <a:t>Ramavtal med Sigma AB, 1 år kvar</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Ad hoc köp gör från Beta AB</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lang="sv-SE" sz="1200" dirty="0" smtClean="0">
                <a:solidFill>
                  <a:srgbClr val="000000"/>
                </a:solidFill>
                <a:latin typeface="Arial" panose="020B0604020202020204" pitchFamily="34" charset="0"/>
                <a:ea typeface="Microsoft YaHei" panose="020B0503020204020204" pitchFamily="34" charset="-122"/>
              </a:rPr>
              <a:t>Ad hoc köp görs från Delta AB</a:t>
            </a: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a:t>
            </a:r>
          </a:p>
        </p:txBody>
      </p:sp>
      <p:sp>
        <p:nvSpPr>
          <p:cNvPr id="13" name="Rektangel 12"/>
          <p:cNvSpPr/>
          <p:nvPr/>
        </p:nvSpPr>
        <p:spPr bwMode="auto">
          <a:xfrm>
            <a:off x="622300" y="3779602"/>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1"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Produkter i kategorin</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Främst</a:t>
            </a:r>
            <a:r>
              <a:rPr kumimoji="0" lang="sv-SE" sz="1200" b="0" i="0" u="none" strike="noStrike" cap="none" normalizeH="0" dirty="0" smtClean="0">
                <a:ln>
                  <a:noFill/>
                </a:ln>
                <a:solidFill>
                  <a:srgbClr val="000000"/>
                </a:solidFill>
                <a:effectLst/>
                <a:latin typeface="Arial" panose="020B0604020202020204" pitchFamily="34" charset="0"/>
                <a:ea typeface="Microsoft YaHei" panose="020B0503020204020204" pitchFamily="34" charset="-122"/>
              </a:rPr>
              <a:t> en varukategori, där följande artiklar ingår:</a:t>
            </a:r>
          </a:p>
          <a:p>
            <a:pPr marL="171450" marR="0" indent="-171450" algn="l" defTabSz="449263" rtl="0" eaLnBrk="1" fontAlgn="base" latinLnBrk="0" hangingPunct="1">
              <a:lnSpc>
                <a:spcPct val="100000"/>
              </a:lnSpc>
              <a:spcBef>
                <a:spcPts val="1000"/>
              </a:spcBef>
              <a:spcAft>
                <a:spcPct val="0"/>
              </a:spcAft>
              <a:buClr>
                <a:srgbClr val="000000"/>
              </a:buClr>
              <a:buSzPct val="100000"/>
              <a:buFontTx/>
              <a:buChar char="-"/>
              <a:tabLst/>
            </a:pPr>
            <a:r>
              <a:rPr lang="sv-SE" sz="1200" dirty="0" smtClean="0">
                <a:solidFill>
                  <a:srgbClr val="000000"/>
                </a:solidFill>
                <a:latin typeface="Arial" panose="020B0604020202020204" pitchFamily="34" charset="0"/>
                <a:ea typeface="Microsoft YaHei" panose="020B0503020204020204" pitchFamily="34" charset="-122"/>
              </a:rPr>
              <a:t>Verktyg ABC</a:t>
            </a:r>
          </a:p>
          <a:p>
            <a:pPr marL="171450" marR="0" indent="-171450" algn="l" defTabSz="449263" rtl="0" eaLnBrk="1" fontAlgn="base" latinLnBrk="0" hangingPunct="1">
              <a:lnSpc>
                <a:spcPct val="100000"/>
              </a:lnSpc>
              <a:spcBef>
                <a:spcPts val="1000"/>
              </a:spcBef>
              <a:spcAft>
                <a:spcPct val="0"/>
              </a:spcAft>
              <a:buClr>
                <a:srgbClr val="000000"/>
              </a:buClr>
              <a:buSzPct val="100000"/>
              <a:buFontTx/>
              <a:buChar char="-"/>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Verktyg DEF</a:t>
            </a:r>
          </a:p>
          <a:p>
            <a:pPr marL="171450" marR="0" indent="-171450" algn="l" defTabSz="449263" rtl="0" eaLnBrk="1" fontAlgn="base" latinLnBrk="0" hangingPunct="1">
              <a:lnSpc>
                <a:spcPct val="100000"/>
              </a:lnSpc>
              <a:spcBef>
                <a:spcPts val="1000"/>
              </a:spcBef>
              <a:spcAft>
                <a:spcPct val="0"/>
              </a:spcAft>
              <a:buClr>
                <a:srgbClr val="000000"/>
              </a:buClr>
              <a:buSzPct val="100000"/>
              <a:buFontTx/>
              <a:buChar char="-"/>
              <a:tabLst/>
            </a:pPr>
            <a:r>
              <a:rPr lang="sv-SE" sz="1200" dirty="0" smtClean="0">
                <a:solidFill>
                  <a:srgbClr val="000000"/>
                </a:solidFill>
                <a:latin typeface="Arial" panose="020B0604020202020204" pitchFamily="34" charset="0"/>
                <a:ea typeface="Microsoft YaHei" panose="020B0503020204020204" pitchFamily="34" charset="-122"/>
              </a:rPr>
              <a:t>Verktyg GHI</a:t>
            </a:r>
            <a:endPar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endParaRPr>
          </a:p>
        </p:txBody>
      </p:sp>
      <p:cxnSp>
        <p:nvCxnSpPr>
          <p:cNvPr id="14" name="Rak 13"/>
          <p:cNvCxnSpPr/>
          <p:nvPr/>
        </p:nvCxnSpPr>
        <p:spPr bwMode="auto">
          <a:xfrm>
            <a:off x="3611562" y="3541933"/>
            <a:ext cx="2609850"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ektangel 14"/>
          <p:cNvSpPr/>
          <p:nvPr/>
        </p:nvSpPr>
        <p:spPr bwMode="auto">
          <a:xfrm>
            <a:off x="3729038" y="1671637"/>
            <a:ext cx="271462" cy="1870295"/>
          </a:xfrm>
          <a:prstGeom prst="rect">
            <a:avLst/>
          </a:prstGeom>
          <a:solidFill>
            <a:srgbClr val="008A3E"/>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dirty="0" smtClean="0"/>
              <a:t>Totalt</a:t>
            </a:r>
            <a:endParaRPr lang="sv-SE" dirty="0"/>
          </a:p>
        </p:txBody>
      </p:sp>
      <p:sp>
        <p:nvSpPr>
          <p:cNvPr id="16" name="Rektangel 15"/>
          <p:cNvSpPr/>
          <p:nvPr/>
        </p:nvSpPr>
        <p:spPr bwMode="auto">
          <a:xfrm>
            <a:off x="4270375" y="1671637"/>
            <a:ext cx="292100" cy="623888"/>
          </a:xfrm>
          <a:prstGeom prst="rect">
            <a:avLst/>
          </a:prstGeom>
          <a:solidFill>
            <a:srgbClr val="008A3E"/>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0" i="0" u="none" strike="noStrike" cap="none" normalizeH="0" baseline="0" dirty="0" smtClean="0">
                <a:ln>
                  <a:noFill/>
                </a:ln>
                <a:solidFill>
                  <a:schemeClr val="bg1"/>
                </a:solidFill>
                <a:effectLst/>
                <a:latin typeface="Arial" panose="020B0604020202020204" pitchFamily="34" charset="0"/>
                <a:ea typeface="Microsoft YaHei" panose="020B0503020204020204" pitchFamily="34" charset="-122"/>
              </a:rPr>
              <a:t>X</a:t>
            </a:r>
          </a:p>
        </p:txBody>
      </p:sp>
      <p:sp>
        <p:nvSpPr>
          <p:cNvPr id="17" name="Rektangel 16"/>
          <p:cNvSpPr/>
          <p:nvPr/>
        </p:nvSpPr>
        <p:spPr bwMode="auto">
          <a:xfrm>
            <a:off x="4727575" y="2295525"/>
            <a:ext cx="292100" cy="533400"/>
          </a:xfrm>
          <a:prstGeom prst="rect">
            <a:avLst/>
          </a:prstGeom>
          <a:solidFill>
            <a:srgbClr val="008A3E"/>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l-GR" dirty="0" smtClean="0"/>
              <a:t>Σ</a:t>
            </a:r>
            <a:endParaRPr lang="sv-SE" dirty="0"/>
          </a:p>
        </p:txBody>
      </p:sp>
      <p:sp>
        <p:nvSpPr>
          <p:cNvPr id="18" name="Rektangel 17"/>
          <p:cNvSpPr/>
          <p:nvPr/>
        </p:nvSpPr>
        <p:spPr bwMode="auto">
          <a:xfrm>
            <a:off x="5184775" y="2828925"/>
            <a:ext cx="292100" cy="342900"/>
          </a:xfrm>
          <a:prstGeom prst="rect">
            <a:avLst/>
          </a:prstGeom>
          <a:solidFill>
            <a:srgbClr val="008A3E"/>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l-GR" dirty="0" smtClean="0"/>
              <a:t>β</a:t>
            </a:r>
            <a:endParaRPr lang="sv-SE" dirty="0"/>
          </a:p>
        </p:txBody>
      </p:sp>
      <p:sp>
        <p:nvSpPr>
          <p:cNvPr id="19" name="Rektangel 18"/>
          <p:cNvSpPr/>
          <p:nvPr/>
        </p:nvSpPr>
        <p:spPr bwMode="auto">
          <a:xfrm>
            <a:off x="5664200" y="3171824"/>
            <a:ext cx="292100" cy="370107"/>
          </a:xfrm>
          <a:prstGeom prst="rect">
            <a:avLst/>
          </a:prstGeom>
          <a:solidFill>
            <a:srgbClr val="008A3E"/>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l-GR" dirty="0" smtClean="0"/>
              <a:t>Δ</a:t>
            </a:r>
            <a:endParaRPr lang="sv-SE" dirty="0"/>
          </a:p>
        </p:txBody>
      </p:sp>
      <p:cxnSp>
        <p:nvCxnSpPr>
          <p:cNvPr id="21" name="Rak 20"/>
          <p:cNvCxnSpPr>
            <a:stCxn id="15" idx="0"/>
            <a:endCxn id="16" idx="0"/>
          </p:cNvCxnSpPr>
          <p:nvPr/>
        </p:nvCxnSpPr>
        <p:spPr bwMode="auto">
          <a:xfrm>
            <a:off x="3864769" y="1671637"/>
            <a:ext cx="551656"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Rak 22"/>
          <p:cNvCxnSpPr>
            <a:stCxn id="16" idx="2"/>
            <a:endCxn id="17" idx="0"/>
          </p:cNvCxnSpPr>
          <p:nvPr/>
        </p:nvCxnSpPr>
        <p:spPr bwMode="auto">
          <a:xfrm>
            <a:off x="4416425" y="2295525"/>
            <a:ext cx="457200"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Rak 24"/>
          <p:cNvCxnSpPr>
            <a:stCxn id="17" idx="2"/>
            <a:endCxn id="18" idx="0"/>
          </p:cNvCxnSpPr>
          <p:nvPr/>
        </p:nvCxnSpPr>
        <p:spPr bwMode="auto">
          <a:xfrm>
            <a:off x="4873625" y="2828925"/>
            <a:ext cx="457200"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Rak 26"/>
          <p:cNvCxnSpPr>
            <a:stCxn id="18" idx="2"/>
            <a:endCxn id="19" idx="0"/>
          </p:cNvCxnSpPr>
          <p:nvPr/>
        </p:nvCxnSpPr>
        <p:spPr bwMode="auto">
          <a:xfrm flipV="1">
            <a:off x="5330825" y="3171824"/>
            <a:ext cx="479425" cy="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ruta 27"/>
          <p:cNvSpPr txBox="1"/>
          <p:nvPr/>
        </p:nvSpPr>
        <p:spPr>
          <a:xfrm>
            <a:off x="3538107" y="1433969"/>
            <a:ext cx="611065" cy="246221"/>
          </a:xfrm>
          <a:prstGeom prst="rect">
            <a:avLst/>
          </a:prstGeom>
          <a:noFill/>
        </p:spPr>
        <p:txBody>
          <a:bodyPr wrap="none" rtlCol="0">
            <a:spAutoFit/>
          </a:bodyPr>
          <a:lstStyle/>
          <a:p>
            <a:r>
              <a:rPr lang="sv-SE" sz="1000" dirty="0" smtClean="0">
                <a:solidFill>
                  <a:srgbClr val="000000"/>
                </a:solidFill>
              </a:rPr>
              <a:t>120mkr</a:t>
            </a:r>
            <a:endParaRPr lang="sv-SE" sz="1000" dirty="0">
              <a:solidFill>
                <a:srgbClr val="000000"/>
              </a:solidFill>
            </a:endParaRPr>
          </a:p>
        </p:txBody>
      </p:sp>
      <p:sp>
        <p:nvSpPr>
          <p:cNvPr id="29" name="textruta 28"/>
          <p:cNvSpPr txBox="1"/>
          <p:nvPr/>
        </p:nvSpPr>
        <p:spPr>
          <a:xfrm>
            <a:off x="4154218" y="1425415"/>
            <a:ext cx="540534" cy="246221"/>
          </a:xfrm>
          <a:prstGeom prst="rect">
            <a:avLst/>
          </a:prstGeom>
          <a:noFill/>
        </p:spPr>
        <p:txBody>
          <a:bodyPr wrap="none" rtlCol="0">
            <a:spAutoFit/>
          </a:bodyPr>
          <a:lstStyle/>
          <a:p>
            <a:r>
              <a:rPr lang="sv-SE" sz="1000" dirty="0" smtClean="0">
                <a:solidFill>
                  <a:srgbClr val="000000"/>
                </a:solidFill>
              </a:rPr>
              <a:t>40mkr</a:t>
            </a:r>
            <a:endParaRPr lang="sv-SE" sz="1000" dirty="0">
              <a:solidFill>
                <a:srgbClr val="000000"/>
              </a:solidFill>
            </a:endParaRPr>
          </a:p>
        </p:txBody>
      </p:sp>
      <p:sp>
        <p:nvSpPr>
          <p:cNvPr id="30" name="textruta 29"/>
          <p:cNvSpPr txBox="1"/>
          <p:nvPr/>
        </p:nvSpPr>
        <p:spPr>
          <a:xfrm>
            <a:off x="4608121" y="2062193"/>
            <a:ext cx="540534" cy="246221"/>
          </a:xfrm>
          <a:prstGeom prst="rect">
            <a:avLst/>
          </a:prstGeom>
          <a:noFill/>
        </p:spPr>
        <p:txBody>
          <a:bodyPr wrap="none" rtlCol="0">
            <a:spAutoFit/>
          </a:bodyPr>
          <a:lstStyle/>
          <a:p>
            <a:r>
              <a:rPr lang="sv-SE" sz="1000" dirty="0">
                <a:solidFill>
                  <a:srgbClr val="000000"/>
                </a:solidFill>
              </a:rPr>
              <a:t>3</a:t>
            </a:r>
            <a:r>
              <a:rPr lang="sv-SE" sz="1000" dirty="0" smtClean="0">
                <a:solidFill>
                  <a:srgbClr val="000000"/>
                </a:solidFill>
              </a:rPr>
              <a:t>0mkr</a:t>
            </a:r>
            <a:endParaRPr lang="sv-SE" sz="1000" dirty="0">
              <a:solidFill>
                <a:srgbClr val="000000"/>
              </a:solidFill>
            </a:endParaRPr>
          </a:p>
        </p:txBody>
      </p:sp>
      <p:sp>
        <p:nvSpPr>
          <p:cNvPr id="31" name="textruta 30"/>
          <p:cNvSpPr txBox="1"/>
          <p:nvPr/>
        </p:nvSpPr>
        <p:spPr>
          <a:xfrm>
            <a:off x="5068497" y="2601337"/>
            <a:ext cx="540534" cy="246221"/>
          </a:xfrm>
          <a:prstGeom prst="rect">
            <a:avLst/>
          </a:prstGeom>
          <a:noFill/>
        </p:spPr>
        <p:txBody>
          <a:bodyPr wrap="none" rtlCol="0">
            <a:spAutoFit/>
          </a:bodyPr>
          <a:lstStyle/>
          <a:p>
            <a:r>
              <a:rPr lang="sv-SE" sz="1000" dirty="0" smtClean="0">
                <a:solidFill>
                  <a:srgbClr val="000000"/>
                </a:solidFill>
              </a:rPr>
              <a:t>25mkr</a:t>
            </a:r>
            <a:endParaRPr lang="sv-SE" sz="1000" dirty="0">
              <a:solidFill>
                <a:srgbClr val="000000"/>
              </a:solidFill>
            </a:endParaRPr>
          </a:p>
        </p:txBody>
      </p:sp>
      <p:sp>
        <p:nvSpPr>
          <p:cNvPr id="32" name="textruta 31"/>
          <p:cNvSpPr txBox="1"/>
          <p:nvPr/>
        </p:nvSpPr>
        <p:spPr>
          <a:xfrm>
            <a:off x="5539983" y="2929880"/>
            <a:ext cx="540534" cy="246221"/>
          </a:xfrm>
          <a:prstGeom prst="rect">
            <a:avLst/>
          </a:prstGeom>
          <a:noFill/>
        </p:spPr>
        <p:txBody>
          <a:bodyPr wrap="none" rtlCol="0">
            <a:spAutoFit/>
          </a:bodyPr>
          <a:lstStyle/>
          <a:p>
            <a:r>
              <a:rPr lang="sv-SE" sz="1000" dirty="0" smtClean="0">
                <a:solidFill>
                  <a:srgbClr val="000000"/>
                </a:solidFill>
              </a:rPr>
              <a:t>25mkr</a:t>
            </a:r>
            <a:endParaRPr lang="sv-SE" sz="1000" dirty="0">
              <a:solidFill>
                <a:srgbClr val="000000"/>
              </a:solidFill>
            </a:endParaRPr>
          </a:p>
        </p:txBody>
      </p:sp>
      <p:sp>
        <p:nvSpPr>
          <p:cNvPr id="33" name="textruta 32"/>
          <p:cNvSpPr txBox="1"/>
          <p:nvPr/>
        </p:nvSpPr>
        <p:spPr>
          <a:xfrm>
            <a:off x="3901422" y="1226958"/>
            <a:ext cx="2236510" cy="338554"/>
          </a:xfrm>
          <a:prstGeom prst="rect">
            <a:avLst/>
          </a:prstGeom>
          <a:noFill/>
        </p:spPr>
        <p:txBody>
          <a:bodyPr wrap="none" rtlCol="0">
            <a:spAutoFit/>
          </a:bodyPr>
          <a:lstStyle/>
          <a:p>
            <a:r>
              <a:rPr lang="sv-SE" b="1" dirty="0" err="1" smtClean="0">
                <a:solidFill>
                  <a:srgbClr val="000000"/>
                </a:solidFill>
              </a:rPr>
              <a:t>Spend</a:t>
            </a:r>
            <a:r>
              <a:rPr lang="sv-SE" b="1" dirty="0" smtClean="0">
                <a:solidFill>
                  <a:srgbClr val="000000"/>
                </a:solidFill>
              </a:rPr>
              <a:t> per leverantör</a:t>
            </a:r>
            <a:endParaRPr lang="sv-SE" b="1" dirty="0">
              <a:solidFill>
                <a:srgbClr val="000000"/>
              </a:solidFill>
            </a:endParaRPr>
          </a:p>
        </p:txBody>
      </p:sp>
      <p:sp>
        <p:nvSpPr>
          <p:cNvPr id="34" name="textruta 33"/>
          <p:cNvSpPr txBox="1"/>
          <p:nvPr/>
        </p:nvSpPr>
        <p:spPr>
          <a:xfrm>
            <a:off x="4638344" y="1781857"/>
            <a:ext cx="1677062" cy="246221"/>
          </a:xfrm>
          <a:prstGeom prst="rect">
            <a:avLst/>
          </a:prstGeom>
          <a:noFill/>
        </p:spPr>
        <p:txBody>
          <a:bodyPr wrap="none" rtlCol="0">
            <a:spAutoFit/>
          </a:bodyPr>
          <a:lstStyle/>
          <a:p>
            <a:r>
              <a:rPr lang="sv-SE" sz="1000" dirty="0" smtClean="0">
                <a:solidFill>
                  <a:srgbClr val="000000"/>
                </a:solidFill>
              </a:rPr>
              <a:t>Spendkoncentration: 33 %</a:t>
            </a:r>
            <a:endParaRPr lang="sv-SE" sz="1000" dirty="0">
              <a:solidFill>
                <a:srgbClr val="000000"/>
              </a:solidFill>
            </a:endParaRPr>
          </a:p>
        </p:txBody>
      </p:sp>
      <p:cxnSp>
        <p:nvCxnSpPr>
          <p:cNvPr id="35" name="Rak 34"/>
          <p:cNvCxnSpPr/>
          <p:nvPr/>
        </p:nvCxnSpPr>
        <p:spPr bwMode="auto">
          <a:xfrm>
            <a:off x="3524331" y="6076957"/>
            <a:ext cx="2609850"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Rektangel 35"/>
          <p:cNvSpPr/>
          <p:nvPr/>
        </p:nvSpPr>
        <p:spPr bwMode="auto">
          <a:xfrm>
            <a:off x="3641807" y="4206661"/>
            <a:ext cx="271462" cy="1870295"/>
          </a:xfrm>
          <a:prstGeom prst="rect">
            <a:avLst/>
          </a:prstGeom>
          <a:solidFill>
            <a:srgbClr val="008A3E"/>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dirty="0" smtClean="0"/>
              <a:t>Totalt</a:t>
            </a:r>
            <a:endParaRPr lang="sv-SE" dirty="0"/>
          </a:p>
        </p:txBody>
      </p:sp>
      <p:sp>
        <p:nvSpPr>
          <p:cNvPr id="37" name="Rektangel 36"/>
          <p:cNvSpPr/>
          <p:nvPr/>
        </p:nvSpPr>
        <p:spPr bwMode="auto">
          <a:xfrm>
            <a:off x="4183144" y="4206661"/>
            <a:ext cx="292100" cy="623888"/>
          </a:xfrm>
          <a:prstGeom prst="rect">
            <a:avLst/>
          </a:prstGeom>
          <a:solidFill>
            <a:srgbClr val="008A3E"/>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nSpc>
                <a:spcPts val="1200"/>
              </a:lnSpc>
              <a:spcBef>
                <a:spcPts val="0"/>
              </a:spcBef>
            </a:pPr>
            <a:r>
              <a:rPr lang="sv-SE" sz="1200" dirty="0"/>
              <a:t>ABC</a:t>
            </a:r>
          </a:p>
        </p:txBody>
      </p:sp>
      <p:sp>
        <p:nvSpPr>
          <p:cNvPr id="38" name="Rektangel 37"/>
          <p:cNvSpPr/>
          <p:nvPr/>
        </p:nvSpPr>
        <p:spPr bwMode="auto">
          <a:xfrm>
            <a:off x="4783033" y="4830549"/>
            <a:ext cx="292100" cy="533400"/>
          </a:xfrm>
          <a:prstGeom prst="rect">
            <a:avLst/>
          </a:prstGeom>
          <a:solidFill>
            <a:srgbClr val="008A3E"/>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1200"/>
              </a:lnSpc>
              <a:spcBef>
                <a:spcPts val="0"/>
              </a:spcBef>
            </a:pPr>
            <a:r>
              <a:rPr lang="sv-SE" sz="1200" dirty="0" smtClean="0"/>
              <a:t>DEF</a:t>
            </a:r>
            <a:endParaRPr lang="sv-SE" sz="1200" dirty="0"/>
          </a:p>
        </p:txBody>
      </p:sp>
      <p:sp>
        <p:nvSpPr>
          <p:cNvPr id="39" name="Rektangel 38"/>
          <p:cNvSpPr/>
          <p:nvPr/>
        </p:nvSpPr>
        <p:spPr bwMode="auto">
          <a:xfrm>
            <a:off x="5435600" y="5363949"/>
            <a:ext cx="292100" cy="703489"/>
          </a:xfrm>
          <a:prstGeom prst="rect">
            <a:avLst/>
          </a:prstGeom>
          <a:solidFill>
            <a:srgbClr val="008A3E"/>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1200"/>
              </a:lnSpc>
              <a:spcBef>
                <a:spcPts val="0"/>
              </a:spcBef>
            </a:pPr>
            <a:r>
              <a:rPr lang="sv-SE" sz="1200" dirty="0" smtClean="0"/>
              <a:t>GHI</a:t>
            </a:r>
            <a:endParaRPr lang="sv-SE" sz="1200" dirty="0"/>
          </a:p>
        </p:txBody>
      </p:sp>
      <p:cxnSp>
        <p:nvCxnSpPr>
          <p:cNvPr id="41" name="Rak 40"/>
          <p:cNvCxnSpPr>
            <a:stCxn id="36" idx="0"/>
            <a:endCxn id="37" idx="0"/>
          </p:cNvCxnSpPr>
          <p:nvPr/>
        </p:nvCxnSpPr>
        <p:spPr bwMode="auto">
          <a:xfrm>
            <a:off x="3777538" y="4206661"/>
            <a:ext cx="551656"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Rak 41"/>
          <p:cNvCxnSpPr>
            <a:stCxn id="37" idx="2"/>
            <a:endCxn id="38" idx="0"/>
          </p:cNvCxnSpPr>
          <p:nvPr/>
        </p:nvCxnSpPr>
        <p:spPr bwMode="auto">
          <a:xfrm>
            <a:off x="4329194" y="4830549"/>
            <a:ext cx="599889"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Rak 42"/>
          <p:cNvCxnSpPr>
            <a:stCxn id="38" idx="2"/>
            <a:endCxn id="39" idx="0"/>
          </p:cNvCxnSpPr>
          <p:nvPr/>
        </p:nvCxnSpPr>
        <p:spPr bwMode="auto">
          <a:xfrm>
            <a:off x="4929083" y="5363949"/>
            <a:ext cx="652567"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ruta 44"/>
          <p:cNvSpPr txBox="1"/>
          <p:nvPr/>
        </p:nvSpPr>
        <p:spPr>
          <a:xfrm>
            <a:off x="3450876" y="3968993"/>
            <a:ext cx="611065" cy="246221"/>
          </a:xfrm>
          <a:prstGeom prst="rect">
            <a:avLst/>
          </a:prstGeom>
          <a:noFill/>
        </p:spPr>
        <p:txBody>
          <a:bodyPr wrap="none" rtlCol="0">
            <a:spAutoFit/>
          </a:bodyPr>
          <a:lstStyle/>
          <a:p>
            <a:r>
              <a:rPr lang="sv-SE" sz="1000" dirty="0" smtClean="0">
                <a:solidFill>
                  <a:srgbClr val="000000"/>
                </a:solidFill>
              </a:rPr>
              <a:t>120mkr</a:t>
            </a:r>
            <a:endParaRPr lang="sv-SE" sz="1000" dirty="0">
              <a:solidFill>
                <a:srgbClr val="000000"/>
              </a:solidFill>
            </a:endParaRPr>
          </a:p>
        </p:txBody>
      </p:sp>
      <p:sp>
        <p:nvSpPr>
          <p:cNvPr id="46" name="textruta 45"/>
          <p:cNvSpPr txBox="1"/>
          <p:nvPr/>
        </p:nvSpPr>
        <p:spPr>
          <a:xfrm>
            <a:off x="4066987" y="3960439"/>
            <a:ext cx="540534" cy="246221"/>
          </a:xfrm>
          <a:prstGeom prst="rect">
            <a:avLst/>
          </a:prstGeom>
          <a:noFill/>
        </p:spPr>
        <p:txBody>
          <a:bodyPr wrap="none" rtlCol="0">
            <a:spAutoFit/>
          </a:bodyPr>
          <a:lstStyle/>
          <a:p>
            <a:r>
              <a:rPr lang="sv-SE" sz="1000" dirty="0" smtClean="0">
                <a:solidFill>
                  <a:srgbClr val="000000"/>
                </a:solidFill>
              </a:rPr>
              <a:t>45mkr</a:t>
            </a:r>
            <a:endParaRPr lang="sv-SE" sz="1000" dirty="0">
              <a:solidFill>
                <a:srgbClr val="000000"/>
              </a:solidFill>
            </a:endParaRPr>
          </a:p>
        </p:txBody>
      </p:sp>
      <p:sp>
        <p:nvSpPr>
          <p:cNvPr id="47" name="textruta 46"/>
          <p:cNvSpPr txBox="1"/>
          <p:nvPr/>
        </p:nvSpPr>
        <p:spPr>
          <a:xfrm>
            <a:off x="4671621" y="4603510"/>
            <a:ext cx="540534" cy="246221"/>
          </a:xfrm>
          <a:prstGeom prst="rect">
            <a:avLst/>
          </a:prstGeom>
          <a:noFill/>
        </p:spPr>
        <p:txBody>
          <a:bodyPr wrap="none" rtlCol="0">
            <a:spAutoFit/>
          </a:bodyPr>
          <a:lstStyle/>
          <a:p>
            <a:r>
              <a:rPr lang="sv-SE" sz="1000" dirty="0" smtClean="0">
                <a:solidFill>
                  <a:srgbClr val="000000"/>
                </a:solidFill>
              </a:rPr>
              <a:t>25mkr</a:t>
            </a:r>
            <a:endParaRPr lang="sv-SE" sz="1000" dirty="0">
              <a:solidFill>
                <a:srgbClr val="000000"/>
              </a:solidFill>
            </a:endParaRPr>
          </a:p>
        </p:txBody>
      </p:sp>
      <p:sp>
        <p:nvSpPr>
          <p:cNvPr id="48" name="textruta 47"/>
          <p:cNvSpPr txBox="1"/>
          <p:nvPr/>
        </p:nvSpPr>
        <p:spPr>
          <a:xfrm>
            <a:off x="5305094" y="5136361"/>
            <a:ext cx="540534" cy="246221"/>
          </a:xfrm>
          <a:prstGeom prst="rect">
            <a:avLst/>
          </a:prstGeom>
          <a:noFill/>
        </p:spPr>
        <p:txBody>
          <a:bodyPr wrap="none" rtlCol="0">
            <a:spAutoFit/>
          </a:bodyPr>
          <a:lstStyle/>
          <a:p>
            <a:r>
              <a:rPr lang="sv-SE" sz="1000" dirty="0" smtClean="0">
                <a:solidFill>
                  <a:srgbClr val="000000"/>
                </a:solidFill>
              </a:rPr>
              <a:t>50mkr</a:t>
            </a:r>
            <a:endParaRPr lang="sv-SE" sz="1000" dirty="0">
              <a:solidFill>
                <a:srgbClr val="000000"/>
              </a:solidFill>
            </a:endParaRPr>
          </a:p>
        </p:txBody>
      </p:sp>
      <p:sp>
        <p:nvSpPr>
          <p:cNvPr id="50" name="textruta 49"/>
          <p:cNvSpPr txBox="1"/>
          <p:nvPr/>
        </p:nvSpPr>
        <p:spPr>
          <a:xfrm>
            <a:off x="3922371" y="3693773"/>
            <a:ext cx="2007281" cy="338554"/>
          </a:xfrm>
          <a:prstGeom prst="rect">
            <a:avLst/>
          </a:prstGeom>
          <a:noFill/>
        </p:spPr>
        <p:txBody>
          <a:bodyPr wrap="none" rtlCol="0">
            <a:spAutoFit/>
          </a:bodyPr>
          <a:lstStyle/>
          <a:p>
            <a:r>
              <a:rPr lang="sv-SE" b="1" dirty="0" err="1" smtClean="0">
                <a:solidFill>
                  <a:srgbClr val="000000"/>
                </a:solidFill>
              </a:rPr>
              <a:t>Spend</a:t>
            </a:r>
            <a:r>
              <a:rPr lang="sv-SE" b="1" dirty="0" smtClean="0">
                <a:solidFill>
                  <a:srgbClr val="000000"/>
                </a:solidFill>
              </a:rPr>
              <a:t> per produkt</a:t>
            </a:r>
            <a:endParaRPr lang="sv-SE" b="1" dirty="0">
              <a:solidFill>
                <a:srgbClr val="000000"/>
              </a:solidFill>
            </a:endParaRPr>
          </a:p>
        </p:txBody>
      </p:sp>
      <p:grpSp>
        <p:nvGrpSpPr>
          <p:cNvPr id="49" name="Grupp 48"/>
          <p:cNvGrpSpPr/>
          <p:nvPr/>
        </p:nvGrpSpPr>
        <p:grpSpPr>
          <a:xfrm>
            <a:off x="7054122" y="1758348"/>
            <a:ext cx="1687776" cy="4404181"/>
            <a:chOff x="6800122" y="1758348"/>
            <a:chExt cx="1687776" cy="4404181"/>
          </a:xfrm>
        </p:grpSpPr>
        <p:pic>
          <p:nvPicPr>
            <p:cNvPr id="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0122" y="1758348"/>
              <a:ext cx="1687776" cy="44041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 name="textruta 50"/>
            <p:cNvSpPr txBox="1"/>
            <p:nvPr/>
          </p:nvSpPr>
          <p:spPr>
            <a:xfrm>
              <a:off x="7520813" y="3705087"/>
              <a:ext cx="184730" cy="338554"/>
            </a:xfrm>
            <a:prstGeom prst="rect">
              <a:avLst/>
            </a:prstGeom>
            <a:noFill/>
          </p:spPr>
          <p:txBody>
            <a:bodyPr wrap="none" rtlCol="0">
              <a:spAutoFit/>
            </a:bodyPr>
            <a:lstStyle/>
            <a:p>
              <a:endParaRPr lang="sv-SE" dirty="0"/>
            </a:p>
          </p:txBody>
        </p:sp>
      </p:grpSp>
      <p:sp>
        <p:nvSpPr>
          <p:cNvPr id="54" name="textruta 53"/>
          <p:cNvSpPr txBox="1"/>
          <p:nvPr/>
        </p:nvSpPr>
        <p:spPr>
          <a:xfrm>
            <a:off x="6961340" y="1253270"/>
            <a:ext cx="2249335" cy="338554"/>
          </a:xfrm>
          <a:prstGeom prst="rect">
            <a:avLst/>
          </a:prstGeom>
          <a:noFill/>
        </p:spPr>
        <p:txBody>
          <a:bodyPr wrap="none" rtlCol="0">
            <a:spAutoFit/>
          </a:bodyPr>
          <a:lstStyle/>
          <a:p>
            <a:r>
              <a:rPr lang="sv-SE" b="1" dirty="0" smtClean="0">
                <a:solidFill>
                  <a:srgbClr val="000000"/>
                </a:solidFill>
              </a:rPr>
              <a:t>Geografisk spridning</a:t>
            </a:r>
            <a:endParaRPr lang="sv-SE" b="1" dirty="0">
              <a:solidFill>
                <a:srgbClr val="000000"/>
              </a:solidFill>
            </a:endParaRPr>
          </a:p>
        </p:txBody>
      </p:sp>
      <p:sp>
        <p:nvSpPr>
          <p:cNvPr id="55" name="Ellips 54"/>
          <p:cNvSpPr/>
          <p:nvPr/>
        </p:nvSpPr>
        <p:spPr bwMode="auto">
          <a:xfrm>
            <a:off x="7839909" y="4603510"/>
            <a:ext cx="314325" cy="314325"/>
          </a:xfrm>
          <a:prstGeom prst="ellipse">
            <a:avLst/>
          </a:prstGeom>
          <a:solidFill>
            <a:srgbClr val="008A3E"/>
          </a:solidFill>
          <a:ln w="9525" cap="flat" cmpd="sng" algn="ctr">
            <a:no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l-GR" dirty="0"/>
              <a:t>β</a:t>
            </a:r>
            <a:endParaRPr lang="sv-SE" dirty="0"/>
          </a:p>
        </p:txBody>
      </p:sp>
      <p:sp>
        <p:nvSpPr>
          <p:cNvPr id="58" name="Ellips 57"/>
          <p:cNvSpPr/>
          <p:nvPr/>
        </p:nvSpPr>
        <p:spPr bwMode="auto">
          <a:xfrm>
            <a:off x="7337912" y="5915031"/>
            <a:ext cx="314325" cy="314325"/>
          </a:xfrm>
          <a:prstGeom prst="ellipse">
            <a:avLst/>
          </a:prstGeom>
          <a:solidFill>
            <a:srgbClr val="008A3E"/>
          </a:solidFill>
          <a:ln w="9525" cap="flat" cmpd="sng" algn="ctr">
            <a:no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l-GR" dirty="0" smtClean="0"/>
              <a:t>Δ</a:t>
            </a:r>
            <a:endParaRPr lang="sv-SE" dirty="0">
              <a:solidFill>
                <a:srgbClr val="008A3E"/>
              </a:solidFill>
            </a:endParaRPr>
          </a:p>
        </p:txBody>
      </p:sp>
      <p:sp>
        <p:nvSpPr>
          <p:cNvPr id="59" name="Ellips 58"/>
          <p:cNvSpPr/>
          <p:nvPr/>
        </p:nvSpPr>
        <p:spPr bwMode="auto">
          <a:xfrm>
            <a:off x="7677956" y="3779602"/>
            <a:ext cx="314325" cy="314325"/>
          </a:xfrm>
          <a:prstGeom prst="ellipse">
            <a:avLst/>
          </a:prstGeom>
          <a:solidFill>
            <a:srgbClr val="008A3E"/>
          </a:solidFill>
          <a:ln w="9525" cap="flat" cmpd="sng" algn="ctr">
            <a:no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l-GR" dirty="0"/>
              <a:t>Σ</a:t>
            </a:r>
            <a:endParaRPr lang="sv-SE" dirty="0"/>
          </a:p>
        </p:txBody>
      </p:sp>
      <p:sp>
        <p:nvSpPr>
          <p:cNvPr id="60" name="Ellips 59"/>
          <p:cNvSpPr/>
          <p:nvPr/>
        </p:nvSpPr>
        <p:spPr bwMode="auto">
          <a:xfrm>
            <a:off x="8090433" y="2857499"/>
            <a:ext cx="314325" cy="314325"/>
          </a:xfrm>
          <a:prstGeom prst="ellipse">
            <a:avLst/>
          </a:prstGeom>
          <a:solidFill>
            <a:srgbClr val="008A3E"/>
          </a:solidFill>
          <a:ln w="9525" cap="flat" cmpd="sng" algn="ctr">
            <a:no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dirty="0" smtClean="0"/>
              <a:t>X</a:t>
            </a:r>
            <a:endParaRPr lang="sv-SE" dirty="0"/>
          </a:p>
        </p:txBody>
      </p:sp>
    </p:spTree>
    <p:extLst>
      <p:ext uri="{BB962C8B-B14F-4D97-AF65-F5344CB8AC3E}">
        <p14:creationId xmlns:p14="http://schemas.microsoft.com/office/powerpoint/2010/main" val="4196620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622300" y="434299"/>
            <a:ext cx="8588375" cy="4697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1pPr>
            <a:lvl2pPr marL="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2pPr>
            <a:lvl3pPr marL="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3pPr>
            <a:lvl4pPr marL="1371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4pPr>
            <a:lvl5pPr marL="18288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5pPr>
            <a:lvl6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6pPr>
            <a:lvl7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7pPr>
            <a:lvl8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8pPr>
            <a:lvl9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pPr>
            <a:r>
              <a:rPr lang="sv-SE" altLang="sv-SE" sz="1800" b="1" dirty="0" smtClean="0"/>
              <a:t>Bakgrund –</a:t>
            </a:r>
            <a:r>
              <a:rPr lang="sv-SE" altLang="sv-SE" sz="1800" b="1" dirty="0"/>
              <a:t> </a:t>
            </a:r>
            <a:r>
              <a:rPr lang="sv-SE" altLang="sv-SE" sz="1800" b="1" dirty="0" smtClean="0"/>
              <a:t>kategoriprofil</a:t>
            </a:r>
          </a:p>
        </p:txBody>
      </p:sp>
      <p:sp>
        <p:nvSpPr>
          <p:cNvPr id="8" name="Rectangle 2"/>
          <p:cNvSpPr txBox="1">
            <a:spLocks noChangeArrowheads="1"/>
          </p:cNvSpPr>
          <p:nvPr/>
        </p:nvSpPr>
        <p:spPr>
          <a:xfrm>
            <a:off x="631825" y="990600"/>
            <a:ext cx="8588375" cy="838200"/>
          </a:xfrm>
          <a:prstGeom prst="rect">
            <a:avLst/>
          </a:prstGeom>
        </p:spPr>
        <p:txBody>
          <a:bodyPr/>
          <a:lst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a:lstStyle>
          <a:p>
            <a:endParaRPr lang="sv-SE" altLang="sv-SE" sz="1800" dirty="0" smtClean="0"/>
          </a:p>
        </p:txBody>
      </p:sp>
      <p:sp>
        <p:nvSpPr>
          <p:cNvPr id="12" name="Rektangel 11"/>
          <p:cNvSpPr/>
          <p:nvPr/>
        </p:nvSpPr>
        <p:spPr bwMode="auto">
          <a:xfrm>
            <a:off x="6600825" y="3779602"/>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lvl="0" algn="l"/>
            <a:r>
              <a:rPr lang="sv-SE" b="1" dirty="0">
                <a:solidFill>
                  <a:srgbClr val="000000"/>
                </a:solidFill>
                <a:latin typeface="Arial" panose="020B0604020202020204" pitchFamily="34" charset="0"/>
                <a:ea typeface="Microsoft YaHei" panose="020B0503020204020204" pitchFamily="34" charset="-122"/>
              </a:rPr>
              <a:t>Marknadssituation</a:t>
            </a:r>
          </a:p>
          <a:p>
            <a:pPr lvl="0" algn="l"/>
            <a:r>
              <a:rPr lang="sv-SE" sz="1200" dirty="0">
                <a:solidFill>
                  <a:srgbClr val="000000"/>
                </a:solidFill>
                <a:latin typeface="Arial" panose="020B0604020202020204" pitchFamily="34" charset="0"/>
                <a:ea typeface="Microsoft YaHei" panose="020B0503020204020204" pitchFamily="34" charset="-122"/>
              </a:rPr>
              <a:t>Vissa produkter i kategorin är </a:t>
            </a:r>
            <a:r>
              <a:rPr lang="sv-SE" sz="1200" dirty="0" smtClean="0">
                <a:solidFill>
                  <a:srgbClr val="000000"/>
                </a:solidFill>
                <a:latin typeface="Arial" panose="020B0604020202020204" pitchFamily="34" charset="0"/>
                <a:ea typeface="Microsoft YaHei" panose="020B0503020204020204" pitchFamily="34" charset="-122"/>
              </a:rPr>
              <a:t>standardiserade hyllvaror och konkurrensen är mycket god.</a:t>
            </a:r>
          </a:p>
          <a:p>
            <a:pPr lvl="0" algn="l"/>
            <a:r>
              <a:rPr lang="sv-SE" sz="1200" dirty="0" smtClean="0">
                <a:solidFill>
                  <a:srgbClr val="000000"/>
                </a:solidFill>
                <a:latin typeface="Arial" panose="020B0604020202020204" pitchFamily="34" charset="0"/>
                <a:ea typeface="Microsoft YaHei" panose="020B0503020204020204" pitchFamily="34" charset="-122"/>
              </a:rPr>
              <a:t>För produkten ABC lyckas leverantörerna nischa sig mot olika tekniklösningar och här sker även en aktiv teknikutveckling för att ligga i framkant. </a:t>
            </a:r>
            <a:endParaRPr lang="sv-SE" sz="1200" dirty="0">
              <a:solidFill>
                <a:srgbClr val="000000"/>
              </a:solidFill>
              <a:latin typeface="Arial" panose="020B0604020202020204" pitchFamily="34" charset="0"/>
              <a:ea typeface="Microsoft YaHei" panose="020B0503020204020204" pitchFamily="34" charset="-122"/>
            </a:endParaRPr>
          </a:p>
        </p:txBody>
      </p:sp>
      <p:sp>
        <p:nvSpPr>
          <p:cNvPr id="57" name="Rektangel 56"/>
          <p:cNvSpPr/>
          <p:nvPr/>
        </p:nvSpPr>
        <p:spPr bwMode="auto">
          <a:xfrm>
            <a:off x="6600825" y="1228269"/>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1"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Inköpsprocess</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Ramavtal med avrop via EDI är den föredragna processen.</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lang="sv-SE" sz="1200" dirty="0" smtClean="0">
                <a:solidFill>
                  <a:srgbClr val="000000"/>
                </a:solidFill>
                <a:latin typeface="Arial" panose="020B0604020202020204" pitchFamily="34" charset="0"/>
                <a:ea typeface="Microsoft YaHei" panose="020B0503020204020204" pitchFamily="34" charset="-122"/>
              </a:rPr>
              <a:t>För produkt ABC sker emellertid många beställningar ad hoc, eftersom olika användare vill prova nya lösningar.</a:t>
            </a:r>
            <a:endPar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endParaRPr>
          </a:p>
        </p:txBody>
      </p:sp>
      <p:cxnSp>
        <p:nvCxnSpPr>
          <p:cNvPr id="3" name="Rak pil 2"/>
          <p:cNvCxnSpPr/>
          <p:nvPr/>
        </p:nvCxnSpPr>
        <p:spPr bwMode="auto">
          <a:xfrm>
            <a:off x="650875" y="3541933"/>
            <a:ext cx="2814638"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Rak pil 5"/>
          <p:cNvCxnSpPr/>
          <p:nvPr/>
        </p:nvCxnSpPr>
        <p:spPr bwMode="auto">
          <a:xfrm flipV="1">
            <a:off x="650875" y="1228269"/>
            <a:ext cx="0" cy="231366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ruta 43"/>
          <p:cNvSpPr txBox="1"/>
          <p:nvPr/>
        </p:nvSpPr>
        <p:spPr>
          <a:xfrm>
            <a:off x="988293" y="1228269"/>
            <a:ext cx="1824538" cy="338554"/>
          </a:xfrm>
          <a:prstGeom prst="rect">
            <a:avLst/>
          </a:prstGeom>
          <a:noFill/>
        </p:spPr>
        <p:txBody>
          <a:bodyPr wrap="none" rtlCol="0">
            <a:spAutoFit/>
          </a:bodyPr>
          <a:lstStyle/>
          <a:p>
            <a:r>
              <a:rPr lang="sv-SE" b="1" dirty="0" err="1" smtClean="0">
                <a:solidFill>
                  <a:srgbClr val="000000"/>
                </a:solidFill>
              </a:rPr>
              <a:t>Spendutveckling</a:t>
            </a:r>
            <a:endParaRPr lang="sv-SE" b="1" dirty="0">
              <a:solidFill>
                <a:srgbClr val="000000"/>
              </a:solidFill>
            </a:endParaRPr>
          </a:p>
        </p:txBody>
      </p:sp>
      <p:sp>
        <p:nvSpPr>
          <p:cNvPr id="7" name="Frihandsfigur 6"/>
          <p:cNvSpPr/>
          <p:nvPr/>
        </p:nvSpPr>
        <p:spPr bwMode="auto">
          <a:xfrm>
            <a:off x="665163" y="2114550"/>
            <a:ext cx="2628900" cy="671513"/>
          </a:xfrm>
          <a:custGeom>
            <a:avLst/>
            <a:gdLst>
              <a:gd name="connsiteX0" fmla="*/ 0 w 2628900"/>
              <a:gd name="connsiteY0" fmla="*/ 657225 h 671513"/>
              <a:gd name="connsiteX1" fmla="*/ 514350 w 2628900"/>
              <a:gd name="connsiteY1" fmla="*/ 557213 h 671513"/>
              <a:gd name="connsiteX2" fmla="*/ 942975 w 2628900"/>
              <a:gd name="connsiteY2" fmla="*/ 671513 h 671513"/>
              <a:gd name="connsiteX3" fmla="*/ 1314450 w 2628900"/>
              <a:gd name="connsiteY3" fmla="*/ 500063 h 671513"/>
              <a:gd name="connsiteX4" fmla="*/ 1800225 w 2628900"/>
              <a:gd name="connsiteY4" fmla="*/ 500063 h 671513"/>
              <a:gd name="connsiteX5" fmla="*/ 2071687 w 2628900"/>
              <a:gd name="connsiteY5" fmla="*/ 200025 h 671513"/>
              <a:gd name="connsiteX6" fmla="*/ 2414587 w 2628900"/>
              <a:gd name="connsiteY6" fmla="*/ 14288 h 671513"/>
              <a:gd name="connsiteX7" fmla="*/ 2628900 w 2628900"/>
              <a:gd name="connsiteY7" fmla="*/ 0 h 671513"/>
              <a:gd name="connsiteX8" fmla="*/ 2628900 w 2628900"/>
              <a:gd name="connsiteY8" fmla="*/ 0 h 671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8900" h="671513">
                <a:moveTo>
                  <a:pt x="0" y="657225"/>
                </a:moveTo>
                <a:lnTo>
                  <a:pt x="514350" y="557213"/>
                </a:lnTo>
                <a:lnTo>
                  <a:pt x="942975" y="671513"/>
                </a:lnTo>
                <a:lnTo>
                  <a:pt x="1314450" y="500063"/>
                </a:lnTo>
                <a:lnTo>
                  <a:pt x="1800225" y="500063"/>
                </a:lnTo>
                <a:lnTo>
                  <a:pt x="2071687" y="200025"/>
                </a:lnTo>
                <a:lnTo>
                  <a:pt x="2414587" y="14288"/>
                </a:lnTo>
                <a:lnTo>
                  <a:pt x="2628900" y="0"/>
                </a:lnTo>
                <a:lnTo>
                  <a:pt x="2628900" y="0"/>
                </a:lnTo>
              </a:path>
            </a:pathLst>
          </a:custGeom>
          <a:noFill/>
          <a:ln w="38100" cap="flat" cmpd="sng" algn="ctr">
            <a:solidFill>
              <a:srgbClr val="008A3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endParaRPr kumimoji="0" 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endParaRPr>
          </a:p>
        </p:txBody>
      </p:sp>
      <p:sp>
        <p:nvSpPr>
          <p:cNvPr id="10" name="textruta 9"/>
          <p:cNvSpPr txBox="1"/>
          <p:nvPr/>
        </p:nvSpPr>
        <p:spPr>
          <a:xfrm>
            <a:off x="522287" y="3581939"/>
            <a:ext cx="685801" cy="245744"/>
          </a:xfrm>
          <a:prstGeom prst="rect">
            <a:avLst/>
          </a:prstGeom>
          <a:noFill/>
        </p:spPr>
        <p:txBody>
          <a:bodyPr wrap="square" rtlCol="0">
            <a:spAutoFit/>
          </a:bodyPr>
          <a:lstStyle/>
          <a:p>
            <a:r>
              <a:rPr lang="sv-SE" sz="1000" dirty="0" smtClean="0">
                <a:solidFill>
                  <a:srgbClr val="000000"/>
                </a:solidFill>
              </a:rPr>
              <a:t>2011</a:t>
            </a:r>
            <a:endParaRPr lang="sv-SE" sz="1000" dirty="0">
              <a:solidFill>
                <a:srgbClr val="000000"/>
              </a:solidFill>
            </a:endParaRPr>
          </a:p>
        </p:txBody>
      </p:sp>
      <p:sp>
        <p:nvSpPr>
          <p:cNvPr id="49" name="textruta 48"/>
          <p:cNvSpPr txBox="1"/>
          <p:nvPr/>
        </p:nvSpPr>
        <p:spPr>
          <a:xfrm>
            <a:off x="966786" y="3581939"/>
            <a:ext cx="685801" cy="245744"/>
          </a:xfrm>
          <a:prstGeom prst="rect">
            <a:avLst/>
          </a:prstGeom>
          <a:noFill/>
        </p:spPr>
        <p:txBody>
          <a:bodyPr wrap="square" rtlCol="0">
            <a:spAutoFit/>
          </a:bodyPr>
          <a:lstStyle/>
          <a:p>
            <a:r>
              <a:rPr lang="sv-SE" sz="1000" dirty="0" smtClean="0">
                <a:solidFill>
                  <a:srgbClr val="000000"/>
                </a:solidFill>
              </a:rPr>
              <a:t>2012</a:t>
            </a:r>
            <a:endParaRPr lang="sv-SE" sz="1000" dirty="0">
              <a:solidFill>
                <a:srgbClr val="000000"/>
              </a:solidFill>
            </a:endParaRPr>
          </a:p>
        </p:txBody>
      </p:sp>
      <p:sp>
        <p:nvSpPr>
          <p:cNvPr id="51" name="textruta 50"/>
          <p:cNvSpPr txBox="1"/>
          <p:nvPr/>
        </p:nvSpPr>
        <p:spPr>
          <a:xfrm>
            <a:off x="1411285" y="3581939"/>
            <a:ext cx="685801" cy="245744"/>
          </a:xfrm>
          <a:prstGeom prst="rect">
            <a:avLst/>
          </a:prstGeom>
          <a:noFill/>
        </p:spPr>
        <p:txBody>
          <a:bodyPr wrap="square" rtlCol="0">
            <a:spAutoFit/>
          </a:bodyPr>
          <a:lstStyle/>
          <a:p>
            <a:r>
              <a:rPr lang="sv-SE" sz="1000" dirty="0" smtClean="0">
                <a:solidFill>
                  <a:srgbClr val="000000"/>
                </a:solidFill>
              </a:rPr>
              <a:t>2013</a:t>
            </a:r>
            <a:endParaRPr lang="sv-SE" sz="1000" dirty="0">
              <a:solidFill>
                <a:srgbClr val="000000"/>
              </a:solidFill>
            </a:endParaRPr>
          </a:p>
        </p:txBody>
      </p:sp>
      <p:sp>
        <p:nvSpPr>
          <p:cNvPr id="52" name="textruta 51"/>
          <p:cNvSpPr txBox="1"/>
          <p:nvPr/>
        </p:nvSpPr>
        <p:spPr>
          <a:xfrm>
            <a:off x="1855784" y="3581939"/>
            <a:ext cx="685801" cy="245744"/>
          </a:xfrm>
          <a:prstGeom prst="rect">
            <a:avLst/>
          </a:prstGeom>
          <a:noFill/>
        </p:spPr>
        <p:txBody>
          <a:bodyPr wrap="square" rtlCol="0">
            <a:spAutoFit/>
          </a:bodyPr>
          <a:lstStyle/>
          <a:p>
            <a:r>
              <a:rPr lang="sv-SE" sz="1000" dirty="0" smtClean="0">
                <a:solidFill>
                  <a:srgbClr val="000000"/>
                </a:solidFill>
              </a:rPr>
              <a:t>2014</a:t>
            </a:r>
            <a:endParaRPr lang="sv-SE" sz="1000" dirty="0">
              <a:solidFill>
                <a:srgbClr val="000000"/>
              </a:solidFill>
            </a:endParaRPr>
          </a:p>
        </p:txBody>
      </p:sp>
      <p:sp>
        <p:nvSpPr>
          <p:cNvPr id="53" name="textruta 52"/>
          <p:cNvSpPr txBox="1"/>
          <p:nvPr/>
        </p:nvSpPr>
        <p:spPr>
          <a:xfrm>
            <a:off x="2300283" y="3581939"/>
            <a:ext cx="685801" cy="245744"/>
          </a:xfrm>
          <a:prstGeom prst="rect">
            <a:avLst/>
          </a:prstGeom>
          <a:noFill/>
        </p:spPr>
        <p:txBody>
          <a:bodyPr wrap="square" rtlCol="0">
            <a:spAutoFit/>
          </a:bodyPr>
          <a:lstStyle/>
          <a:p>
            <a:r>
              <a:rPr lang="sv-SE" sz="1000" dirty="0" smtClean="0">
                <a:solidFill>
                  <a:srgbClr val="000000"/>
                </a:solidFill>
              </a:rPr>
              <a:t>2015</a:t>
            </a:r>
            <a:endParaRPr lang="sv-SE" sz="1000" dirty="0">
              <a:solidFill>
                <a:srgbClr val="000000"/>
              </a:solidFill>
            </a:endParaRPr>
          </a:p>
        </p:txBody>
      </p:sp>
      <p:sp>
        <p:nvSpPr>
          <p:cNvPr id="54" name="textruta 53"/>
          <p:cNvSpPr txBox="1"/>
          <p:nvPr/>
        </p:nvSpPr>
        <p:spPr>
          <a:xfrm>
            <a:off x="2744782" y="3581939"/>
            <a:ext cx="685801" cy="245744"/>
          </a:xfrm>
          <a:prstGeom prst="rect">
            <a:avLst/>
          </a:prstGeom>
          <a:noFill/>
        </p:spPr>
        <p:txBody>
          <a:bodyPr wrap="square" rtlCol="0">
            <a:spAutoFit/>
          </a:bodyPr>
          <a:lstStyle/>
          <a:p>
            <a:r>
              <a:rPr lang="sv-SE" sz="1000" dirty="0" smtClean="0">
                <a:solidFill>
                  <a:srgbClr val="000000"/>
                </a:solidFill>
              </a:rPr>
              <a:t>2016</a:t>
            </a:r>
            <a:endParaRPr lang="sv-SE" sz="1000" dirty="0">
              <a:solidFill>
                <a:srgbClr val="000000"/>
              </a:solidFill>
            </a:endParaRPr>
          </a:p>
        </p:txBody>
      </p:sp>
      <p:cxnSp>
        <p:nvCxnSpPr>
          <p:cNvPr id="55" name="Rak pil 54"/>
          <p:cNvCxnSpPr/>
          <p:nvPr/>
        </p:nvCxnSpPr>
        <p:spPr bwMode="auto">
          <a:xfrm>
            <a:off x="650875" y="6093266"/>
            <a:ext cx="2814638"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Rak pil 55"/>
          <p:cNvCxnSpPr/>
          <p:nvPr/>
        </p:nvCxnSpPr>
        <p:spPr bwMode="auto">
          <a:xfrm flipV="1">
            <a:off x="650875" y="3779602"/>
            <a:ext cx="0" cy="231366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ruta 57"/>
          <p:cNvSpPr txBox="1"/>
          <p:nvPr/>
        </p:nvSpPr>
        <p:spPr>
          <a:xfrm>
            <a:off x="1232753" y="3779602"/>
            <a:ext cx="1335622" cy="338554"/>
          </a:xfrm>
          <a:prstGeom prst="rect">
            <a:avLst/>
          </a:prstGeom>
          <a:noFill/>
        </p:spPr>
        <p:txBody>
          <a:bodyPr wrap="none" rtlCol="0">
            <a:spAutoFit/>
          </a:bodyPr>
          <a:lstStyle/>
          <a:p>
            <a:r>
              <a:rPr lang="sv-SE" b="1" dirty="0" smtClean="0">
                <a:solidFill>
                  <a:srgbClr val="000000"/>
                </a:solidFill>
              </a:rPr>
              <a:t>Produktpris</a:t>
            </a:r>
            <a:endParaRPr lang="sv-SE" b="1" dirty="0">
              <a:solidFill>
                <a:srgbClr val="000000"/>
              </a:solidFill>
            </a:endParaRPr>
          </a:p>
        </p:txBody>
      </p:sp>
      <p:sp>
        <p:nvSpPr>
          <p:cNvPr id="60" name="textruta 59"/>
          <p:cNvSpPr txBox="1"/>
          <p:nvPr/>
        </p:nvSpPr>
        <p:spPr>
          <a:xfrm>
            <a:off x="522287" y="6133272"/>
            <a:ext cx="685801" cy="245744"/>
          </a:xfrm>
          <a:prstGeom prst="rect">
            <a:avLst/>
          </a:prstGeom>
          <a:noFill/>
        </p:spPr>
        <p:txBody>
          <a:bodyPr wrap="square" rtlCol="0">
            <a:spAutoFit/>
          </a:bodyPr>
          <a:lstStyle/>
          <a:p>
            <a:r>
              <a:rPr lang="sv-SE" sz="1000" dirty="0" smtClean="0">
                <a:solidFill>
                  <a:srgbClr val="000000"/>
                </a:solidFill>
              </a:rPr>
              <a:t>2011</a:t>
            </a:r>
            <a:endParaRPr lang="sv-SE" sz="1000" dirty="0">
              <a:solidFill>
                <a:srgbClr val="000000"/>
              </a:solidFill>
            </a:endParaRPr>
          </a:p>
        </p:txBody>
      </p:sp>
      <p:sp>
        <p:nvSpPr>
          <p:cNvPr id="61" name="textruta 60"/>
          <p:cNvSpPr txBox="1"/>
          <p:nvPr/>
        </p:nvSpPr>
        <p:spPr>
          <a:xfrm>
            <a:off x="966786" y="6133272"/>
            <a:ext cx="685801" cy="245744"/>
          </a:xfrm>
          <a:prstGeom prst="rect">
            <a:avLst/>
          </a:prstGeom>
          <a:noFill/>
        </p:spPr>
        <p:txBody>
          <a:bodyPr wrap="square" rtlCol="0">
            <a:spAutoFit/>
          </a:bodyPr>
          <a:lstStyle/>
          <a:p>
            <a:r>
              <a:rPr lang="sv-SE" sz="1000" dirty="0" smtClean="0">
                <a:solidFill>
                  <a:srgbClr val="000000"/>
                </a:solidFill>
              </a:rPr>
              <a:t>2012</a:t>
            </a:r>
            <a:endParaRPr lang="sv-SE" sz="1000" dirty="0">
              <a:solidFill>
                <a:srgbClr val="000000"/>
              </a:solidFill>
            </a:endParaRPr>
          </a:p>
        </p:txBody>
      </p:sp>
      <p:sp>
        <p:nvSpPr>
          <p:cNvPr id="62" name="textruta 61"/>
          <p:cNvSpPr txBox="1"/>
          <p:nvPr/>
        </p:nvSpPr>
        <p:spPr>
          <a:xfrm>
            <a:off x="1411285" y="6133272"/>
            <a:ext cx="685801" cy="245744"/>
          </a:xfrm>
          <a:prstGeom prst="rect">
            <a:avLst/>
          </a:prstGeom>
          <a:noFill/>
        </p:spPr>
        <p:txBody>
          <a:bodyPr wrap="square" rtlCol="0">
            <a:spAutoFit/>
          </a:bodyPr>
          <a:lstStyle/>
          <a:p>
            <a:r>
              <a:rPr lang="sv-SE" sz="1000" dirty="0" smtClean="0">
                <a:solidFill>
                  <a:srgbClr val="000000"/>
                </a:solidFill>
              </a:rPr>
              <a:t>2013</a:t>
            </a:r>
            <a:endParaRPr lang="sv-SE" sz="1000" dirty="0">
              <a:solidFill>
                <a:srgbClr val="000000"/>
              </a:solidFill>
            </a:endParaRPr>
          </a:p>
        </p:txBody>
      </p:sp>
      <p:sp>
        <p:nvSpPr>
          <p:cNvPr id="63" name="textruta 62"/>
          <p:cNvSpPr txBox="1"/>
          <p:nvPr/>
        </p:nvSpPr>
        <p:spPr>
          <a:xfrm>
            <a:off x="1855784" y="6133272"/>
            <a:ext cx="685801" cy="245744"/>
          </a:xfrm>
          <a:prstGeom prst="rect">
            <a:avLst/>
          </a:prstGeom>
          <a:noFill/>
        </p:spPr>
        <p:txBody>
          <a:bodyPr wrap="square" rtlCol="0">
            <a:spAutoFit/>
          </a:bodyPr>
          <a:lstStyle/>
          <a:p>
            <a:r>
              <a:rPr lang="sv-SE" sz="1000" dirty="0" smtClean="0">
                <a:solidFill>
                  <a:srgbClr val="000000"/>
                </a:solidFill>
              </a:rPr>
              <a:t>2014</a:t>
            </a:r>
            <a:endParaRPr lang="sv-SE" sz="1000" dirty="0">
              <a:solidFill>
                <a:srgbClr val="000000"/>
              </a:solidFill>
            </a:endParaRPr>
          </a:p>
        </p:txBody>
      </p:sp>
      <p:sp>
        <p:nvSpPr>
          <p:cNvPr id="64" name="textruta 63"/>
          <p:cNvSpPr txBox="1"/>
          <p:nvPr/>
        </p:nvSpPr>
        <p:spPr>
          <a:xfrm>
            <a:off x="2300283" y="6133272"/>
            <a:ext cx="685801" cy="245744"/>
          </a:xfrm>
          <a:prstGeom prst="rect">
            <a:avLst/>
          </a:prstGeom>
          <a:noFill/>
        </p:spPr>
        <p:txBody>
          <a:bodyPr wrap="square" rtlCol="0">
            <a:spAutoFit/>
          </a:bodyPr>
          <a:lstStyle/>
          <a:p>
            <a:r>
              <a:rPr lang="sv-SE" sz="1000" dirty="0" smtClean="0">
                <a:solidFill>
                  <a:srgbClr val="000000"/>
                </a:solidFill>
              </a:rPr>
              <a:t>2015</a:t>
            </a:r>
            <a:endParaRPr lang="sv-SE" sz="1000" dirty="0">
              <a:solidFill>
                <a:srgbClr val="000000"/>
              </a:solidFill>
            </a:endParaRPr>
          </a:p>
        </p:txBody>
      </p:sp>
      <p:sp>
        <p:nvSpPr>
          <p:cNvPr id="65" name="textruta 64"/>
          <p:cNvSpPr txBox="1"/>
          <p:nvPr/>
        </p:nvSpPr>
        <p:spPr>
          <a:xfrm>
            <a:off x="2744782" y="6133272"/>
            <a:ext cx="685801" cy="245744"/>
          </a:xfrm>
          <a:prstGeom prst="rect">
            <a:avLst/>
          </a:prstGeom>
          <a:noFill/>
        </p:spPr>
        <p:txBody>
          <a:bodyPr wrap="square" rtlCol="0">
            <a:spAutoFit/>
          </a:bodyPr>
          <a:lstStyle/>
          <a:p>
            <a:r>
              <a:rPr lang="sv-SE" sz="1000" dirty="0" smtClean="0">
                <a:solidFill>
                  <a:srgbClr val="000000"/>
                </a:solidFill>
              </a:rPr>
              <a:t>2016</a:t>
            </a:r>
            <a:endParaRPr lang="sv-SE" sz="1000" dirty="0">
              <a:solidFill>
                <a:srgbClr val="000000"/>
              </a:solidFill>
            </a:endParaRPr>
          </a:p>
        </p:txBody>
      </p:sp>
      <p:sp>
        <p:nvSpPr>
          <p:cNvPr id="11" name="Frihandsfigur 10"/>
          <p:cNvSpPr/>
          <p:nvPr/>
        </p:nvSpPr>
        <p:spPr bwMode="auto">
          <a:xfrm>
            <a:off x="665163" y="4371975"/>
            <a:ext cx="2700337" cy="1185863"/>
          </a:xfrm>
          <a:custGeom>
            <a:avLst/>
            <a:gdLst>
              <a:gd name="connsiteX0" fmla="*/ 0 w 2700337"/>
              <a:gd name="connsiteY0" fmla="*/ 1185863 h 1185863"/>
              <a:gd name="connsiteX1" fmla="*/ 457200 w 2700337"/>
              <a:gd name="connsiteY1" fmla="*/ 1071563 h 1185863"/>
              <a:gd name="connsiteX2" fmla="*/ 1085850 w 2700337"/>
              <a:gd name="connsiteY2" fmla="*/ 1000125 h 1185863"/>
              <a:gd name="connsiteX3" fmla="*/ 1357312 w 2700337"/>
              <a:gd name="connsiteY3" fmla="*/ 757238 h 1185863"/>
              <a:gd name="connsiteX4" fmla="*/ 1800225 w 2700337"/>
              <a:gd name="connsiteY4" fmla="*/ 642938 h 1185863"/>
              <a:gd name="connsiteX5" fmla="*/ 2114550 w 2700337"/>
              <a:gd name="connsiteY5" fmla="*/ 328613 h 1185863"/>
              <a:gd name="connsiteX6" fmla="*/ 2571750 w 2700337"/>
              <a:gd name="connsiteY6" fmla="*/ 114300 h 1185863"/>
              <a:gd name="connsiteX7" fmla="*/ 2700337 w 2700337"/>
              <a:gd name="connsiteY7" fmla="*/ 0 h 1185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00337" h="1185863">
                <a:moveTo>
                  <a:pt x="0" y="1185863"/>
                </a:moveTo>
                <a:lnTo>
                  <a:pt x="457200" y="1071563"/>
                </a:lnTo>
                <a:lnTo>
                  <a:pt x="1085850" y="1000125"/>
                </a:lnTo>
                <a:lnTo>
                  <a:pt x="1357312" y="757238"/>
                </a:lnTo>
                <a:lnTo>
                  <a:pt x="1800225" y="642938"/>
                </a:lnTo>
                <a:lnTo>
                  <a:pt x="2114550" y="328613"/>
                </a:lnTo>
                <a:lnTo>
                  <a:pt x="2571750" y="114300"/>
                </a:lnTo>
                <a:lnTo>
                  <a:pt x="2700337" y="0"/>
                </a:lnTo>
              </a:path>
            </a:pathLst>
          </a:custGeom>
          <a:noFill/>
          <a:ln w="222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endParaRPr kumimoji="0" lang="sv-SE" sz="1600" b="0" i="0" u="none" strike="noStrike" cap="none" normalizeH="0" baseline="0" smtClean="0">
              <a:ln>
                <a:noFill/>
              </a:ln>
              <a:solidFill>
                <a:srgbClr val="FF0000"/>
              </a:solidFill>
              <a:effectLst/>
              <a:latin typeface="Arial" panose="020B0604020202020204" pitchFamily="34" charset="0"/>
              <a:ea typeface="Microsoft YaHei" panose="020B0503020204020204" pitchFamily="34" charset="-122"/>
            </a:endParaRPr>
          </a:p>
        </p:txBody>
      </p:sp>
      <p:sp>
        <p:nvSpPr>
          <p:cNvPr id="20" name="Frihandsfigur 19"/>
          <p:cNvSpPr/>
          <p:nvPr/>
        </p:nvSpPr>
        <p:spPr bwMode="auto">
          <a:xfrm>
            <a:off x="650875" y="4800600"/>
            <a:ext cx="2686050" cy="200025"/>
          </a:xfrm>
          <a:custGeom>
            <a:avLst/>
            <a:gdLst>
              <a:gd name="connsiteX0" fmla="*/ 0 w 2686050"/>
              <a:gd name="connsiteY0" fmla="*/ 100013 h 200025"/>
              <a:gd name="connsiteX1" fmla="*/ 414338 w 2686050"/>
              <a:gd name="connsiteY1" fmla="*/ 28575 h 200025"/>
              <a:gd name="connsiteX2" fmla="*/ 928688 w 2686050"/>
              <a:gd name="connsiteY2" fmla="*/ 200025 h 200025"/>
              <a:gd name="connsiteX3" fmla="*/ 1443038 w 2686050"/>
              <a:gd name="connsiteY3" fmla="*/ 28575 h 200025"/>
              <a:gd name="connsiteX4" fmla="*/ 1871663 w 2686050"/>
              <a:gd name="connsiteY4" fmla="*/ 128588 h 200025"/>
              <a:gd name="connsiteX5" fmla="*/ 2314575 w 2686050"/>
              <a:gd name="connsiteY5" fmla="*/ 0 h 200025"/>
              <a:gd name="connsiteX6" fmla="*/ 2686050 w 2686050"/>
              <a:gd name="connsiteY6" fmla="*/ 857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6050" h="200025">
                <a:moveTo>
                  <a:pt x="0" y="100013"/>
                </a:moveTo>
                <a:lnTo>
                  <a:pt x="414338" y="28575"/>
                </a:lnTo>
                <a:lnTo>
                  <a:pt x="928688" y="200025"/>
                </a:lnTo>
                <a:lnTo>
                  <a:pt x="1443038" y="28575"/>
                </a:lnTo>
                <a:lnTo>
                  <a:pt x="1871663" y="128588"/>
                </a:lnTo>
                <a:lnTo>
                  <a:pt x="2314575" y="0"/>
                </a:lnTo>
                <a:lnTo>
                  <a:pt x="2686050" y="85725"/>
                </a:lnTo>
              </a:path>
            </a:pathLst>
          </a:custGeom>
          <a:noFill/>
          <a:ln w="349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endParaRPr kumimoji="0" 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endParaRPr>
          </a:p>
        </p:txBody>
      </p:sp>
      <p:sp>
        <p:nvSpPr>
          <p:cNvPr id="22" name="Frihandsfigur 21"/>
          <p:cNvSpPr/>
          <p:nvPr/>
        </p:nvSpPr>
        <p:spPr bwMode="auto">
          <a:xfrm>
            <a:off x="650875" y="4129088"/>
            <a:ext cx="2728913" cy="685800"/>
          </a:xfrm>
          <a:custGeom>
            <a:avLst/>
            <a:gdLst>
              <a:gd name="connsiteX0" fmla="*/ 0 w 2728913"/>
              <a:gd name="connsiteY0" fmla="*/ 0 h 685800"/>
              <a:gd name="connsiteX1" fmla="*/ 385763 w 2728913"/>
              <a:gd name="connsiteY1" fmla="*/ 142875 h 685800"/>
              <a:gd name="connsiteX2" fmla="*/ 1057275 w 2728913"/>
              <a:gd name="connsiteY2" fmla="*/ 157162 h 685800"/>
              <a:gd name="connsiteX3" fmla="*/ 1285875 w 2728913"/>
              <a:gd name="connsiteY3" fmla="*/ 385762 h 685800"/>
              <a:gd name="connsiteX4" fmla="*/ 1785938 w 2728913"/>
              <a:gd name="connsiteY4" fmla="*/ 371475 h 685800"/>
              <a:gd name="connsiteX5" fmla="*/ 1900238 w 2728913"/>
              <a:gd name="connsiteY5" fmla="*/ 542925 h 685800"/>
              <a:gd name="connsiteX6" fmla="*/ 2486025 w 2728913"/>
              <a:gd name="connsiteY6" fmla="*/ 685800 h 685800"/>
              <a:gd name="connsiteX7" fmla="*/ 2728913 w 2728913"/>
              <a:gd name="connsiteY7" fmla="*/ 671512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28913" h="685800">
                <a:moveTo>
                  <a:pt x="0" y="0"/>
                </a:moveTo>
                <a:lnTo>
                  <a:pt x="385763" y="142875"/>
                </a:lnTo>
                <a:lnTo>
                  <a:pt x="1057275" y="157162"/>
                </a:lnTo>
                <a:lnTo>
                  <a:pt x="1285875" y="385762"/>
                </a:lnTo>
                <a:lnTo>
                  <a:pt x="1785938" y="371475"/>
                </a:lnTo>
                <a:lnTo>
                  <a:pt x="1900238" y="542925"/>
                </a:lnTo>
                <a:lnTo>
                  <a:pt x="2486025" y="685800"/>
                </a:lnTo>
                <a:lnTo>
                  <a:pt x="2728913" y="671512"/>
                </a:lnTo>
              </a:path>
            </a:pathLst>
          </a:custGeom>
          <a:noFill/>
          <a:ln w="28575" cap="flat" cmpd="sng" algn="ctr">
            <a:solidFill>
              <a:srgbClr val="7030A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endParaRPr kumimoji="0" 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endParaRPr>
          </a:p>
        </p:txBody>
      </p:sp>
      <p:sp>
        <p:nvSpPr>
          <p:cNvPr id="66" name="textruta 65"/>
          <p:cNvSpPr txBox="1"/>
          <p:nvPr/>
        </p:nvSpPr>
        <p:spPr>
          <a:xfrm>
            <a:off x="736799" y="5536053"/>
            <a:ext cx="685801" cy="245744"/>
          </a:xfrm>
          <a:prstGeom prst="rect">
            <a:avLst/>
          </a:prstGeom>
          <a:noFill/>
        </p:spPr>
        <p:txBody>
          <a:bodyPr wrap="square" rtlCol="0">
            <a:spAutoFit/>
          </a:bodyPr>
          <a:lstStyle/>
          <a:p>
            <a:r>
              <a:rPr lang="sv-SE" sz="1000" dirty="0" smtClean="0">
                <a:solidFill>
                  <a:srgbClr val="000000"/>
                </a:solidFill>
              </a:rPr>
              <a:t>ABC</a:t>
            </a:r>
            <a:endParaRPr lang="sv-SE" sz="1000" dirty="0">
              <a:solidFill>
                <a:srgbClr val="000000"/>
              </a:solidFill>
            </a:endParaRPr>
          </a:p>
        </p:txBody>
      </p:sp>
      <p:sp>
        <p:nvSpPr>
          <p:cNvPr id="67" name="textruta 66"/>
          <p:cNvSpPr txBox="1"/>
          <p:nvPr/>
        </p:nvSpPr>
        <p:spPr>
          <a:xfrm>
            <a:off x="682823" y="4897756"/>
            <a:ext cx="685801" cy="245744"/>
          </a:xfrm>
          <a:prstGeom prst="rect">
            <a:avLst/>
          </a:prstGeom>
          <a:noFill/>
        </p:spPr>
        <p:txBody>
          <a:bodyPr wrap="square" rtlCol="0">
            <a:spAutoFit/>
          </a:bodyPr>
          <a:lstStyle/>
          <a:p>
            <a:r>
              <a:rPr lang="sv-SE" sz="1000" dirty="0" smtClean="0">
                <a:solidFill>
                  <a:srgbClr val="000000"/>
                </a:solidFill>
              </a:rPr>
              <a:t>DEF</a:t>
            </a:r>
            <a:endParaRPr lang="sv-SE" sz="1000" dirty="0">
              <a:solidFill>
                <a:srgbClr val="000000"/>
              </a:solidFill>
            </a:endParaRPr>
          </a:p>
        </p:txBody>
      </p:sp>
      <p:sp>
        <p:nvSpPr>
          <p:cNvPr id="68" name="textruta 67"/>
          <p:cNvSpPr txBox="1"/>
          <p:nvPr/>
        </p:nvSpPr>
        <p:spPr>
          <a:xfrm>
            <a:off x="628847" y="4259459"/>
            <a:ext cx="685801" cy="245744"/>
          </a:xfrm>
          <a:prstGeom prst="rect">
            <a:avLst/>
          </a:prstGeom>
          <a:noFill/>
        </p:spPr>
        <p:txBody>
          <a:bodyPr wrap="square" rtlCol="0">
            <a:spAutoFit/>
          </a:bodyPr>
          <a:lstStyle/>
          <a:p>
            <a:r>
              <a:rPr lang="sv-SE" sz="1000" dirty="0" smtClean="0">
                <a:solidFill>
                  <a:srgbClr val="000000"/>
                </a:solidFill>
              </a:rPr>
              <a:t>GHI</a:t>
            </a:r>
            <a:endParaRPr lang="sv-SE" sz="1000" dirty="0">
              <a:solidFill>
                <a:srgbClr val="000000"/>
              </a:solidFill>
            </a:endParaRPr>
          </a:p>
        </p:txBody>
      </p:sp>
      <p:cxnSp>
        <p:nvCxnSpPr>
          <p:cNvPr id="69" name="Rak pil 68"/>
          <p:cNvCxnSpPr/>
          <p:nvPr/>
        </p:nvCxnSpPr>
        <p:spPr bwMode="auto">
          <a:xfrm>
            <a:off x="3677341" y="6089934"/>
            <a:ext cx="2814638"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Rak pil 69"/>
          <p:cNvCxnSpPr/>
          <p:nvPr/>
        </p:nvCxnSpPr>
        <p:spPr bwMode="auto">
          <a:xfrm flipV="1">
            <a:off x="3677341" y="3776270"/>
            <a:ext cx="0" cy="231366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textruta 70"/>
          <p:cNvSpPr txBox="1"/>
          <p:nvPr/>
        </p:nvSpPr>
        <p:spPr>
          <a:xfrm>
            <a:off x="3813988" y="3776246"/>
            <a:ext cx="2488182" cy="338554"/>
          </a:xfrm>
          <a:prstGeom prst="rect">
            <a:avLst/>
          </a:prstGeom>
          <a:noFill/>
        </p:spPr>
        <p:txBody>
          <a:bodyPr wrap="none" rtlCol="0">
            <a:spAutoFit/>
          </a:bodyPr>
          <a:lstStyle/>
          <a:p>
            <a:r>
              <a:rPr lang="sv-SE" b="1" dirty="0" smtClean="0">
                <a:solidFill>
                  <a:srgbClr val="000000"/>
                </a:solidFill>
              </a:rPr>
              <a:t>Prisvarians per produkt</a:t>
            </a:r>
            <a:endParaRPr lang="sv-SE" b="1" dirty="0">
              <a:solidFill>
                <a:srgbClr val="000000"/>
              </a:solidFill>
            </a:endParaRPr>
          </a:p>
        </p:txBody>
      </p:sp>
      <p:sp>
        <p:nvSpPr>
          <p:cNvPr id="73" name="textruta 72"/>
          <p:cNvSpPr txBox="1"/>
          <p:nvPr/>
        </p:nvSpPr>
        <p:spPr>
          <a:xfrm>
            <a:off x="3548753" y="6129940"/>
            <a:ext cx="685801" cy="245744"/>
          </a:xfrm>
          <a:prstGeom prst="rect">
            <a:avLst/>
          </a:prstGeom>
          <a:noFill/>
        </p:spPr>
        <p:txBody>
          <a:bodyPr wrap="square" rtlCol="0">
            <a:spAutoFit/>
          </a:bodyPr>
          <a:lstStyle/>
          <a:p>
            <a:r>
              <a:rPr lang="sv-SE" sz="1000" dirty="0" smtClean="0">
                <a:solidFill>
                  <a:srgbClr val="000000"/>
                </a:solidFill>
              </a:rPr>
              <a:t>2011</a:t>
            </a:r>
            <a:endParaRPr lang="sv-SE" sz="1000" dirty="0">
              <a:solidFill>
                <a:srgbClr val="000000"/>
              </a:solidFill>
            </a:endParaRPr>
          </a:p>
        </p:txBody>
      </p:sp>
      <p:sp>
        <p:nvSpPr>
          <p:cNvPr id="74" name="textruta 73"/>
          <p:cNvSpPr txBox="1"/>
          <p:nvPr/>
        </p:nvSpPr>
        <p:spPr>
          <a:xfrm>
            <a:off x="3993252" y="6129940"/>
            <a:ext cx="685801" cy="245744"/>
          </a:xfrm>
          <a:prstGeom prst="rect">
            <a:avLst/>
          </a:prstGeom>
          <a:noFill/>
        </p:spPr>
        <p:txBody>
          <a:bodyPr wrap="square" rtlCol="0">
            <a:spAutoFit/>
          </a:bodyPr>
          <a:lstStyle/>
          <a:p>
            <a:r>
              <a:rPr lang="sv-SE" sz="1000" dirty="0" smtClean="0">
                <a:solidFill>
                  <a:srgbClr val="000000"/>
                </a:solidFill>
              </a:rPr>
              <a:t>2012</a:t>
            </a:r>
            <a:endParaRPr lang="sv-SE" sz="1000" dirty="0">
              <a:solidFill>
                <a:srgbClr val="000000"/>
              </a:solidFill>
            </a:endParaRPr>
          </a:p>
        </p:txBody>
      </p:sp>
      <p:sp>
        <p:nvSpPr>
          <p:cNvPr id="75" name="textruta 74"/>
          <p:cNvSpPr txBox="1"/>
          <p:nvPr/>
        </p:nvSpPr>
        <p:spPr>
          <a:xfrm>
            <a:off x="4437751" y="6129940"/>
            <a:ext cx="685801" cy="245744"/>
          </a:xfrm>
          <a:prstGeom prst="rect">
            <a:avLst/>
          </a:prstGeom>
          <a:noFill/>
        </p:spPr>
        <p:txBody>
          <a:bodyPr wrap="square" rtlCol="0">
            <a:spAutoFit/>
          </a:bodyPr>
          <a:lstStyle/>
          <a:p>
            <a:r>
              <a:rPr lang="sv-SE" sz="1000" dirty="0" smtClean="0">
                <a:solidFill>
                  <a:srgbClr val="000000"/>
                </a:solidFill>
              </a:rPr>
              <a:t>2013</a:t>
            </a:r>
            <a:endParaRPr lang="sv-SE" sz="1000" dirty="0">
              <a:solidFill>
                <a:srgbClr val="000000"/>
              </a:solidFill>
            </a:endParaRPr>
          </a:p>
        </p:txBody>
      </p:sp>
      <p:sp>
        <p:nvSpPr>
          <p:cNvPr id="76" name="textruta 75"/>
          <p:cNvSpPr txBox="1"/>
          <p:nvPr/>
        </p:nvSpPr>
        <p:spPr>
          <a:xfrm>
            <a:off x="4882250" y="6129940"/>
            <a:ext cx="685801" cy="245744"/>
          </a:xfrm>
          <a:prstGeom prst="rect">
            <a:avLst/>
          </a:prstGeom>
          <a:noFill/>
        </p:spPr>
        <p:txBody>
          <a:bodyPr wrap="square" rtlCol="0">
            <a:spAutoFit/>
          </a:bodyPr>
          <a:lstStyle/>
          <a:p>
            <a:r>
              <a:rPr lang="sv-SE" sz="1000" dirty="0" smtClean="0">
                <a:solidFill>
                  <a:srgbClr val="000000"/>
                </a:solidFill>
              </a:rPr>
              <a:t>2014</a:t>
            </a:r>
            <a:endParaRPr lang="sv-SE" sz="1000" dirty="0">
              <a:solidFill>
                <a:srgbClr val="000000"/>
              </a:solidFill>
            </a:endParaRPr>
          </a:p>
        </p:txBody>
      </p:sp>
      <p:sp>
        <p:nvSpPr>
          <p:cNvPr id="77" name="textruta 76"/>
          <p:cNvSpPr txBox="1"/>
          <p:nvPr/>
        </p:nvSpPr>
        <p:spPr>
          <a:xfrm>
            <a:off x="5326749" y="6129940"/>
            <a:ext cx="685801" cy="245744"/>
          </a:xfrm>
          <a:prstGeom prst="rect">
            <a:avLst/>
          </a:prstGeom>
          <a:noFill/>
        </p:spPr>
        <p:txBody>
          <a:bodyPr wrap="square" rtlCol="0">
            <a:spAutoFit/>
          </a:bodyPr>
          <a:lstStyle/>
          <a:p>
            <a:r>
              <a:rPr lang="sv-SE" sz="1000" dirty="0" smtClean="0">
                <a:solidFill>
                  <a:srgbClr val="000000"/>
                </a:solidFill>
              </a:rPr>
              <a:t>2015</a:t>
            </a:r>
            <a:endParaRPr lang="sv-SE" sz="1000" dirty="0">
              <a:solidFill>
                <a:srgbClr val="000000"/>
              </a:solidFill>
            </a:endParaRPr>
          </a:p>
        </p:txBody>
      </p:sp>
      <p:sp>
        <p:nvSpPr>
          <p:cNvPr id="78" name="textruta 77"/>
          <p:cNvSpPr txBox="1"/>
          <p:nvPr/>
        </p:nvSpPr>
        <p:spPr>
          <a:xfrm>
            <a:off x="5771248" y="6129940"/>
            <a:ext cx="685801" cy="245744"/>
          </a:xfrm>
          <a:prstGeom prst="rect">
            <a:avLst/>
          </a:prstGeom>
          <a:noFill/>
        </p:spPr>
        <p:txBody>
          <a:bodyPr wrap="square" rtlCol="0">
            <a:spAutoFit/>
          </a:bodyPr>
          <a:lstStyle/>
          <a:p>
            <a:r>
              <a:rPr lang="sv-SE" sz="1000" dirty="0" smtClean="0">
                <a:solidFill>
                  <a:srgbClr val="000000"/>
                </a:solidFill>
              </a:rPr>
              <a:t>2016</a:t>
            </a:r>
            <a:endParaRPr lang="sv-SE" sz="1000" dirty="0">
              <a:solidFill>
                <a:srgbClr val="000000"/>
              </a:solidFill>
            </a:endParaRPr>
          </a:p>
        </p:txBody>
      </p:sp>
      <p:cxnSp>
        <p:nvCxnSpPr>
          <p:cNvPr id="79" name="Rak pil 78"/>
          <p:cNvCxnSpPr/>
          <p:nvPr/>
        </p:nvCxnSpPr>
        <p:spPr bwMode="auto">
          <a:xfrm>
            <a:off x="3702741" y="3575334"/>
            <a:ext cx="2814638"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Rak pil 79"/>
          <p:cNvCxnSpPr/>
          <p:nvPr/>
        </p:nvCxnSpPr>
        <p:spPr bwMode="auto">
          <a:xfrm flipV="1">
            <a:off x="3702741" y="1261670"/>
            <a:ext cx="0" cy="231366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textruta 80"/>
          <p:cNvSpPr txBox="1"/>
          <p:nvPr/>
        </p:nvSpPr>
        <p:spPr>
          <a:xfrm>
            <a:off x="3720889" y="1237754"/>
            <a:ext cx="2717411" cy="338554"/>
          </a:xfrm>
          <a:prstGeom prst="rect">
            <a:avLst/>
          </a:prstGeom>
          <a:noFill/>
        </p:spPr>
        <p:txBody>
          <a:bodyPr wrap="none" rtlCol="0">
            <a:spAutoFit/>
          </a:bodyPr>
          <a:lstStyle/>
          <a:p>
            <a:r>
              <a:rPr lang="sv-SE" b="1" dirty="0" smtClean="0">
                <a:solidFill>
                  <a:srgbClr val="000000"/>
                </a:solidFill>
              </a:rPr>
              <a:t>Prisvarians per leverantör</a:t>
            </a:r>
            <a:endParaRPr lang="sv-SE" b="1" dirty="0">
              <a:solidFill>
                <a:srgbClr val="000000"/>
              </a:solidFill>
            </a:endParaRPr>
          </a:p>
        </p:txBody>
      </p:sp>
      <p:sp>
        <p:nvSpPr>
          <p:cNvPr id="82" name="textruta 81"/>
          <p:cNvSpPr txBox="1"/>
          <p:nvPr/>
        </p:nvSpPr>
        <p:spPr>
          <a:xfrm>
            <a:off x="3574153" y="3615340"/>
            <a:ext cx="685801" cy="245744"/>
          </a:xfrm>
          <a:prstGeom prst="rect">
            <a:avLst/>
          </a:prstGeom>
          <a:noFill/>
        </p:spPr>
        <p:txBody>
          <a:bodyPr wrap="square" rtlCol="0">
            <a:spAutoFit/>
          </a:bodyPr>
          <a:lstStyle/>
          <a:p>
            <a:r>
              <a:rPr lang="sv-SE" sz="1000" dirty="0" smtClean="0">
                <a:solidFill>
                  <a:srgbClr val="000000"/>
                </a:solidFill>
              </a:rPr>
              <a:t>2011</a:t>
            </a:r>
            <a:endParaRPr lang="sv-SE" sz="1000" dirty="0">
              <a:solidFill>
                <a:srgbClr val="000000"/>
              </a:solidFill>
            </a:endParaRPr>
          </a:p>
        </p:txBody>
      </p:sp>
      <p:sp>
        <p:nvSpPr>
          <p:cNvPr id="83" name="textruta 82"/>
          <p:cNvSpPr txBox="1"/>
          <p:nvPr/>
        </p:nvSpPr>
        <p:spPr>
          <a:xfrm>
            <a:off x="4018652" y="3615340"/>
            <a:ext cx="685801" cy="245744"/>
          </a:xfrm>
          <a:prstGeom prst="rect">
            <a:avLst/>
          </a:prstGeom>
          <a:noFill/>
        </p:spPr>
        <p:txBody>
          <a:bodyPr wrap="square" rtlCol="0">
            <a:spAutoFit/>
          </a:bodyPr>
          <a:lstStyle/>
          <a:p>
            <a:r>
              <a:rPr lang="sv-SE" sz="1000" dirty="0" smtClean="0">
                <a:solidFill>
                  <a:srgbClr val="000000"/>
                </a:solidFill>
              </a:rPr>
              <a:t>2012</a:t>
            </a:r>
            <a:endParaRPr lang="sv-SE" sz="1000" dirty="0">
              <a:solidFill>
                <a:srgbClr val="000000"/>
              </a:solidFill>
            </a:endParaRPr>
          </a:p>
        </p:txBody>
      </p:sp>
      <p:sp>
        <p:nvSpPr>
          <p:cNvPr id="84" name="textruta 83"/>
          <p:cNvSpPr txBox="1"/>
          <p:nvPr/>
        </p:nvSpPr>
        <p:spPr>
          <a:xfrm>
            <a:off x="4463151" y="3615340"/>
            <a:ext cx="685801" cy="245744"/>
          </a:xfrm>
          <a:prstGeom prst="rect">
            <a:avLst/>
          </a:prstGeom>
          <a:noFill/>
        </p:spPr>
        <p:txBody>
          <a:bodyPr wrap="square" rtlCol="0">
            <a:spAutoFit/>
          </a:bodyPr>
          <a:lstStyle/>
          <a:p>
            <a:r>
              <a:rPr lang="sv-SE" sz="1000" dirty="0" smtClean="0">
                <a:solidFill>
                  <a:srgbClr val="000000"/>
                </a:solidFill>
              </a:rPr>
              <a:t>2013</a:t>
            </a:r>
            <a:endParaRPr lang="sv-SE" sz="1000" dirty="0">
              <a:solidFill>
                <a:srgbClr val="000000"/>
              </a:solidFill>
            </a:endParaRPr>
          </a:p>
        </p:txBody>
      </p:sp>
      <p:sp>
        <p:nvSpPr>
          <p:cNvPr id="85" name="textruta 84"/>
          <p:cNvSpPr txBox="1"/>
          <p:nvPr/>
        </p:nvSpPr>
        <p:spPr>
          <a:xfrm>
            <a:off x="4907650" y="3615340"/>
            <a:ext cx="685801" cy="245744"/>
          </a:xfrm>
          <a:prstGeom prst="rect">
            <a:avLst/>
          </a:prstGeom>
          <a:noFill/>
        </p:spPr>
        <p:txBody>
          <a:bodyPr wrap="square" rtlCol="0">
            <a:spAutoFit/>
          </a:bodyPr>
          <a:lstStyle/>
          <a:p>
            <a:r>
              <a:rPr lang="sv-SE" sz="1000" dirty="0" smtClean="0">
                <a:solidFill>
                  <a:srgbClr val="000000"/>
                </a:solidFill>
              </a:rPr>
              <a:t>2014</a:t>
            </a:r>
            <a:endParaRPr lang="sv-SE" sz="1000" dirty="0">
              <a:solidFill>
                <a:srgbClr val="000000"/>
              </a:solidFill>
            </a:endParaRPr>
          </a:p>
        </p:txBody>
      </p:sp>
      <p:sp>
        <p:nvSpPr>
          <p:cNvPr id="86" name="textruta 85"/>
          <p:cNvSpPr txBox="1"/>
          <p:nvPr/>
        </p:nvSpPr>
        <p:spPr>
          <a:xfrm>
            <a:off x="5352149" y="3615340"/>
            <a:ext cx="685801" cy="245744"/>
          </a:xfrm>
          <a:prstGeom prst="rect">
            <a:avLst/>
          </a:prstGeom>
          <a:noFill/>
        </p:spPr>
        <p:txBody>
          <a:bodyPr wrap="square" rtlCol="0">
            <a:spAutoFit/>
          </a:bodyPr>
          <a:lstStyle/>
          <a:p>
            <a:r>
              <a:rPr lang="sv-SE" sz="1000" dirty="0" smtClean="0">
                <a:solidFill>
                  <a:srgbClr val="000000"/>
                </a:solidFill>
              </a:rPr>
              <a:t>2015</a:t>
            </a:r>
            <a:endParaRPr lang="sv-SE" sz="1000" dirty="0">
              <a:solidFill>
                <a:srgbClr val="000000"/>
              </a:solidFill>
            </a:endParaRPr>
          </a:p>
        </p:txBody>
      </p:sp>
      <p:sp>
        <p:nvSpPr>
          <p:cNvPr id="87" name="textruta 86"/>
          <p:cNvSpPr txBox="1"/>
          <p:nvPr/>
        </p:nvSpPr>
        <p:spPr>
          <a:xfrm>
            <a:off x="5923648" y="3615340"/>
            <a:ext cx="685801" cy="245744"/>
          </a:xfrm>
          <a:prstGeom prst="rect">
            <a:avLst/>
          </a:prstGeom>
          <a:noFill/>
        </p:spPr>
        <p:txBody>
          <a:bodyPr wrap="square" rtlCol="0">
            <a:spAutoFit/>
          </a:bodyPr>
          <a:lstStyle/>
          <a:p>
            <a:r>
              <a:rPr lang="sv-SE" sz="1000" dirty="0" smtClean="0">
                <a:solidFill>
                  <a:srgbClr val="000000"/>
                </a:solidFill>
              </a:rPr>
              <a:t>2016</a:t>
            </a:r>
            <a:endParaRPr lang="sv-SE" sz="1000" dirty="0">
              <a:solidFill>
                <a:srgbClr val="000000"/>
              </a:solidFill>
            </a:endParaRPr>
          </a:p>
        </p:txBody>
      </p:sp>
      <p:grpSp>
        <p:nvGrpSpPr>
          <p:cNvPr id="40" name="Grupp 39"/>
          <p:cNvGrpSpPr/>
          <p:nvPr/>
        </p:nvGrpSpPr>
        <p:grpSpPr>
          <a:xfrm>
            <a:off x="3702741" y="2358040"/>
            <a:ext cx="3028949" cy="245744"/>
            <a:chOff x="3677341" y="4800600"/>
            <a:chExt cx="3028949" cy="245744"/>
          </a:xfrm>
        </p:grpSpPr>
        <p:cxnSp>
          <p:nvCxnSpPr>
            <p:cNvPr id="26" name="Rak 25"/>
            <p:cNvCxnSpPr/>
            <p:nvPr/>
          </p:nvCxnSpPr>
          <p:spPr bwMode="auto">
            <a:xfrm>
              <a:off x="3677341" y="4897756"/>
              <a:ext cx="2589207"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ruta 87"/>
            <p:cNvSpPr txBox="1"/>
            <p:nvPr/>
          </p:nvSpPr>
          <p:spPr>
            <a:xfrm>
              <a:off x="6020489" y="4800600"/>
              <a:ext cx="685801" cy="245744"/>
            </a:xfrm>
            <a:prstGeom prst="rect">
              <a:avLst/>
            </a:prstGeom>
            <a:noFill/>
          </p:spPr>
          <p:txBody>
            <a:bodyPr wrap="square" rtlCol="0">
              <a:spAutoFit/>
            </a:bodyPr>
            <a:lstStyle/>
            <a:p>
              <a:r>
                <a:rPr lang="sv-SE" sz="1000" dirty="0" smtClean="0">
                  <a:solidFill>
                    <a:srgbClr val="000000"/>
                  </a:solidFill>
                </a:rPr>
                <a:t>0</a:t>
              </a:r>
              <a:endParaRPr lang="sv-SE" sz="1000" dirty="0">
                <a:solidFill>
                  <a:srgbClr val="000000"/>
                </a:solidFill>
              </a:endParaRPr>
            </a:p>
          </p:txBody>
        </p:sp>
      </p:grpSp>
      <p:grpSp>
        <p:nvGrpSpPr>
          <p:cNvPr id="89" name="Grupp 88"/>
          <p:cNvGrpSpPr/>
          <p:nvPr/>
        </p:nvGrpSpPr>
        <p:grpSpPr>
          <a:xfrm>
            <a:off x="3671335" y="4897756"/>
            <a:ext cx="3028949" cy="245744"/>
            <a:chOff x="3677341" y="4800600"/>
            <a:chExt cx="3028949" cy="245744"/>
          </a:xfrm>
        </p:grpSpPr>
        <p:cxnSp>
          <p:nvCxnSpPr>
            <p:cNvPr id="90" name="Rak 89"/>
            <p:cNvCxnSpPr/>
            <p:nvPr/>
          </p:nvCxnSpPr>
          <p:spPr bwMode="auto">
            <a:xfrm>
              <a:off x="3677341" y="4897756"/>
              <a:ext cx="2589207"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textruta 90"/>
            <p:cNvSpPr txBox="1"/>
            <p:nvPr/>
          </p:nvSpPr>
          <p:spPr>
            <a:xfrm>
              <a:off x="6020489" y="4800600"/>
              <a:ext cx="685801" cy="245744"/>
            </a:xfrm>
            <a:prstGeom prst="rect">
              <a:avLst/>
            </a:prstGeom>
            <a:noFill/>
          </p:spPr>
          <p:txBody>
            <a:bodyPr wrap="square" rtlCol="0">
              <a:spAutoFit/>
            </a:bodyPr>
            <a:lstStyle/>
            <a:p>
              <a:r>
                <a:rPr lang="sv-SE" sz="1000" dirty="0" smtClean="0">
                  <a:solidFill>
                    <a:srgbClr val="000000"/>
                  </a:solidFill>
                </a:rPr>
                <a:t>0</a:t>
              </a:r>
              <a:endParaRPr lang="sv-SE" sz="1000" dirty="0">
                <a:solidFill>
                  <a:srgbClr val="000000"/>
                </a:solidFill>
              </a:endParaRPr>
            </a:p>
          </p:txBody>
        </p:sp>
      </p:grpSp>
      <p:sp>
        <p:nvSpPr>
          <p:cNvPr id="92" name="Frihandsfigur 91"/>
          <p:cNvSpPr/>
          <p:nvPr/>
        </p:nvSpPr>
        <p:spPr bwMode="auto">
          <a:xfrm>
            <a:off x="3700463" y="2243138"/>
            <a:ext cx="2528887" cy="414337"/>
          </a:xfrm>
          <a:custGeom>
            <a:avLst/>
            <a:gdLst>
              <a:gd name="connsiteX0" fmla="*/ 0 w 2528887"/>
              <a:gd name="connsiteY0" fmla="*/ 0 h 414337"/>
              <a:gd name="connsiteX1" fmla="*/ 585787 w 2528887"/>
              <a:gd name="connsiteY1" fmla="*/ 157162 h 414337"/>
              <a:gd name="connsiteX2" fmla="*/ 900112 w 2528887"/>
              <a:gd name="connsiteY2" fmla="*/ 414337 h 414337"/>
              <a:gd name="connsiteX3" fmla="*/ 1357312 w 2528887"/>
              <a:gd name="connsiteY3" fmla="*/ 185737 h 414337"/>
              <a:gd name="connsiteX4" fmla="*/ 1814512 w 2528887"/>
              <a:gd name="connsiteY4" fmla="*/ 342900 h 414337"/>
              <a:gd name="connsiteX5" fmla="*/ 2200275 w 2528887"/>
              <a:gd name="connsiteY5" fmla="*/ 142875 h 414337"/>
              <a:gd name="connsiteX6" fmla="*/ 2528887 w 2528887"/>
              <a:gd name="connsiteY6" fmla="*/ 328612 h 41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8887" h="414337">
                <a:moveTo>
                  <a:pt x="0" y="0"/>
                </a:moveTo>
                <a:lnTo>
                  <a:pt x="585787" y="157162"/>
                </a:lnTo>
                <a:lnTo>
                  <a:pt x="900112" y="414337"/>
                </a:lnTo>
                <a:lnTo>
                  <a:pt x="1357312" y="185737"/>
                </a:lnTo>
                <a:lnTo>
                  <a:pt x="1814512" y="342900"/>
                </a:lnTo>
                <a:lnTo>
                  <a:pt x="2200275" y="142875"/>
                </a:lnTo>
                <a:lnTo>
                  <a:pt x="2528887" y="328612"/>
                </a:lnTo>
              </a:path>
            </a:pathLst>
          </a:custGeom>
          <a:noFill/>
          <a:ln w="22225" cap="flat" cmpd="sng" algn="ctr">
            <a:solidFill>
              <a:srgbClr val="008A3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solidFill>
                <a:srgbClr val="FF0000"/>
              </a:solidFill>
            </a:endParaRPr>
          </a:p>
        </p:txBody>
      </p:sp>
      <p:sp>
        <p:nvSpPr>
          <p:cNvPr id="93" name="Frihandsfigur 92"/>
          <p:cNvSpPr/>
          <p:nvPr/>
        </p:nvSpPr>
        <p:spPr bwMode="auto">
          <a:xfrm>
            <a:off x="3743325" y="2014538"/>
            <a:ext cx="2514600" cy="871537"/>
          </a:xfrm>
          <a:custGeom>
            <a:avLst/>
            <a:gdLst>
              <a:gd name="connsiteX0" fmla="*/ 0 w 2514600"/>
              <a:gd name="connsiteY0" fmla="*/ 871537 h 871537"/>
              <a:gd name="connsiteX1" fmla="*/ 414338 w 2514600"/>
              <a:gd name="connsiteY1" fmla="*/ 614362 h 871537"/>
              <a:gd name="connsiteX2" fmla="*/ 714375 w 2514600"/>
              <a:gd name="connsiteY2" fmla="*/ 685800 h 871537"/>
              <a:gd name="connsiteX3" fmla="*/ 1385888 w 2514600"/>
              <a:gd name="connsiteY3" fmla="*/ 228600 h 871537"/>
              <a:gd name="connsiteX4" fmla="*/ 1757363 w 2514600"/>
              <a:gd name="connsiteY4" fmla="*/ 185737 h 871537"/>
              <a:gd name="connsiteX5" fmla="*/ 2257425 w 2514600"/>
              <a:gd name="connsiteY5" fmla="*/ 0 h 871537"/>
              <a:gd name="connsiteX6" fmla="*/ 2514600 w 2514600"/>
              <a:gd name="connsiteY6" fmla="*/ 42862 h 871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0" h="871537">
                <a:moveTo>
                  <a:pt x="0" y="871537"/>
                </a:moveTo>
                <a:lnTo>
                  <a:pt x="414338" y="614362"/>
                </a:lnTo>
                <a:lnTo>
                  <a:pt x="714375" y="685800"/>
                </a:lnTo>
                <a:lnTo>
                  <a:pt x="1385888" y="228600"/>
                </a:lnTo>
                <a:lnTo>
                  <a:pt x="1757363" y="185737"/>
                </a:lnTo>
                <a:lnTo>
                  <a:pt x="2257425" y="0"/>
                </a:lnTo>
                <a:lnTo>
                  <a:pt x="2514600" y="42862"/>
                </a:lnTo>
              </a:path>
            </a:pathLst>
          </a:custGeom>
          <a:noFill/>
          <a:ln w="222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solidFill>
                <a:srgbClr val="FF0000"/>
              </a:solidFill>
            </a:endParaRPr>
          </a:p>
        </p:txBody>
      </p:sp>
      <p:sp>
        <p:nvSpPr>
          <p:cNvPr id="94" name="Frihandsfigur 93"/>
          <p:cNvSpPr/>
          <p:nvPr/>
        </p:nvSpPr>
        <p:spPr bwMode="auto">
          <a:xfrm>
            <a:off x="3700463" y="2000250"/>
            <a:ext cx="2471737" cy="242888"/>
          </a:xfrm>
          <a:custGeom>
            <a:avLst/>
            <a:gdLst>
              <a:gd name="connsiteX0" fmla="*/ 0 w 2471737"/>
              <a:gd name="connsiteY0" fmla="*/ 71438 h 242888"/>
              <a:gd name="connsiteX1" fmla="*/ 328612 w 2471737"/>
              <a:gd name="connsiteY1" fmla="*/ 100013 h 242888"/>
              <a:gd name="connsiteX2" fmla="*/ 628650 w 2471737"/>
              <a:gd name="connsiteY2" fmla="*/ 214313 h 242888"/>
              <a:gd name="connsiteX3" fmla="*/ 1143000 w 2471737"/>
              <a:gd name="connsiteY3" fmla="*/ 0 h 242888"/>
              <a:gd name="connsiteX4" fmla="*/ 1500187 w 2471737"/>
              <a:gd name="connsiteY4" fmla="*/ 128588 h 242888"/>
              <a:gd name="connsiteX5" fmla="*/ 2085975 w 2471737"/>
              <a:gd name="connsiteY5" fmla="*/ 242888 h 242888"/>
              <a:gd name="connsiteX6" fmla="*/ 2471737 w 2471737"/>
              <a:gd name="connsiteY6" fmla="*/ 14288 h 242888"/>
              <a:gd name="connsiteX7" fmla="*/ 2471737 w 2471737"/>
              <a:gd name="connsiteY7" fmla="*/ 14288 h 24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1737" h="242888">
                <a:moveTo>
                  <a:pt x="0" y="71438"/>
                </a:moveTo>
                <a:lnTo>
                  <a:pt x="328612" y="100013"/>
                </a:lnTo>
                <a:lnTo>
                  <a:pt x="628650" y="214313"/>
                </a:lnTo>
                <a:lnTo>
                  <a:pt x="1143000" y="0"/>
                </a:lnTo>
                <a:lnTo>
                  <a:pt x="1500187" y="128588"/>
                </a:lnTo>
                <a:lnTo>
                  <a:pt x="2085975" y="242888"/>
                </a:lnTo>
                <a:lnTo>
                  <a:pt x="2471737" y="14288"/>
                </a:lnTo>
                <a:lnTo>
                  <a:pt x="2471737" y="14288"/>
                </a:lnTo>
              </a:path>
            </a:pathLst>
          </a:custGeom>
          <a:noFill/>
          <a:ln w="22225" cap="flat" cmpd="sng" algn="ctr">
            <a:solidFill>
              <a:srgbClr val="9966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solidFill>
                <a:srgbClr val="FF0000"/>
              </a:solidFill>
            </a:endParaRPr>
          </a:p>
        </p:txBody>
      </p:sp>
      <p:sp>
        <p:nvSpPr>
          <p:cNvPr id="95" name="Frihandsfigur 94"/>
          <p:cNvSpPr/>
          <p:nvPr/>
        </p:nvSpPr>
        <p:spPr bwMode="auto">
          <a:xfrm>
            <a:off x="3700463" y="1785938"/>
            <a:ext cx="2528887" cy="200025"/>
          </a:xfrm>
          <a:custGeom>
            <a:avLst/>
            <a:gdLst>
              <a:gd name="connsiteX0" fmla="*/ 0 w 2528887"/>
              <a:gd name="connsiteY0" fmla="*/ 42862 h 200025"/>
              <a:gd name="connsiteX1" fmla="*/ 400050 w 2528887"/>
              <a:gd name="connsiteY1" fmla="*/ 57150 h 200025"/>
              <a:gd name="connsiteX2" fmla="*/ 1014412 w 2528887"/>
              <a:gd name="connsiteY2" fmla="*/ 0 h 200025"/>
              <a:gd name="connsiteX3" fmla="*/ 1257300 w 2528887"/>
              <a:gd name="connsiteY3" fmla="*/ 42862 h 200025"/>
              <a:gd name="connsiteX4" fmla="*/ 1700212 w 2528887"/>
              <a:gd name="connsiteY4" fmla="*/ 200025 h 200025"/>
              <a:gd name="connsiteX5" fmla="*/ 2028825 w 2528887"/>
              <a:gd name="connsiteY5" fmla="*/ 57150 h 200025"/>
              <a:gd name="connsiteX6" fmla="*/ 2357437 w 2528887"/>
              <a:gd name="connsiteY6" fmla="*/ 71437 h 200025"/>
              <a:gd name="connsiteX7" fmla="*/ 2528887 w 2528887"/>
              <a:gd name="connsiteY7" fmla="*/ 42862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8887" h="200025">
                <a:moveTo>
                  <a:pt x="0" y="42862"/>
                </a:moveTo>
                <a:lnTo>
                  <a:pt x="400050" y="57150"/>
                </a:lnTo>
                <a:lnTo>
                  <a:pt x="1014412" y="0"/>
                </a:lnTo>
                <a:lnTo>
                  <a:pt x="1257300" y="42862"/>
                </a:lnTo>
                <a:lnTo>
                  <a:pt x="1700212" y="200025"/>
                </a:lnTo>
                <a:lnTo>
                  <a:pt x="2028825" y="57150"/>
                </a:lnTo>
                <a:lnTo>
                  <a:pt x="2357437" y="71437"/>
                </a:lnTo>
                <a:lnTo>
                  <a:pt x="2528887" y="42862"/>
                </a:lnTo>
              </a:path>
            </a:pathLst>
          </a:custGeom>
          <a:noFill/>
          <a:ln w="22225" cap="flat" cmpd="sng" algn="ctr">
            <a:solidFill>
              <a:schemeClr val="accent2">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solidFill>
                <a:srgbClr val="FF0000"/>
              </a:solidFill>
            </a:endParaRPr>
          </a:p>
        </p:txBody>
      </p:sp>
      <p:sp>
        <p:nvSpPr>
          <p:cNvPr id="96" name="Frihandsfigur 95"/>
          <p:cNvSpPr/>
          <p:nvPr/>
        </p:nvSpPr>
        <p:spPr bwMode="auto">
          <a:xfrm>
            <a:off x="3671888" y="4329113"/>
            <a:ext cx="2614612" cy="242887"/>
          </a:xfrm>
          <a:custGeom>
            <a:avLst/>
            <a:gdLst>
              <a:gd name="connsiteX0" fmla="*/ 0 w 2614612"/>
              <a:gd name="connsiteY0" fmla="*/ 0 h 242887"/>
              <a:gd name="connsiteX1" fmla="*/ 500062 w 2614612"/>
              <a:gd name="connsiteY1" fmla="*/ 157162 h 242887"/>
              <a:gd name="connsiteX2" fmla="*/ 1000125 w 2614612"/>
              <a:gd name="connsiteY2" fmla="*/ 14287 h 242887"/>
              <a:gd name="connsiteX3" fmla="*/ 1528762 w 2614612"/>
              <a:gd name="connsiteY3" fmla="*/ 128587 h 242887"/>
              <a:gd name="connsiteX4" fmla="*/ 2286000 w 2614612"/>
              <a:gd name="connsiteY4" fmla="*/ 85725 h 242887"/>
              <a:gd name="connsiteX5" fmla="*/ 2614612 w 2614612"/>
              <a:gd name="connsiteY5" fmla="*/ 242887 h 242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4612" h="242887">
                <a:moveTo>
                  <a:pt x="0" y="0"/>
                </a:moveTo>
                <a:lnTo>
                  <a:pt x="500062" y="157162"/>
                </a:lnTo>
                <a:lnTo>
                  <a:pt x="1000125" y="14287"/>
                </a:lnTo>
                <a:lnTo>
                  <a:pt x="1528762" y="128587"/>
                </a:lnTo>
                <a:lnTo>
                  <a:pt x="2286000" y="85725"/>
                </a:lnTo>
                <a:lnTo>
                  <a:pt x="2614612" y="242887"/>
                </a:lnTo>
              </a:path>
            </a:pathLst>
          </a:custGeom>
          <a:noFill/>
          <a:ln w="222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solidFill>
                <a:srgbClr val="FF0000"/>
              </a:solidFill>
            </a:endParaRPr>
          </a:p>
        </p:txBody>
      </p:sp>
      <p:sp>
        <p:nvSpPr>
          <p:cNvPr id="97" name="Frihandsfigur 96"/>
          <p:cNvSpPr/>
          <p:nvPr/>
        </p:nvSpPr>
        <p:spPr bwMode="auto">
          <a:xfrm>
            <a:off x="3686175" y="4857750"/>
            <a:ext cx="2457450" cy="271463"/>
          </a:xfrm>
          <a:custGeom>
            <a:avLst/>
            <a:gdLst>
              <a:gd name="connsiteX0" fmla="*/ 0 w 2457450"/>
              <a:gd name="connsiteY0" fmla="*/ 0 h 271463"/>
              <a:gd name="connsiteX1" fmla="*/ 557213 w 2457450"/>
              <a:gd name="connsiteY1" fmla="*/ 242888 h 271463"/>
              <a:gd name="connsiteX2" fmla="*/ 1100138 w 2457450"/>
              <a:gd name="connsiteY2" fmla="*/ 57150 h 271463"/>
              <a:gd name="connsiteX3" fmla="*/ 1557338 w 2457450"/>
              <a:gd name="connsiteY3" fmla="*/ 271463 h 271463"/>
              <a:gd name="connsiteX4" fmla="*/ 2028825 w 2457450"/>
              <a:gd name="connsiteY4" fmla="*/ 71438 h 271463"/>
              <a:gd name="connsiteX5" fmla="*/ 2457450 w 2457450"/>
              <a:gd name="connsiteY5" fmla="*/ 257175 h 27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57450" h="271463">
                <a:moveTo>
                  <a:pt x="0" y="0"/>
                </a:moveTo>
                <a:lnTo>
                  <a:pt x="557213" y="242888"/>
                </a:lnTo>
                <a:lnTo>
                  <a:pt x="1100138" y="57150"/>
                </a:lnTo>
                <a:lnTo>
                  <a:pt x="1557338" y="271463"/>
                </a:lnTo>
                <a:lnTo>
                  <a:pt x="2028825" y="71438"/>
                </a:lnTo>
                <a:lnTo>
                  <a:pt x="2457450" y="257175"/>
                </a:lnTo>
              </a:path>
            </a:pathLst>
          </a:custGeom>
          <a:noFill/>
          <a:ln w="28575" cap="flat" cmpd="sng" algn="ctr">
            <a:solidFill>
              <a:srgbClr val="7030A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p>
        </p:txBody>
      </p:sp>
      <p:sp>
        <p:nvSpPr>
          <p:cNvPr id="98" name="Frihandsfigur 97"/>
          <p:cNvSpPr/>
          <p:nvPr/>
        </p:nvSpPr>
        <p:spPr bwMode="auto">
          <a:xfrm>
            <a:off x="3671888" y="4929188"/>
            <a:ext cx="2400300" cy="214312"/>
          </a:xfrm>
          <a:custGeom>
            <a:avLst/>
            <a:gdLst>
              <a:gd name="connsiteX0" fmla="*/ 0 w 2400300"/>
              <a:gd name="connsiteY0" fmla="*/ 214312 h 214312"/>
              <a:gd name="connsiteX1" fmla="*/ 557212 w 2400300"/>
              <a:gd name="connsiteY1" fmla="*/ 14287 h 214312"/>
              <a:gd name="connsiteX2" fmla="*/ 1071562 w 2400300"/>
              <a:gd name="connsiteY2" fmla="*/ 171450 h 214312"/>
              <a:gd name="connsiteX3" fmla="*/ 1585912 w 2400300"/>
              <a:gd name="connsiteY3" fmla="*/ 0 h 214312"/>
              <a:gd name="connsiteX4" fmla="*/ 2043112 w 2400300"/>
              <a:gd name="connsiteY4" fmla="*/ 200025 h 214312"/>
              <a:gd name="connsiteX5" fmla="*/ 2400300 w 2400300"/>
              <a:gd name="connsiteY5" fmla="*/ 0 h 21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00300" h="214312">
                <a:moveTo>
                  <a:pt x="0" y="214312"/>
                </a:moveTo>
                <a:lnTo>
                  <a:pt x="557212" y="14287"/>
                </a:lnTo>
                <a:lnTo>
                  <a:pt x="1071562" y="171450"/>
                </a:lnTo>
                <a:lnTo>
                  <a:pt x="1585912" y="0"/>
                </a:lnTo>
                <a:lnTo>
                  <a:pt x="2043112" y="200025"/>
                </a:lnTo>
                <a:lnTo>
                  <a:pt x="2400300" y="0"/>
                </a:lnTo>
              </a:path>
            </a:pathLst>
          </a:custGeom>
          <a:noFill/>
          <a:ln w="349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p>
        </p:txBody>
      </p:sp>
    </p:spTree>
    <p:extLst>
      <p:ext uri="{BB962C8B-B14F-4D97-AF65-F5344CB8AC3E}">
        <p14:creationId xmlns:p14="http://schemas.microsoft.com/office/powerpoint/2010/main" val="47874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622300" y="434299"/>
            <a:ext cx="8588375" cy="4697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1pPr>
            <a:lvl2pPr marL="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2pPr>
            <a:lvl3pPr marL="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3pPr>
            <a:lvl4pPr marL="1371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4pPr>
            <a:lvl5pPr marL="18288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5pPr>
            <a:lvl6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6pPr>
            <a:lvl7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7pPr>
            <a:lvl8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8pPr>
            <a:lvl9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pPr>
            <a:r>
              <a:rPr lang="sv-SE" altLang="sv-SE" sz="1800" b="1" dirty="0" smtClean="0"/>
              <a:t>Strategisk analys och förslag till kategoripolicy</a:t>
            </a:r>
          </a:p>
        </p:txBody>
      </p:sp>
      <p:sp>
        <p:nvSpPr>
          <p:cNvPr id="8" name="Rectangle 2"/>
          <p:cNvSpPr txBox="1">
            <a:spLocks noChangeArrowheads="1"/>
          </p:cNvSpPr>
          <p:nvPr/>
        </p:nvSpPr>
        <p:spPr>
          <a:xfrm>
            <a:off x="631825" y="990600"/>
            <a:ext cx="8588375" cy="838200"/>
          </a:xfrm>
          <a:prstGeom prst="rect">
            <a:avLst/>
          </a:prstGeom>
        </p:spPr>
        <p:txBody>
          <a:bodyPr/>
          <a:lst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a:lstStyle>
          <a:p>
            <a:endParaRPr lang="sv-SE" altLang="sv-SE" sz="1800" dirty="0" smtClean="0"/>
          </a:p>
        </p:txBody>
      </p:sp>
      <p:sp>
        <p:nvSpPr>
          <p:cNvPr id="3" name="Rektangel 2"/>
          <p:cNvSpPr/>
          <p:nvPr/>
        </p:nvSpPr>
        <p:spPr bwMode="auto">
          <a:xfrm>
            <a:off x="6567487" y="1250854"/>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1"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Omvärldsanalys</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Det finns många olika köpare av produkter</a:t>
            </a:r>
            <a:r>
              <a:rPr kumimoji="0" lang="sv-SE" sz="1200" b="0" i="0" u="none" strike="noStrike" cap="none" normalizeH="0" dirty="0" smtClean="0">
                <a:ln>
                  <a:noFill/>
                </a:ln>
                <a:solidFill>
                  <a:srgbClr val="000000"/>
                </a:solidFill>
                <a:effectLst/>
                <a:latin typeface="Arial" panose="020B0604020202020204" pitchFamily="34" charset="0"/>
                <a:ea typeface="Microsoft YaHei" panose="020B0503020204020204" pitchFamily="34" charset="-122"/>
              </a:rPr>
              <a:t> i den här kategorin. Därför finns ingen särskild lojalitet till någon särskild kund.</a:t>
            </a:r>
            <a:endPar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endParaRPr>
          </a:p>
        </p:txBody>
      </p:sp>
      <p:sp>
        <p:nvSpPr>
          <p:cNvPr id="33" name="textruta 32"/>
          <p:cNvSpPr txBox="1"/>
          <p:nvPr/>
        </p:nvSpPr>
        <p:spPr>
          <a:xfrm>
            <a:off x="3807146" y="3912039"/>
            <a:ext cx="2249335" cy="338554"/>
          </a:xfrm>
          <a:prstGeom prst="rect">
            <a:avLst/>
          </a:prstGeom>
          <a:noFill/>
        </p:spPr>
        <p:txBody>
          <a:bodyPr wrap="none" rtlCol="0">
            <a:spAutoFit/>
          </a:bodyPr>
          <a:lstStyle/>
          <a:p>
            <a:r>
              <a:rPr lang="sv-SE" b="1" dirty="0" smtClean="0">
                <a:solidFill>
                  <a:srgbClr val="000000"/>
                </a:solidFill>
              </a:rPr>
              <a:t>Köpa-tillverka-analys</a:t>
            </a:r>
            <a:endParaRPr lang="sv-SE" b="1" dirty="0">
              <a:solidFill>
                <a:srgbClr val="000000"/>
              </a:solidFill>
            </a:endParaRPr>
          </a:p>
        </p:txBody>
      </p:sp>
      <p:grpSp>
        <p:nvGrpSpPr>
          <p:cNvPr id="10" name="Grupp 9"/>
          <p:cNvGrpSpPr/>
          <p:nvPr/>
        </p:nvGrpSpPr>
        <p:grpSpPr>
          <a:xfrm>
            <a:off x="914399" y="4154488"/>
            <a:ext cx="2327275" cy="1914525"/>
            <a:chOff x="631825" y="3900488"/>
            <a:chExt cx="2609850" cy="2192778"/>
          </a:xfrm>
        </p:grpSpPr>
        <p:cxnSp>
          <p:nvCxnSpPr>
            <p:cNvPr id="4" name="Rak pil 3"/>
            <p:cNvCxnSpPr/>
            <p:nvPr/>
          </p:nvCxnSpPr>
          <p:spPr bwMode="auto">
            <a:xfrm>
              <a:off x="631825" y="6093266"/>
              <a:ext cx="2609850"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Rak pil 6"/>
            <p:cNvCxnSpPr/>
            <p:nvPr/>
          </p:nvCxnSpPr>
          <p:spPr bwMode="auto">
            <a:xfrm flipV="1">
              <a:off x="631825" y="3900488"/>
              <a:ext cx="0" cy="2192778"/>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 name="textruta 19"/>
          <p:cNvSpPr txBox="1"/>
          <p:nvPr/>
        </p:nvSpPr>
        <p:spPr>
          <a:xfrm>
            <a:off x="1273378" y="6122123"/>
            <a:ext cx="1568058" cy="246221"/>
          </a:xfrm>
          <a:prstGeom prst="rect">
            <a:avLst/>
          </a:prstGeom>
          <a:noFill/>
        </p:spPr>
        <p:txBody>
          <a:bodyPr wrap="none" rtlCol="0">
            <a:spAutoFit/>
          </a:bodyPr>
          <a:lstStyle/>
          <a:p>
            <a:r>
              <a:rPr lang="sv-SE" sz="1000" dirty="0" smtClean="0">
                <a:solidFill>
                  <a:srgbClr val="000000"/>
                </a:solidFill>
              </a:rPr>
              <a:t>Marknadens komplexitet</a:t>
            </a:r>
            <a:endParaRPr lang="sv-SE" sz="1000" dirty="0">
              <a:solidFill>
                <a:srgbClr val="000000"/>
              </a:solidFill>
            </a:endParaRPr>
          </a:p>
        </p:txBody>
      </p:sp>
      <p:sp>
        <p:nvSpPr>
          <p:cNvPr id="35" name="textruta 34"/>
          <p:cNvSpPr txBox="1"/>
          <p:nvPr/>
        </p:nvSpPr>
        <p:spPr>
          <a:xfrm rot="16200000">
            <a:off x="-262324" y="4988639"/>
            <a:ext cx="2034532" cy="246221"/>
          </a:xfrm>
          <a:prstGeom prst="rect">
            <a:avLst/>
          </a:prstGeom>
          <a:noFill/>
        </p:spPr>
        <p:txBody>
          <a:bodyPr wrap="none" rtlCol="0">
            <a:spAutoFit/>
          </a:bodyPr>
          <a:lstStyle/>
          <a:p>
            <a:r>
              <a:rPr lang="sv-SE" sz="1000" dirty="0" smtClean="0">
                <a:solidFill>
                  <a:srgbClr val="000000"/>
                </a:solidFill>
              </a:rPr>
              <a:t>Påverkan på ekonomiskt resultat</a:t>
            </a:r>
            <a:endParaRPr lang="sv-SE" sz="1000" dirty="0">
              <a:solidFill>
                <a:srgbClr val="000000"/>
              </a:solidFill>
            </a:endParaRPr>
          </a:p>
        </p:txBody>
      </p:sp>
      <p:cxnSp>
        <p:nvCxnSpPr>
          <p:cNvPr id="26" name="Rak 25"/>
          <p:cNvCxnSpPr/>
          <p:nvPr/>
        </p:nvCxnSpPr>
        <p:spPr bwMode="auto">
          <a:xfrm flipV="1">
            <a:off x="2057403" y="4229965"/>
            <a:ext cx="20633" cy="1839048"/>
          </a:xfrm>
          <a:prstGeom prst="line">
            <a:avLst/>
          </a:prstGeom>
          <a:solidFill>
            <a:srgbClr val="00B8FF"/>
          </a:solidFill>
          <a:ln w="50800"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ak 38"/>
          <p:cNvCxnSpPr/>
          <p:nvPr/>
        </p:nvCxnSpPr>
        <p:spPr bwMode="auto">
          <a:xfrm flipH="1">
            <a:off x="914399" y="5190434"/>
            <a:ext cx="2327275" cy="0"/>
          </a:xfrm>
          <a:prstGeom prst="line">
            <a:avLst/>
          </a:prstGeom>
          <a:solidFill>
            <a:srgbClr val="00B8FF"/>
          </a:solidFill>
          <a:ln w="50800"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ktangel med rundade hörn 39"/>
          <p:cNvSpPr/>
          <p:nvPr/>
        </p:nvSpPr>
        <p:spPr bwMode="auto">
          <a:xfrm>
            <a:off x="1081633" y="4333304"/>
            <a:ext cx="823479" cy="364141"/>
          </a:xfrm>
          <a:prstGeom prst="round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0" tIns="0" rIns="0" bIns="45720" numCol="1" rtlCol="0" anchor="ctr" anchorCtr="0" compatLnSpc="1">
            <a:prstTxWarp prst="textNoShape">
              <a:avLst/>
            </a:prstTxWarp>
          </a:bodyPr>
          <a:lstStyle/>
          <a:p>
            <a:r>
              <a:rPr lang="sv-SE" b="1" dirty="0" smtClean="0">
                <a:solidFill>
                  <a:srgbClr val="000000"/>
                </a:solidFill>
                <a:cs typeface="+mj-cs"/>
              </a:rPr>
              <a:t>ABC</a:t>
            </a:r>
            <a:endParaRPr lang="sv-SE" b="1" dirty="0">
              <a:solidFill>
                <a:srgbClr val="000000"/>
              </a:solidFill>
              <a:cs typeface="+mj-cs"/>
            </a:endParaRPr>
          </a:p>
        </p:txBody>
      </p:sp>
      <p:sp>
        <p:nvSpPr>
          <p:cNvPr id="41" name="Rektangel med rundade hörn 40"/>
          <p:cNvSpPr/>
          <p:nvPr/>
        </p:nvSpPr>
        <p:spPr bwMode="auto">
          <a:xfrm>
            <a:off x="2314618" y="5068691"/>
            <a:ext cx="823479" cy="364141"/>
          </a:xfrm>
          <a:prstGeom prst="round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0" tIns="0" rIns="0" bIns="45720" numCol="1" rtlCol="0" anchor="ctr" anchorCtr="0" compatLnSpc="1">
            <a:prstTxWarp prst="textNoShape">
              <a:avLst/>
            </a:prstTxWarp>
          </a:bodyPr>
          <a:lstStyle/>
          <a:p>
            <a:r>
              <a:rPr lang="sv-SE" b="1" dirty="0" smtClean="0">
                <a:solidFill>
                  <a:srgbClr val="000000"/>
                </a:solidFill>
                <a:cs typeface="+mj-cs"/>
              </a:rPr>
              <a:t>DEF</a:t>
            </a:r>
            <a:endParaRPr lang="sv-SE" b="1" dirty="0">
              <a:solidFill>
                <a:srgbClr val="000000"/>
              </a:solidFill>
              <a:cs typeface="+mj-cs"/>
            </a:endParaRPr>
          </a:p>
        </p:txBody>
      </p:sp>
      <p:sp>
        <p:nvSpPr>
          <p:cNvPr id="42" name="Rektangel med rundade hörn 41"/>
          <p:cNvSpPr/>
          <p:nvPr/>
        </p:nvSpPr>
        <p:spPr bwMode="auto">
          <a:xfrm>
            <a:off x="1081633" y="4746597"/>
            <a:ext cx="823479" cy="364141"/>
          </a:xfrm>
          <a:prstGeom prst="round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0" tIns="0" rIns="0" bIns="45720" numCol="1" rtlCol="0" anchor="ctr" anchorCtr="0" compatLnSpc="1">
            <a:prstTxWarp prst="textNoShape">
              <a:avLst/>
            </a:prstTxWarp>
          </a:bodyPr>
          <a:lstStyle/>
          <a:p>
            <a:r>
              <a:rPr lang="sv-SE" b="1" dirty="0" smtClean="0">
                <a:solidFill>
                  <a:srgbClr val="000000"/>
                </a:solidFill>
                <a:cs typeface="+mj-cs"/>
              </a:rPr>
              <a:t>GHI</a:t>
            </a:r>
            <a:endParaRPr lang="sv-SE" b="1" dirty="0">
              <a:solidFill>
                <a:srgbClr val="000000"/>
              </a:solidFill>
              <a:cs typeface="+mj-cs"/>
            </a:endParaRPr>
          </a:p>
        </p:txBody>
      </p:sp>
      <p:grpSp>
        <p:nvGrpSpPr>
          <p:cNvPr id="43" name="Grupp 42"/>
          <p:cNvGrpSpPr/>
          <p:nvPr/>
        </p:nvGrpSpPr>
        <p:grpSpPr>
          <a:xfrm>
            <a:off x="908441" y="1609409"/>
            <a:ext cx="2327275" cy="1914525"/>
            <a:chOff x="631825" y="3900488"/>
            <a:chExt cx="2609850" cy="2192778"/>
          </a:xfrm>
        </p:grpSpPr>
        <p:cxnSp>
          <p:nvCxnSpPr>
            <p:cNvPr id="44" name="Rak pil 43"/>
            <p:cNvCxnSpPr/>
            <p:nvPr/>
          </p:nvCxnSpPr>
          <p:spPr bwMode="auto">
            <a:xfrm>
              <a:off x="631825" y="6093266"/>
              <a:ext cx="2609850"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Rak pil 44"/>
            <p:cNvCxnSpPr/>
            <p:nvPr/>
          </p:nvCxnSpPr>
          <p:spPr bwMode="auto">
            <a:xfrm flipV="1">
              <a:off x="631825" y="3900488"/>
              <a:ext cx="0" cy="2192778"/>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6" name="textruta 45"/>
          <p:cNvSpPr txBox="1"/>
          <p:nvPr/>
        </p:nvSpPr>
        <p:spPr>
          <a:xfrm>
            <a:off x="1530309" y="3577044"/>
            <a:ext cx="1042272" cy="246221"/>
          </a:xfrm>
          <a:prstGeom prst="rect">
            <a:avLst/>
          </a:prstGeom>
          <a:noFill/>
        </p:spPr>
        <p:txBody>
          <a:bodyPr wrap="none" rtlCol="0">
            <a:spAutoFit/>
          </a:bodyPr>
          <a:lstStyle/>
          <a:p>
            <a:r>
              <a:rPr lang="sv-SE" sz="1000" dirty="0" smtClean="0">
                <a:solidFill>
                  <a:srgbClr val="000000"/>
                </a:solidFill>
              </a:rPr>
              <a:t>Svårighetsgrad</a:t>
            </a:r>
            <a:endParaRPr lang="sv-SE" sz="1000" dirty="0">
              <a:solidFill>
                <a:srgbClr val="000000"/>
              </a:solidFill>
            </a:endParaRPr>
          </a:p>
        </p:txBody>
      </p:sp>
      <p:sp>
        <p:nvSpPr>
          <p:cNvPr id="47" name="textruta 46"/>
          <p:cNvSpPr txBox="1"/>
          <p:nvPr/>
        </p:nvSpPr>
        <p:spPr>
          <a:xfrm rot="16200000">
            <a:off x="75556" y="2443560"/>
            <a:ext cx="1346844" cy="246221"/>
          </a:xfrm>
          <a:prstGeom prst="rect">
            <a:avLst/>
          </a:prstGeom>
          <a:noFill/>
        </p:spPr>
        <p:txBody>
          <a:bodyPr wrap="none" rtlCol="0">
            <a:spAutoFit/>
          </a:bodyPr>
          <a:lstStyle/>
          <a:p>
            <a:r>
              <a:rPr lang="sv-SE" sz="1000" dirty="0" smtClean="0">
                <a:solidFill>
                  <a:srgbClr val="000000"/>
                </a:solidFill>
              </a:rPr>
              <a:t>Förbättringspotential</a:t>
            </a:r>
            <a:endParaRPr lang="sv-SE" sz="1000" dirty="0">
              <a:solidFill>
                <a:srgbClr val="000000"/>
              </a:solidFill>
            </a:endParaRPr>
          </a:p>
        </p:txBody>
      </p:sp>
      <p:cxnSp>
        <p:nvCxnSpPr>
          <p:cNvPr id="48" name="Rak 47"/>
          <p:cNvCxnSpPr/>
          <p:nvPr/>
        </p:nvCxnSpPr>
        <p:spPr bwMode="auto">
          <a:xfrm flipV="1">
            <a:off x="2051445" y="1684886"/>
            <a:ext cx="20633" cy="1839048"/>
          </a:xfrm>
          <a:prstGeom prst="line">
            <a:avLst/>
          </a:prstGeom>
          <a:solidFill>
            <a:srgbClr val="00B8FF"/>
          </a:solidFill>
          <a:ln w="50800"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Rak 48"/>
          <p:cNvCxnSpPr/>
          <p:nvPr/>
        </p:nvCxnSpPr>
        <p:spPr bwMode="auto">
          <a:xfrm flipH="1">
            <a:off x="908441" y="2645355"/>
            <a:ext cx="2327275" cy="0"/>
          </a:xfrm>
          <a:prstGeom prst="line">
            <a:avLst/>
          </a:prstGeom>
          <a:solidFill>
            <a:srgbClr val="00B8FF"/>
          </a:solidFill>
          <a:ln w="50800"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Rektangel med rundade hörn 49"/>
          <p:cNvSpPr/>
          <p:nvPr/>
        </p:nvSpPr>
        <p:spPr bwMode="auto">
          <a:xfrm>
            <a:off x="2242157" y="2129432"/>
            <a:ext cx="823479" cy="364141"/>
          </a:xfrm>
          <a:prstGeom prst="round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0" tIns="0" rIns="0" bIns="45720" numCol="1" rtlCol="0" anchor="ctr" anchorCtr="0" compatLnSpc="1">
            <a:prstTxWarp prst="textNoShape">
              <a:avLst/>
            </a:prstTxWarp>
          </a:bodyPr>
          <a:lstStyle/>
          <a:p>
            <a:r>
              <a:rPr lang="sv-SE" b="1" dirty="0" smtClean="0">
                <a:solidFill>
                  <a:srgbClr val="000000"/>
                </a:solidFill>
                <a:cs typeface="+mj-cs"/>
              </a:rPr>
              <a:t>ABC</a:t>
            </a:r>
            <a:endParaRPr lang="sv-SE" b="1" dirty="0">
              <a:solidFill>
                <a:srgbClr val="000000"/>
              </a:solidFill>
              <a:cs typeface="+mj-cs"/>
            </a:endParaRPr>
          </a:p>
        </p:txBody>
      </p:sp>
      <p:sp>
        <p:nvSpPr>
          <p:cNvPr id="51" name="Rektangel med rundade hörn 50"/>
          <p:cNvSpPr/>
          <p:nvPr/>
        </p:nvSpPr>
        <p:spPr bwMode="auto">
          <a:xfrm>
            <a:off x="1081633" y="1900494"/>
            <a:ext cx="823479" cy="364141"/>
          </a:xfrm>
          <a:prstGeom prst="round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0" tIns="0" rIns="0" bIns="45720" numCol="1" rtlCol="0" anchor="ctr" anchorCtr="0" compatLnSpc="1">
            <a:prstTxWarp prst="textNoShape">
              <a:avLst/>
            </a:prstTxWarp>
          </a:bodyPr>
          <a:lstStyle/>
          <a:p>
            <a:r>
              <a:rPr lang="sv-SE" b="1" dirty="0" smtClean="0">
                <a:solidFill>
                  <a:srgbClr val="000000"/>
                </a:solidFill>
                <a:cs typeface="+mj-cs"/>
              </a:rPr>
              <a:t>DEF</a:t>
            </a:r>
            <a:endParaRPr lang="sv-SE" b="1" dirty="0">
              <a:solidFill>
                <a:srgbClr val="000000"/>
              </a:solidFill>
              <a:cs typeface="+mj-cs"/>
            </a:endParaRPr>
          </a:p>
        </p:txBody>
      </p:sp>
      <p:sp>
        <p:nvSpPr>
          <p:cNvPr id="52" name="Rektangel med rundade hörn 51"/>
          <p:cNvSpPr/>
          <p:nvPr/>
        </p:nvSpPr>
        <p:spPr bwMode="auto">
          <a:xfrm>
            <a:off x="1519052" y="2927605"/>
            <a:ext cx="823479" cy="364141"/>
          </a:xfrm>
          <a:prstGeom prst="round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0" tIns="0" rIns="0" bIns="45720" numCol="1" rtlCol="0" anchor="ctr" anchorCtr="0" compatLnSpc="1">
            <a:prstTxWarp prst="textNoShape">
              <a:avLst/>
            </a:prstTxWarp>
          </a:bodyPr>
          <a:lstStyle/>
          <a:p>
            <a:r>
              <a:rPr lang="sv-SE" b="1" dirty="0" smtClean="0">
                <a:solidFill>
                  <a:srgbClr val="000000"/>
                </a:solidFill>
                <a:cs typeface="+mj-cs"/>
              </a:rPr>
              <a:t>GHI</a:t>
            </a:r>
            <a:endParaRPr lang="sv-SE" b="1" dirty="0">
              <a:solidFill>
                <a:srgbClr val="000000"/>
              </a:solidFill>
              <a:cs typeface="+mj-cs"/>
            </a:endParaRPr>
          </a:p>
        </p:txBody>
      </p:sp>
      <p:sp>
        <p:nvSpPr>
          <p:cNvPr id="53" name="textruta 52"/>
          <p:cNvSpPr txBox="1"/>
          <p:nvPr/>
        </p:nvSpPr>
        <p:spPr>
          <a:xfrm>
            <a:off x="1184765" y="1250854"/>
            <a:ext cx="1838965" cy="338554"/>
          </a:xfrm>
          <a:prstGeom prst="rect">
            <a:avLst/>
          </a:prstGeom>
          <a:noFill/>
        </p:spPr>
        <p:txBody>
          <a:bodyPr wrap="none" rtlCol="0">
            <a:spAutoFit/>
          </a:bodyPr>
          <a:lstStyle/>
          <a:p>
            <a:r>
              <a:rPr lang="sv-SE" b="1" dirty="0" smtClean="0">
                <a:solidFill>
                  <a:srgbClr val="000000"/>
                </a:solidFill>
              </a:rPr>
              <a:t>Möjlighetsanalys</a:t>
            </a:r>
            <a:endParaRPr lang="sv-SE" b="1" dirty="0">
              <a:solidFill>
                <a:srgbClr val="000000"/>
              </a:solidFill>
            </a:endParaRPr>
          </a:p>
        </p:txBody>
      </p:sp>
      <p:sp>
        <p:nvSpPr>
          <p:cNvPr id="54" name="textruta 53"/>
          <p:cNvSpPr txBox="1"/>
          <p:nvPr/>
        </p:nvSpPr>
        <p:spPr>
          <a:xfrm>
            <a:off x="1389149" y="3874830"/>
            <a:ext cx="1430200" cy="338554"/>
          </a:xfrm>
          <a:prstGeom prst="rect">
            <a:avLst/>
          </a:prstGeom>
          <a:noFill/>
        </p:spPr>
        <p:txBody>
          <a:bodyPr wrap="none" rtlCol="0">
            <a:spAutoFit/>
          </a:bodyPr>
          <a:lstStyle/>
          <a:p>
            <a:r>
              <a:rPr lang="sv-SE" b="1" dirty="0" err="1" smtClean="0">
                <a:solidFill>
                  <a:srgbClr val="000000"/>
                </a:solidFill>
              </a:rPr>
              <a:t>Kraljicmatris</a:t>
            </a:r>
            <a:endParaRPr lang="sv-SE" b="1" dirty="0">
              <a:solidFill>
                <a:srgbClr val="000000"/>
              </a:solidFill>
            </a:endParaRPr>
          </a:p>
        </p:txBody>
      </p:sp>
      <p:cxnSp>
        <p:nvCxnSpPr>
          <p:cNvPr id="56" name="Rak pil 55"/>
          <p:cNvCxnSpPr/>
          <p:nvPr/>
        </p:nvCxnSpPr>
        <p:spPr bwMode="auto">
          <a:xfrm>
            <a:off x="3729038" y="5403489"/>
            <a:ext cx="2492374" cy="0"/>
          </a:xfrm>
          <a:prstGeom prst="straightConnector1">
            <a:avLst/>
          </a:prstGeom>
          <a:solidFill>
            <a:srgbClr val="00B8FF"/>
          </a:solidFill>
          <a:ln w="66675"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ruta 57"/>
          <p:cNvSpPr txBox="1"/>
          <p:nvPr/>
        </p:nvSpPr>
        <p:spPr>
          <a:xfrm>
            <a:off x="3519787" y="5496248"/>
            <a:ext cx="662361" cy="338554"/>
          </a:xfrm>
          <a:prstGeom prst="rect">
            <a:avLst/>
          </a:prstGeom>
          <a:noFill/>
        </p:spPr>
        <p:txBody>
          <a:bodyPr wrap="none" rtlCol="0">
            <a:spAutoFit/>
          </a:bodyPr>
          <a:lstStyle/>
          <a:p>
            <a:r>
              <a:rPr lang="sv-SE" dirty="0" smtClean="0">
                <a:solidFill>
                  <a:srgbClr val="000000"/>
                </a:solidFill>
              </a:rPr>
              <a:t>Köpa</a:t>
            </a:r>
            <a:endParaRPr lang="sv-SE" dirty="0">
              <a:solidFill>
                <a:srgbClr val="000000"/>
              </a:solidFill>
            </a:endParaRPr>
          </a:p>
        </p:txBody>
      </p:sp>
      <p:sp>
        <p:nvSpPr>
          <p:cNvPr id="59" name="textruta 58"/>
          <p:cNvSpPr txBox="1"/>
          <p:nvPr/>
        </p:nvSpPr>
        <p:spPr>
          <a:xfrm>
            <a:off x="5571400" y="5496248"/>
            <a:ext cx="938462" cy="338554"/>
          </a:xfrm>
          <a:prstGeom prst="rect">
            <a:avLst/>
          </a:prstGeom>
          <a:noFill/>
        </p:spPr>
        <p:txBody>
          <a:bodyPr wrap="none" rtlCol="0">
            <a:spAutoFit/>
          </a:bodyPr>
          <a:lstStyle/>
          <a:p>
            <a:r>
              <a:rPr lang="sv-SE" dirty="0" smtClean="0">
                <a:solidFill>
                  <a:srgbClr val="000000"/>
                </a:solidFill>
              </a:rPr>
              <a:t>Tillverka</a:t>
            </a:r>
            <a:endParaRPr lang="sv-SE" dirty="0">
              <a:solidFill>
                <a:srgbClr val="000000"/>
              </a:solidFill>
            </a:endParaRPr>
          </a:p>
        </p:txBody>
      </p:sp>
      <p:sp>
        <p:nvSpPr>
          <p:cNvPr id="60" name="Rektangel med rundade hörn 59"/>
          <p:cNvSpPr/>
          <p:nvPr/>
        </p:nvSpPr>
        <p:spPr bwMode="auto">
          <a:xfrm>
            <a:off x="4592777" y="4818526"/>
            <a:ext cx="823479" cy="364141"/>
          </a:xfrm>
          <a:prstGeom prst="round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0" tIns="0" rIns="0" bIns="45720" numCol="1" rtlCol="0" anchor="ctr" anchorCtr="0" compatLnSpc="1">
            <a:prstTxWarp prst="textNoShape">
              <a:avLst/>
            </a:prstTxWarp>
          </a:bodyPr>
          <a:lstStyle/>
          <a:p>
            <a:r>
              <a:rPr lang="sv-SE" b="1" dirty="0" smtClean="0">
                <a:solidFill>
                  <a:srgbClr val="000000"/>
                </a:solidFill>
                <a:cs typeface="+mj-cs"/>
              </a:rPr>
              <a:t>DEF</a:t>
            </a:r>
            <a:endParaRPr lang="sv-SE" b="1" dirty="0">
              <a:solidFill>
                <a:srgbClr val="000000"/>
              </a:solidFill>
              <a:cs typeface="+mj-cs"/>
            </a:endParaRPr>
          </a:p>
        </p:txBody>
      </p:sp>
      <p:cxnSp>
        <p:nvCxnSpPr>
          <p:cNvPr id="62" name="Rak 61"/>
          <p:cNvCxnSpPr>
            <a:stCxn id="60" idx="2"/>
          </p:cNvCxnSpPr>
          <p:nvPr/>
        </p:nvCxnSpPr>
        <p:spPr bwMode="auto">
          <a:xfrm flipH="1">
            <a:off x="5004516" y="5182667"/>
            <a:ext cx="1" cy="22082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ktangel med rundade hörn 62"/>
          <p:cNvSpPr/>
          <p:nvPr/>
        </p:nvSpPr>
        <p:spPr bwMode="auto">
          <a:xfrm>
            <a:off x="3550432" y="4436542"/>
            <a:ext cx="823479" cy="364141"/>
          </a:xfrm>
          <a:prstGeom prst="round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0" tIns="0" rIns="0" bIns="45720" numCol="1" rtlCol="0" anchor="ctr" anchorCtr="0" compatLnSpc="1">
            <a:prstTxWarp prst="textNoShape">
              <a:avLst/>
            </a:prstTxWarp>
          </a:bodyPr>
          <a:lstStyle/>
          <a:p>
            <a:r>
              <a:rPr lang="sv-SE" b="1" dirty="0" smtClean="0">
                <a:solidFill>
                  <a:srgbClr val="000000"/>
                </a:solidFill>
                <a:cs typeface="+mj-cs"/>
              </a:rPr>
              <a:t>ABC</a:t>
            </a:r>
            <a:endParaRPr lang="sv-SE" b="1" dirty="0">
              <a:solidFill>
                <a:srgbClr val="000000"/>
              </a:solidFill>
              <a:cs typeface="+mj-cs"/>
            </a:endParaRPr>
          </a:p>
        </p:txBody>
      </p:sp>
      <p:cxnSp>
        <p:nvCxnSpPr>
          <p:cNvPr id="68" name="Rak 67"/>
          <p:cNvCxnSpPr>
            <a:stCxn id="63" idx="2"/>
          </p:cNvCxnSpPr>
          <p:nvPr/>
        </p:nvCxnSpPr>
        <p:spPr bwMode="auto">
          <a:xfrm flipH="1">
            <a:off x="3962171" y="4800683"/>
            <a:ext cx="1" cy="602806"/>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Rektangel med rundade hörn 63"/>
          <p:cNvSpPr/>
          <p:nvPr/>
        </p:nvSpPr>
        <p:spPr bwMode="auto">
          <a:xfrm>
            <a:off x="3550432" y="4849835"/>
            <a:ext cx="823479" cy="364141"/>
          </a:xfrm>
          <a:prstGeom prst="round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0" tIns="0" rIns="0" bIns="45720" numCol="1" rtlCol="0" anchor="ctr" anchorCtr="0" compatLnSpc="1">
            <a:prstTxWarp prst="textNoShape">
              <a:avLst/>
            </a:prstTxWarp>
          </a:bodyPr>
          <a:lstStyle/>
          <a:p>
            <a:r>
              <a:rPr lang="sv-SE" b="1" dirty="0" smtClean="0">
                <a:solidFill>
                  <a:srgbClr val="000000"/>
                </a:solidFill>
                <a:cs typeface="+mj-cs"/>
              </a:rPr>
              <a:t>GHI</a:t>
            </a:r>
            <a:endParaRPr lang="sv-SE" b="1" dirty="0">
              <a:solidFill>
                <a:srgbClr val="000000"/>
              </a:solidFill>
              <a:cs typeface="+mj-cs"/>
            </a:endParaRPr>
          </a:p>
        </p:txBody>
      </p:sp>
      <p:sp>
        <p:nvSpPr>
          <p:cNvPr id="70" name="Rektangel 69"/>
          <p:cNvSpPr/>
          <p:nvPr/>
        </p:nvSpPr>
        <p:spPr bwMode="auto">
          <a:xfrm>
            <a:off x="3596676" y="1219776"/>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1"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Förbättringsidéer</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Produkterna ABC</a:t>
            </a:r>
            <a:r>
              <a:rPr kumimoji="0" lang="sv-SE" sz="1200" b="0" i="0" u="none" strike="noStrike" cap="none" normalizeH="0" dirty="0" smtClean="0">
                <a:ln>
                  <a:noFill/>
                </a:ln>
                <a:solidFill>
                  <a:srgbClr val="000000"/>
                </a:solidFill>
                <a:effectLst/>
                <a:latin typeface="Arial" panose="020B0604020202020204" pitchFamily="34" charset="0"/>
                <a:ea typeface="Microsoft YaHei" panose="020B0503020204020204" pitchFamily="34" charset="-122"/>
              </a:rPr>
              <a:t> och GHI bör köpas av samma leverantör, medan DEF av den leverantör som har bäst tekniklösning.</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lang="sv-SE" sz="1200" baseline="0" dirty="0" smtClean="0">
                <a:solidFill>
                  <a:srgbClr val="000000"/>
                </a:solidFill>
                <a:latin typeface="Arial" panose="020B0604020202020204" pitchFamily="34" charset="0"/>
                <a:ea typeface="Microsoft YaHei" panose="020B0503020204020204" pitchFamily="34" charset="-122"/>
              </a:rPr>
              <a:t>Vissa</a:t>
            </a:r>
            <a:r>
              <a:rPr lang="sv-SE" sz="1200" dirty="0" smtClean="0">
                <a:solidFill>
                  <a:srgbClr val="000000"/>
                </a:solidFill>
                <a:latin typeface="Arial" panose="020B0604020202020204" pitchFamily="34" charset="0"/>
                <a:ea typeface="Microsoft YaHei" panose="020B0503020204020204" pitchFamily="34" charset="-122"/>
              </a:rPr>
              <a:t> användare överkonsumerar produkt ABC. Förbrukningsmönstret kan påverkas.</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endPar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endParaRPr>
          </a:p>
        </p:txBody>
      </p:sp>
      <p:sp>
        <p:nvSpPr>
          <p:cNvPr id="55" name="Rektangel 54"/>
          <p:cNvSpPr/>
          <p:nvPr/>
        </p:nvSpPr>
        <p:spPr bwMode="auto">
          <a:xfrm>
            <a:off x="6567487" y="3808459"/>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1"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Strategiansats</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Konsolidera produkterna ABC och GHI hos en leverantör, inled tekniksamarbete för DEF.</a:t>
            </a:r>
            <a:endParaRPr kumimoji="0" lang="sv-SE" sz="1200" b="0" i="0" u="none" strike="noStrike" cap="none" normalizeH="0" dirty="0" smtClean="0">
              <a:ln>
                <a:noFill/>
              </a:ln>
              <a:solidFill>
                <a:srgbClr val="000000"/>
              </a:solidFill>
              <a:effectLst/>
              <a:latin typeface="Arial" panose="020B0604020202020204" pitchFamily="34" charset="0"/>
              <a:ea typeface="Microsoft YaHei" panose="020B0503020204020204" pitchFamily="34" charset="-122"/>
            </a:endParaRP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endParaRPr lang="sv-SE" sz="1200" baseline="0" dirty="0">
              <a:solidFill>
                <a:srgbClr val="000000"/>
              </a:solidFill>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2318634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622300" y="434299"/>
            <a:ext cx="8588375" cy="4697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000" tIns="72000" rIns="72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1pPr>
            <a:lvl2pPr marL="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2pPr>
            <a:lvl3pPr marL="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3pPr>
            <a:lvl4pPr marL="1371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4pPr>
            <a:lvl5pPr marL="18288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5pPr>
            <a:lvl6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6pPr>
            <a:lvl7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7pPr>
            <a:lvl8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8pPr>
            <a:lvl9pPr algn="ctr" defTabSz="449263" fontAlgn="base">
              <a:spcBef>
                <a:spcPts val="1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icrosoft YaHei" panose="020B0503020204020204" pitchFamily="34" charset="-122"/>
              </a:defRPr>
            </a:lvl9pPr>
          </a:lstStyle>
          <a:p>
            <a:pPr algn="l">
              <a:spcBef>
                <a:spcPct val="0"/>
              </a:spcBef>
            </a:pPr>
            <a:r>
              <a:rPr lang="sv-SE" altLang="sv-SE" sz="1800" b="1" dirty="0" smtClean="0"/>
              <a:t> Plan och status</a:t>
            </a:r>
          </a:p>
        </p:txBody>
      </p:sp>
      <p:sp>
        <p:nvSpPr>
          <p:cNvPr id="8" name="Rectangle 2"/>
          <p:cNvSpPr txBox="1">
            <a:spLocks noChangeArrowheads="1"/>
          </p:cNvSpPr>
          <p:nvPr/>
        </p:nvSpPr>
        <p:spPr>
          <a:xfrm>
            <a:off x="631825" y="1059149"/>
            <a:ext cx="8588375" cy="838200"/>
          </a:xfrm>
          <a:prstGeom prst="rect">
            <a:avLst/>
          </a:prstGeom>
        </p:spPr>
        <p:txBody>
          <a:bodyPr/>
          <a:lstStyle>
            <a:lvl1pPr algn="l" defTabSz="449263" rtl="0" eaLnBrk="0" fontAlgn="base" hangingPunct="0">
              <a:spcBef>
                <a:spcPct val="0"/>
              </a:spcBef>
              <a:spcAft>
                <a:spcPct val="0"/>
              </a:spcAft>
              <a:buClr>
                <a:srgbClr val="000000"/>
              </a:buClr>
              <a:buSzPct val="100000"/>
              <a:buFont typeface="Times New Roman" panose="02020603050405020304" pitchFamily="18" charset="0"/>
              <a:defRPr b="1" kern="1200">
                <a:solidFill>
                  <a:srgbClr val="00000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b="1">
                <a:solidFill>
                  <a:srgbClr val="000000"/>
                </a:solidFill>
                <a:latin typeface="Arial" panose="020B0604020202020204" pitchFamily="34" charset="0"/>
                <a:ea typeface="Microsoft YaHei" panose="020B0503020204020204" pitchFamily="34" charset="-122"/>
              </a:defRPr>
            </a:lvl9pPr>
          </a:lstStyle>
          <a:p>
            <a:endParaRPr lang="sv-SE" altLang="sv-SE" sz="1800" dirty="0" smtClean="0"/>
          </a:p>
        </p:txBody>
      </p:sp>
      <p:sp>
        <p:nvSpPr>
          <p:cNvPr id="3" name="Rektangel 2"/>
          <p:cNvSpPr/>
          <p:nvPr/>
        </p:nvSpPr>
        <p:spPr bwMode="auto">
          <a:xfrm>
            <a:off x="6600825" y="1228269"/>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1"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Beslutsplan</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Nästa steg</a:t>
            </a:r>
            <a:r>
              <a:rPr kumimoji="0" lang="sv-SE" sz="1200" b="0" i="0" u="none" strike="noStrike" cap="none" normalizeH="0" dirty="0" smtClean="0">
                <a:ln>
                  <a:noFill/>
                </a:ln>
                <a:solidFill>
                  <a:srgbClr val="000000"/>
                </a:solidFill>
                <a:effectLst/>
                <a:latin typeface="Arial" panose="020B0604020202020204" pitchFamily="34" charset="0"/>
                <a:ea typeface="Microsoft YaHei" panose="020B0503020204020204" pitchFamily="34" charset="-122"/>
              </a:rPr>
              <a:t> är att utvärdera RFI-svaren.</a:t>
            </a:r>
            <a:endPar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endParaRP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Beslut</a:t>
            </a:r>
            <a:r>
              <a:rPr kumimoji="0" lang="sv-SE" sz="1200" b="0" i="0" u="none" strike="noStrike" cap="none" normalizeH="0" dirty="0" smtClean="0">
                <a:ln>
                  <a:noFill/>
                </a:ln>
                <a:solidFill>
                  <a:srgbClr val="000000"/>
                </a:solidFill>
                <a:effectLst/>
                <a:latin typeface="Arial" panose="020B0604020202020204" pitchFamily="34" charset="0"/>
                <a:ea typeface="Microsoft YaHei" panose="020B0503020204020204" pitchFamily="34" charset="-122"/>
              </a:rPr>
              <a:t> om strategisk inriktning kan fattas i april.</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lang="sv-SE" sz="1200" dirty="0" smtClean="0">
                <a:solidFill>
                  <a:srgbClr val="000000"/>
                </a:solidFill>
                <a:latin typeface="Arial" panose="020B0604020202020204" pitchFamily="34" charset="0"/>
                <a:ea typeface="Microsoft YaHei" panose="020B0503020204020204" pitchFamily="34" charset="-122"/>
              </a:rPr>
              <a:t>Kategorikortet uppdateras i samband med detta beslut.</a:t>
            </a:r>
            <a:endParaRPr lang="sv-SE" sz="1200" baseline="0" dirty="0">
              <a:solidFill>
                <a:srgbClr val="000000"/>
              </a:solidFill>
              <a:latin typeface="Arial" panose="020B0604020202020204" pitchFamily="34" charset="0"/>
              <a:ea typeface="Microsoft YaHei" panose="020B0503020204020204" pitchFamily="34" charset="-122"/>
            </a:endParaRPr>
          </a:p>
        </p:txBody>
      </p:sp>
      <p:sp>
        <p:nvSpPr>
          <p:cNvPr id="9" name="Rektangel 8"/>
          <p:cNvSpPr/>
          <p:nvPr/>
        </p:nvSpPr>
        <p:spPr bwMode="auto">
          <a:xfrm>
            <a:off x="631825" y="1228269"/>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1"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Vad har hänt sedan sist?</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lang="sv-SE" sz="1200" dirty="0" smtClean="0">
                <a:solidFill>
                  <a:srgbClr val="000000"/>
                </a:solidFill>
                <a:latin typeface="Arial" panose="020B0604020202020204" pitchFamily="34" charset="0"/>
                <a:ea typeface="Microsoft YaHei" panose="020B0503020204020204" pitchFamily="34" charset="-122"/>
              </a:rPr>
              <a:t>RFI har skickats ut för att klarlägga kompetensområden.</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Leverantörsdialog</a:t>
            </a:r>
            <a:r>
              <a:rPr lang="sv-SE" sz="1200" dirty="0" smtClean="0">
                <a:solidFill>
                  <a:srgbClr val="000000"/>
                </a:solidFill>
                <a:latin typeface="Arial" panose="020B0604020202020204" pitchFamily="34" charset="0"/>
                <a:ea typeface="Microsoft YaHei" panose="020B0503020204020204" pitchFamily="34" charset="-122"/>
              </a:rPr>
              <a:t>er har genomförts.</a:t>
            </a:r>
            <a:endPar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endParaRPr>
          </a:p>
        </p:txBody>
      </p:sp>
      <p:sp>
        <p:nvSpPr>
          <p:cNvPr id="11" name="Rektangel 10"/>
          <p:cNvSpPr/>
          <p:nvPr/>
        </p:nvSpPr>
        <p:spPr bwMode="auto">
          <a:xfrm>
            <a:off x="6591300" y="3779602"/>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600" b="1"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Kommunikation</a:t>
            </a:r>
          </a:p>
          <a:p>
            <a:pPr marL="0" marR="0" indent="0" algn="l"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pPr>
            <a:r>
              <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Utåt</a:t>
            </a:r>
            <a:r>
              <a:rPr kumimoji="0" lang="sv-SE" sz="1200" b="0" i="0" u="none" strike="noStrike" cap="none" normalizeH="0" dirty="0" smtClean="0">
                <a:ln>
                  <a:noFill/>
                </a:ln>
                <a:solidFill>
                  <a:srgbClr val="000000"/>
                </a:solidFill>
                <a:effectLst/>
                <a:latin typeface="Arial" panose="020B0604020202020204" pitchFamily="34" charset="0"/>
                <a:ea typeface="Microsoft YaHei" panose="020B0503020204020204" pitchFamily="34" charset="-122"/>
              </a:rPr>
              <a:t> kommuniceras att en upphandlingsprocess har påbörjats, där leverantörer ombeds svara på RFI</a:t>
            </a:r>
            <a:endParaRPr kumimoji="0" lang="sv-SE" sz="12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endParaRPr>
          </a:p>
        </p:txBody>
      </p:sp>
      <p:sp>
        <p:nvSpPr>
          <p:cNvPr id="12" name="Rektangel 11"/>
          <p:cNvSpPr/>
          <p:nvPr/>
        </p:nvSpPr>
        <p:spPr bwMode="auto">
          <a:xfrm>
            <a:off x="3611562" y="3779602"/>
            <a:ext cx="2609850" cy="2313664"/>
          </a:xfrm>
          <a:prstGeom prst="rect">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lvl="0" algn="l"/>
            <a:r>
              <a:rPr lang="sv-SE" b="1" dirty="0" smtClean="0">
                <a:solidFill>
                  <a:srgbClr val="000000"/>
                </a:solidFill>
                <a:latin typeface="Arial" panose="020B0604020202020204" pitchFamily="34" charset="0"/>
                <a:ea typeface="Microsoft YaHei" panose="020B0503020204020204" pitchFamily="34" charset="-122"/>
              </a:rPr>
              <a:t>Möten</a:t>
            </a:r>
            <a:endParaRPr lang="sv-SE" b="1" dirty="0">
              <a:solidFill>
                <a:srgbClr val="000000"/>
              </a:solidFill>
              <a:latin typeface="Arial" panose="020B0604020202020204" pitchFamily="34" charset="0"/>
              <a:ea typeface="Microsoft YaHei" panose="020B0503020204020204" pitchFamily="34" charset="-122"/>
            </a:endParaRPr>
          </a:p>
          <a:p>
            <a:pPr lvl="0" algn="l"/>
            <a:r>
              <a:rPr lang="sv-SE" sz="1200" dirty="0" smtClean="0">
                <a:solidFill>
                  <a:srgbClr val="000000"/>
                </a:solidFill>
                <a:latin typeface="Arial" panose="020B0604020202020204" pitchFamily="34" charset="0"/>
                <a:ea typeface="Microsoft YaHei" panose="020B0503020204020204" pitchFamily="34" charset="-122"/>
              </a:rPr>
              <a:t>Styrgruppsmöte 25/3</a:t>
            </a:r>
          </a:p>
          <a:p>
            <a:pPr lvl="0" algn="l"/>
            <a:r>
              <a:rPr lang="sv-SE" sz="1200" dirty="0" smtClean="0">
                <a:solidFill>
                  <a:srgbClr val="000000"/>
                </a:solidFill>
                <a:latin typeface="Arial" panose="020B0604020202020204" pitchFamily="34" charset="0"/>
                <a:ea typeface="Microsoft YaHei" panose="020B0503020204020204" pitchFamily="34" charset="-122"/>
              </a:rPr>
              <a:t>Vi träffar Delta den 15/3</a:t>
            </a:r>
            <a:endParaRPr lang="sv-SE" sz="1200" dirty="0">
              <a:solidFill>
                <a:srgbClr val="000000"/>
              </a:solidFill>
              <a:latin typeface="Arial" panose="020B0604020202020204" pitchFamily="34" charset="0"/>
              <a:ea typeface="Microsoft YaHei" panose="020B0503020204020204" pitchFamily="34" charset="-122"/>
            </a:endParaRPr>
          </a:p>
        </p:txBody>
      </p:sp>
      <p:sp>
        <p:nvSpPr>
          <p:cNvPr id="33" name="textruta 32"/>
          <p:cNvSpPr txBox="1"/>
          <p:nvPr/>
        </p:nvSpPr>
        <p:spPr>
          <a:xfrm>
            <a:off x="4404423" y="1204091"/>
            <a:ext cx="1024127" cy="338554"/>
          </a:xfrm>
          <a:prstGeom prst="rect">
            <a:avLst/>
          </a:prstGeom>
          <a:noFill/>
        </p:spPr>
        <p:txBody>
          <a:bodyPr wrap="none" rtlCol="0">
            <a:spAutoFit/>
          </a:bodyPr>
          <a:lstStyle/>
          <a:p>
            <a:r>
              <a:rPr lang="sv-SE" b="1" dirty="0" smtClean="0">
                <a:solidFill>
                  <a:srgbClr val="000000"/>
                </a:solidFill>
              </a:rPr>
              <a:t>Tidsplan</a:t>
            </a:r>
            <a:endParaRPr lang="sv-SE" b="1" dirty="0">
              <a:solidFill>
                <a:srgbClr val="000000"/>
              </a:solidFill>
            </a:endParaRPr>
          </a:p>
        </p:txBody>
      </p:sp>
      <p:grpSp>
        <p:nvGrpSpPr>
          <p:cNvPr id="13" name="Grupp 12"/>
          <p:cNvGrpSpPr/>
          <p:nvPr/>
        </p:nvGrpSpPr>
        <p:grpSpPr>
          <a:xfrm>
            <a:off x="622300" y="4214812"/>
            <a:ext cx="2619375" cy="1878453"/>
            <a:chOff x="622300" y="3779602"/>
            <a:chExt cx="2619375" cy="2313664"/>
          </a:xfrm>
        </p:grpSpPr>
        <p:sp>
          <p:nvSpPr>
            <p:cNvPr id="2" name="Femhörning 1"/>
            <p:cNvSpPr/>
            <p:nvPr/>
          </p:nvSpPr>
          <p:spPr bwMode="auto">
            <a:xfrm>
              <a:off x="631825" y="3779602"/>
              <a:ext cx="1511300" cy="642937"/>
            </a:xfrm>
            <a:prstGeom prst="homePlate">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algn="l"/>
              <a:endParaRPr lang="sv-SE" b="1">
                <a:solidFill>
                  <a:srgbClr val="000000"/>
                </a:solidFill>
                <a:cs typeface="+mj-cs"/>
              </a:endParaRPr>
            </a:p>
          </p:txBody>
        </p:sp>
        <p:sp>
          <p:nvSpPr>
            <p:cNvPr id="6" name="V-form 5"/>
            <p:cNvSpPr/>
            <p:nvPr/>
          </p:nvSpPr>
          <p:spPr bwMode="auto">
            <a:xfrm>
              <a:off x="1936750" y="3779602"/>
              <a:ext cx="1304925" cy="642937"/>
            </a:xfrm>
            <a:prstGeom prst="chevron">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algn="l"/>
              <a:endParaRPr lang="sv-SE" b="1">
                <a:solidFill>
                  <a:srgbClr val="000000"/>
                </a:solidFill>
                <a:latin typeface="+mj-lt"/>
                <a:ea typeface="+mj-ea"/>
                <a:cs typeface="+mj-cs"/>
              </a:endParaRPr>
            </a:p>
          </p:txBody>
        </p:sp>
        <p:grpSp>
          <p:nvGrpSpPr>
            <p:cNvPr id="10" name="Grupp 9"/>
            <p:cNvGrpSpPr/>
            <p:nvPr/>
          </p:nvGrpSpPr>
          <p:grpSpPr>
            <a:xfrm>
              <a:off x="622300" y="4614965"/>
              <a:ext cx="2609850" cy="642937"/>
              <a:chOff x="631825" y="4660208"/>
              <a:chExt cx="2609850" cy="642937"/>
            </a:xfrm>
          </p:grpSpPr>
          <p:sp>
            <p:nvSpPr>
              <p:cNvPr id="35" name="Femhörning 34"/>
              <p:cNvSpPr/>
              <p:nvPr/>
            </p:nvSpPr>
            <p:spPr bwMode="auto">
              <a:xfrm>
                <a:off x="631825" y="4660208"/>
                <a:ext cx="1511300" cy="642937"/>
              </a:xfrm>
              <a:prstGeom prst="homePlate">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algn="l"/>
                <a:endParaRPr lang="sv-SE" b="1">
                  <a:solidFill>
                    <a:srgbClr val="000000"/>
                  </a:solidFill>
                  <a:cs typeface="+mj-cs"/>
                </a:endParaRPr>
              </a:p>
            </p:txBody>
          </p:sp>
          <p:sp>
            <p:nvSpPr>
              <p:cNvPr id="36" name="V-form 35"/>
              <p:cNvSpPr/>
              <p:nvPr/>
            </p:nvSpPr>
            <p:spPr bwMode="auto">
              <a:xfrm>
                <a:off x="1936750" y="4660208"/>
                <a:ext cx="1304925" cy="642937"/>
              </a:xfrm>
              <a:prstGeom prst="chevron">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algn="l"/>
                <a:endParaRPr lang="sv-SE" b="1">
                  <a:solidFill>
                    <a:srgbClr val="000000"/>
                  </a:solidFill>
                  <a:latin typeface="+mj-lt"/>
                  <a:ea typeface="+mj-ea"/>
                  <a:cs typeface="+mj-cs"/>
                </a:endParaRPr>
              </a:p>
            </p:txBody>
          </p:sp>
        </p:grpSp>
        <p:sp>
          <p:nvSpPr>
            <p:cNvPr id="37" name="Femhörning 36"/>
            <p:cNvSpPr/>
            <p:nvPr/>
          </p:nvSpPr>
          <p:spPr bwMode="auto">
            <a:xfrm>
              <a:off x="622300" y="5450329"/>
              <a:ext cx="1511300" cy="642937"/>
            </a:xfrm>
            <a:prstGeom prst="homePlate">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algn="l"/>
              <a:endParaRPr lang="sv-SE" b="1">
                <a:solidFill>
                  <a:srgbClr val="000000"/>
                </a:solidFill>
                <a:cs typeface="+mj-cs"/>
              </a:endParaRPr>
            </a:p>
          </p:txBody>
        </p:sp>
        <p:sp>
          <p:nvSpPr>
            <p:cNvPr id="38" name="V-form 37"/>
            <p:cNvSpPr/>
            <p:nvPr/>
          </p:nvSpPr>
          <p:spPr bwMode="auto">
            <a:xfrm>
              <a:off x="1927225" y="5450329"/>
              <a:ext cx="1304925" cy="642937"/>
            </a:xfrm>
            <a:prstGeom prst="chevron">
              <a:avLst/>
            </a:prstGeom>
            <a:ln w="9525" cap="flat" cmpd="sng" algn="ctr">
              <a:solidFill>
                <a:srgbClr val="000000"/>
              </a:solidFill>
              <a:prstDash val="solid"/>
              <a:round/>
              <a:headEnd type="none" w="med" len="med"/>
              <a:tailEnd type="none" w="med" len="med"/>
            </a:ln>
            <a:effectLst/>
            <a:extLst/>
          </p:spPr>
          <p:style>
            <a:lnRef idx="0">
              <a:scrgbClr r="0" g="0" b="0"/>
            </a:lnRef>
            <a:fillRef idx="1003">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algn="l"/>
              <a:endParaRPr lang="sv-SE" b="1">
                <a:solidFill>
                  <a:srgbClr val="000000"/>
                </a:solidFill>
                <a:latin typeface="+mj-lt"/>
                <a:ea typeface="+mj-ea"/>
                <a:cs typeface="+mj-cs"/>
              </a:endParaRPr>
            </a:p>
          </p:txBody>
        </p:sp>
      </p:grpSp>
      <p:sp>
        <p:nvSpPr>
          <p:cNvPr id="39" name="textruta 38"/>
          <p:cNvSpPr txBox="1"/>
          <p:nvPr/>
        </p:nvSpPr>
        <p:spPr>
          <a:xfrm>
            <a:off x="623703" y="3779602"/>
            <a:ext cx="1949573" cy="338554"/>
          </a:xfrm>
          <a:prstGeom prst="rect">
            <a:avLst/>
          </a:prstGeom>
          <a:noFill/>
        </p:spPr>
        <p:txBody>
          <a:bodyPr wrap="none" rtlCol="0">
            <a:spAutoFit/>
          </a:bodyPr>
          <a:lstStyle/>
          <a:p>
            <a:r>
              <a:rPr lang="sv-SE" b="1" dirty="0" smtClean="0">
                <a:solidFill>
                  <a:srgbClr val="000000"/>
                </a:solidFill>
              </a:rPr>
              <a:t>Ny inköpsprocess</a:t>
            </a:r>
            <a:endParaRPr lang="sv-SE" b="1" dirty="0">
              <a:solidFill>
                <a:srgbClr val="000000"/>
              </a:solidFill>
            </a:endParaRPr>
          </a:p>
        </p:txBody>
      </p:sp>
      <p:graphicFrame>
        <p:nvGraphicFramePr>
          <p:cNvPr id="4" name="Tabell 3"/>
          <p:cNvGraphicFramePr>
            <a:graphicFrameLocks noGrp="1"/>
          </p:cNvGraphicFramePr>
          <p:nvPr>
            <p:extLst>
              <p:ext uri="{D42A27DB-BD31-4B8C-83A1-F6EECF244321}">
                <p14:modId xmlns:p14="http://schemas.microsoft.com/office/powerpoint/2010/main" val="4066947847"/>
              </p:ext>
            </p:extLst>
          </p:nvPr>
        </p:nvGraphicFramePr>
        <p:xfrm>
          <a:off x="3657921" y="1611037"/>
          <a:ext cx="2563491" cy="1930896"/>
        </p:xfrm>
        <a:graphic>
          <a:graphicData uri="http://schemas.openxmlformats.org/drawingml/2006/table">
            <a:tbl>
              <a:tblPr firstRow="1" bandRow="1">
                <a:tableStyleId>{00A15C55-8517-42AA-B614-E9B94910E393}</a:tableStyleId>
              </a:tblPr>
              <a:tblGrid>
                <a:gridCol w="756433"/>
                <a:gridCol w="1807058"/>
              </a:tblGrid>
              <a:tr h="321816">
                <a:tc>
                  <a:txBody>
                    <a:bodyPr/>
                    <a:lstStyle/>
                    <a:p>
                      <a:r>
                        <a:rPr lang="sv-SE" sz="1200" dirty="0" smtClean="0"/>
                        <a:t>Tid</a:t>
                      </a:r>
                      <a:endParaRPr lang="sv-SE" sz="1200" dirty="0"/>
                    </a:p>
                  </a:txBody>
                  <a:tcPr marL="72000" marR="0" marT="0" anchor="ctr"/>
                </a:tc>
                <a:tc>
                  <a:txBody>
                    <a:bodyPr/>
                    <a:lstStyle/>
                    <a:p>
                      <a:r>
                        <a:rPr lang="sv-SE" sz="1200" dirty="0" smtClean="0"/>
                        <a:t>Aktivitet</a:t>
                      </a:r>
                      <a:endParaRPr lang="sv-SE" sz="1200" dirty="0"/>
                    </a:p>
                  </a:txBody>
                  <a:tcPr marL="72000" marR="0" marT="0" anchor="ctr"/>
                </a:tc>
              </a:tr>
              <a:tr h="321816">
                <a:tc>
                  <a:txBody>
                    <a:bodyPr/>
                    <a:lstStyle/>
                    <a:p>
                      <a:r>
                        <a:rPr lang="sv-SE" sz="1200" dirty="0" smtClean="0"/>
                        <a:t>Mars</a:t>
                      </a:r>
                      <a:endParaRPr lang="sv-SE" sz="1200" dirty="0"/>
                    </a:p>
                  </a:txBody>
                  <a:tcPr marL="72000" marR="0" marT="0" anchor="ctr"/>
                </a:tc>
                <a:tc>
                  <a:txBody>
                    <a:bodyPr/>
                    <a:lstStyle/>
                    <a:p>
                      <a:r>
                        <a:rPr lang="sv-SE" sz="1200" dirty="0" smtClean="0"/>
                        <a:t>RFI-svar inkommer</a:t>
                      </a:r>
                      <a:endParaRPr lang="sv-SE" sz="1200" dirty="0"/>
                    </a:p>
                  </a:txBody>
                  <a:tcPr marL="72000" marR="0" marT="0" anchor="ctr"/>
                </a:tc>
              </a:tr>
              <a:tr h="321816">
                <a:tc>
                  <a:txBody>
                    <a:bodyPr/>
                    <a:lstStyle/>
                    <a:p>
                      <a:r>
                        <a:rPr lang="sv-SE" sz="1200" dirty="0" smtClean="0"/>
                        <a:t>April</a:t>
                      </a:r>
                      <a:endParaRPr lang="sv-SE" sz="1200" dirty="0"/>
                    </a:p>
                  </a:txBody>
                  <a:tcPr marL="72000" marR="0" marT="0" anchor="ctr"/>
                </a:tc>
                <a:tc>
                  <a:txBody>
                    <a:bodyPr/>
                    <a:lstStyle/>
                    <a:p>
                      <a:r>
                        <a:rPr lang="sv-SE" sz="1200" dirty="0" smtClean="0"/>
                        <a:t>Skriva</a:t>
                      </a:r>
                      <a:r>
                        <a:rPr lang="sv-SE" sz="1200" baseline="0" dirty="0" smtClean="0"/>
                        <a:t> RFQ</a:t>
                      </a:r>
                      <a:endParaRPr lang="sv-SE" sz="1200" dirty="0"/>
                    </a:p>
                  </a:txBody>
                  <a:tcPr marL="72000" marR="0" marT="0" anchor="ctr"/>
                </a:tc>
              </a:tr>
              <a:tr h="321816">
                <a:tc>
                  <a:txBody>
                    <a:bodyPr/>
                    <a:lstStyle/>
                    <a:p>
                      <a:r>
                        <a:rPr lang="sv-SE" sz="1200" dirty="0" smtClean="0"/>
                        <a:t>Maj</a:t>
                      </a:r>
                      <a:endParaRPr lang="sv-SE" sz="1200" dirty="0"/>
                    </a:p>
                  </a:txBody>
                  <a:tcPr marL="72000" marR="0" marT="0" anchor="ctr"/>
                </a:tc>
                <a:tc>
                  <a:txBody>
                    <a:bodyPr/>
                    <a:lstStyle/>
                    <a:p>
                      <a:r>
                        <a:rPr lang="sv-SE" sz="1200" dirty="0" smtClean="0"/>
                        <a:t>RFQ utskick</a:t>
                      </a:r>
                      <a:endParaRPr lang="sv-SE" sz="1200" dirty="0"/>
                    </a:p>
                  </a:txBody>
                  <a:tcPr marL="72000" marR="0" marT="0" anchor="ctr"/>
                </a:tc>
              </a:tr>
              <a:tr h="321816">
                <a:tc>
                  <a:txBody>
                    <a:bodyPr/>
                    <a:lstStyle/>
                    <a:p>
                      <a:r>
                        <a:rPr lang="sv-SE" sz="1200" dirty="0" err="1" smtClean="0"/>
                        <a:t>Sept</a:t>
                      </a:r>
                      <a:endParaRPr lang="sv-SE" sz="1200" dirty="0"/>
                    </a:p>
                  </a:txBody>
                  <a:tcPr marL="72000" marR="0" marT="0" anchor="ctr"/>
                </a:tc>
                <a:tc>
                  <a:txBody>
                    <a:bodyPr/>
                    <a:lstStyle/>
                    <a:p>
                      <a:r>
                        <a:rPr lang="sv-SE" sz="1200" dirty="0" smtClean="0"/>
                        <a:t>Anbud in</a:t>
                      </a:r>
                      <a:endParaRPr lang="sv-SE" sz="1200" dirty="0"/>
                    </a:p>
                  </a:txBody>
                  <a:tcPr marL="72000" marR="0" marT="0" anchor="ctr"/>
                </a:tc>
              </a:tr>
              <a:tr h="321816">
                <a:tc>
                  <a:txBody>
                    <a:bodyPr/>
                    <a:lstStyle/>
                    <a:p>
                      <a:endParaRPr lang="sv-SE" sz="1200" dirty="0"/>
                    </a:p>
                  </a:txBody>
                  <a:tcPr marL="72000" marR="0" marT="0" anchor="ctr"/>
                </a:tc>
                <a:tc>
                  <a:txBody>
                    <a:bodyPr/>
                    <a:lstStyle/>
                    <a:p>
                      <a:endParaRPr lang="sv-SE" sz="1200" dirty="0"/>
                    </a:p>
                  </a:txBody>
                  <a:tcPr marL="72000" marR="0" marT="0" anchor="ctr"/>
                </a:tc>
              </a:tr>
            </a:tbl>
          </a:graphicData>
        </a:graphic>
      </p:graphicFrame>
    </p:spTree>
    <p:extLst>
      <p:ext uri="{BB962C8B-B14F-4D97-AF65-F5344CB8AC3E}">
        <p14:creationId xmlns:p14="http://schemas.microsoft.com/office/powerpoint/2010/main" val="3172675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ts val="1000"/>
          </a:spcBef>
          <a:spcAft>
            <a:spcPct val="0"/>
          </a:spcAft>
          <a:buClr>
            <a:srgbClr val="000000"/>
          </a:buClr>
          <a:buSzPct val="100000"/>
          <a:buFont typeface="Times New Roman" panose="02020603050405020304" pitchFamily="18" charset="0"/>
          <a:buNone/>
          <a:tabLst/>
          <a:defRPr kumimoji="0" lang="en-GB" altLang="sv-SE" sz="16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662</Words>
  <Application>Microsoft Office PowerPoint</Application>
  <PresentationFormat>Anpassad</PresentationFormat>
  <Paragraphs>134</Paragraphs>
  <Slides>5</Slides>
  <Notes>0</Notes>
  <HiddenSlides>0</HiddenSlides>
  <MMClips>0</MMClips>
  <ScaleCrop>false</ScaleCrop>
  <HeadingPairs>
    <vt:vector size="6" baseType="variant">
      <vt:variant>
        <vt:lpstr>Använt teckensnitt</vt:lpstr>
      </vt:variant>
      <vt:variant>
        <vt:i4>3</vt:i4>
      </vt:variant>
      <vt:variant>
        <vt:lpstr>Tema</vt:lpstr>
      </vt:variant>
      <vt:variant>
        <vt:i4>4</vt:i4>
      </vt:variant>
      <vt:variant>
        <vt:lpstr>Bildrubriker</vt:lpstr>
      </vt:variant>
      <vt:variant>
        <vt:i4>5</vt:i4>
      </vt:variant>
    </vt:vector>
  </HeadingPairs>
  <TitlesOfParts>
    <vt:vector size="12" baseType="lpstr">
      <vt:lpstr>Microsoft YaHei</vt:lpstr>
      <vt:lpstr>Arial</vt:lpstr>
      <vt:lpstr>Times New Roman</vt:lpstr>
      <vt:lpstr>Standardformgivning</vt:lpstr>
      <vt:lpstr>Standardformgivning</vt:lpstr>
      <vt:lpstr>Standardformgivning</vt:lpstr>
      <vt:lpstr>Standardformgivning</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Kategorikort</dc:title>
  <dc:creator/>
  <cp:lastModifiedBy/>
  <cp:revision>1</cp:revision>
  <dcterms:created xsi:type="dcterms:W3CDTF">2015-02-26T14:46:09Z</dcterms:created>
  <dcterms:modified xsi:type="dcterms:W3CDTF">2021-05-24T11:03:48Z</dcterms:modified>
</cp:coreProperties>
</file>