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9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907588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4D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955675" y="685800"/>
            <a:ext cx="4937125" cy="34194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0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47C07887-2516-4FC5-B642-926D6A1FE4C2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720743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8A7388-276D-4539-9778-DDEE65CB90A3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5363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2100EBA6-8923-4601-949B-B67EE3FD450A}" type="slidenum">
              <a:rPr lang="en-US" altLang="sv-SE" sz="12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US" altLang="sv-SE" sz="120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7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8232DF-F03A-4F37-8CD8-F871F34BDFD1}" type="slidenum">
              <a:rPr lang="en-US" altLang="sv-SE"/>
              <a:pPr/>
              <a:t>2</a:t>
            </a:fld>
            <a:endParaRPr lang="en-US" altLang="sv-SE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4579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0C261034-B256-4E48-9C8D-312B683AF918}" type="slidenum">
              <a:rPr lang="en-US" altLang="sv-SE" sz="12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2</a:t>
            </a:fld>
            <a:endParaRPr lang="en-US" altLang="sv-SE" sz="120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407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B401D-4EC2-4351-9689-FF5B3AD15180}" type="slidenum">
              <a:rPr lang="en-US" altLang="sv-SE"/>
              <a:pPr/>
              <a:t>3</a:t>
            </a:fld>
            <a:endParaRPr lang="en-US" altLang="sv-SE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627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AA3148-7F34-411D-8003-A91BE4CFBCA9}" type="slidenum">
              <a:rPr lang="en-US" altLang="sv-SE" sz="12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3</a:t>
            </a:fld>
            <a:endParaRPr lang="en-US" altLang="sv-SE" sz="120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50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4470B8-ABA2-4342-B938-6F25F825149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3373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5246CC-BD94-40AE-897D-ADFB783EF07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5795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4375" y="990600"/>
            <a:ext cx="2146300" cy="5324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9675" cy="5324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77C71BC-1472-4B71-9E3F-07FCAAD604E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8789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346B24-0CBF-4385-8B3D-FBD77627313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2286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C9EDB2-2A92-4DC6-B0F0-DA978EE6C8B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8049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7988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2688" y="1905000"/>
            <a:ext cx="4217987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73BB1B-DE90-4B80-988C-2A39C3A1904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0133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87DE4F-58F8-4182-B90E-CE6BB09444C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6611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E41422-DC0E-43ED-8FE3-CF707C084F7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1142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ED40F7-C9D3-4F84-BD4A-5AC4048E206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8495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7210C2-EE29-48D2-BA36-A3C77F7F8C0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9578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F77908-5ADE-4189-BF43-635AC197A68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423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8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83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7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ts val="1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18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ts val="1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</a:defRPr>
            </a:lvl1pPr>
          </a:lstStyle>
          <a:p>
            <a:fld id="{46F5787B-1880-4DDD-A12F-7A20278A67D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29381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1" name="AutoShape 35"/>
          <p:cNvSpPr>
            <a:spLocks noChangeArrowheads="1"/>
          </p:cNvSpPr>
          <p:nvPr/>
        </p:nvSpPr>
        <p:spPr bwMode="auto">
          <a:xfrm rot="5400000" flipH="1">
            <a:off x="632618" y="3285332"/>
            <a:ext cx="3313113" cy="431800"/>
          </a:xfrm>
          <a:prstGeom prst="parallelogram">
            <a:avLst>
              <a:gd name="adj" fmla="val 48523"/>
            </a:avLst>
          </a:prstGeom>
          <a:solidFill>
            <a:schemeClr val="folHlink">
              <a:alpha val="3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2073275" y="4797425"/>
            <a:ext cx="6697663" cy="360363"/>
          </a:xfrm>
          <a:prstGeom prst="parallelogram">
            <a:avLst>
              <a:gd name="adj" fmla="val 293502"/>
            </a:avLst>
          </a:prstGeom>
          <a:solidFill>
            <a:schemeClr val="folHlink">
              <a:alpha val="3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4449763" y="1989138"/>
            <a:ext cx="2736850" cy="31686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176200" prstMaterial="legacyMatte">
            <a:bevelT w="13500" h="13500" prst="angle"/>
            <a:bevelB w="13500" h="13500" prst="angle"/>
            <a:extrusionClr>
              <a:srgbClr val="C0C0C0"/>
            </a:extrusionClr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sv-SE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2073275" y="3357563"/>
            <a:ext cx="4679950" cy="1800225"/>
          </a:xfrm>
          <a:custGeom>
            <a:avLst/>
            <a:gdLst>
              <a:gd name="T0" fmla="*/ 0 w 2948"/>
              <a:gd name="T1" fmla="*/ 1134 h 1134"/>
              <a:gd name="T2" fmla="*/ 408 w 2948"/>
              <a:gd name="T3" fmla="*/ 0 h 1134"/>
              <a:gd name="T4" fmla="*/ 1996 w 2948"/>
              <a:gd name="T5" fmla="*/ 0 h 1134"/>
              <a:gd name="T6" fmla="*/ 2948 w 2948"/>
              <a:gd name="T7" fmla="*/ 1134 h 1134"/>
              <a:gd name="T8" fmla="*/ 0 w 2948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48" h="1134">
                <a:moveTo>
                  <a:pt x="0" y="1134"/>
                </a:moveTo>
                <a:lnTo>
                  <a:pt x="408" y="0"/>
                </a:lnTo>
                <a:lnTo>
                  <a:pt x="1996" y="0"/>
                </a:lnTo>
                <a:lnTo>
                  <a:pt x="2948" y="1134"/>
                </a:lnTo>
                <a:lnTo>
                  <a:pt x="0" y="1134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ObliqueTopRight"/>
            <a:lightRig rig="legacyFlat3" dir="l"/>
          </a:scene3d>
          <a:sp3d extrusionH="176200" prstMaterial="legacyMatte">
            <a:bevelT w="13500" h="13500" prst="angle"/>
            <a:bevelB w="13500" h="13500" prst="angle"/>
            <a:extrusionClr>
              <a:srgbClr val="FF9900"/>
            </a:extrusionClr>
            <a:contourClr>
              <a:srgbClr val="FF99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sv-SE"/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 rot="16200000">
            <a:off x="3981450" y="2025651"/>
            <a:ext cx="1368425" cy="4895850"/>
          </a:xfrm>
          <a:prstGeom prst="rtTriangle">
            <a:avLst/>
          </a:prstGeom>
          <a:solidFill>
            <a:srgbClr val="CC99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176200" prstMaterial="legacyMatte">
            <a:bevelT w="13500" h="13500" prst="angle"/>
            <a:bevelB w="13500" h="13500" prst="angle"/>
            <a:extrusionClr>
              <a:srgbClr val="CC99FF"/>
            </a:extrusionClr>
            <a:contourClr>
              <a:srgbClr val="CC99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 sz="1600">
              <a:solidFill>
                <a:schemeClr val="bg1"/>
              </a:solidFill>
            </a:endParaRP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 rot="16200000">
            <a:off x="2000250" y="3070225"/>
            <a:ext cx="2160588" cy="2014538"/>
          </a:xfrm>
          <a:prstGeom prst="rtTriangle">
            <a:avLst/>
          </a:prstGeom>
          <a:solidFill>
            <a:srgbClr val="B4D6A6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176200" prstMaterial="legacyMatte">
            <a:bevelT w="13500" h="13500" prst="angle"/>
            <a:bevelB w="13500" h="13500" prst="angle"/>
            <a:extrusionClr>
              <a:srgbClr val="B4D6A6"/>
            </a:extrusionClr>
            <a:contourClr>
              <a:srgbClr val="B4D6A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sv-SE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65FAFC52-0B7C-4293-83E3-FC22247F828C}" type="slidenum">
              <a:rPr lang="en-US" altLang="sv-SE" sz="10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US" altLang="sv-SE" sz="1000">
              <a:ea typeface="MS Gothic" panose="020B0609070205080204" pitchFamily="49" charset="-128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Riskexponering vs kontraktstid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073275" y="4724400"/>
            <a:ext cx="5256213" cy="433388"/>
          </a:xfrm>
          <a:prstGeom prst="rect">
            <a:avLst/>
          </a:prstGeom>
          <a:solidFill>
            <a:srgbClr val="00B8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176200" prstMaterial="legacyMatte">
            <a:bevelT w="13500" h="13500" prst="angle"/>
            <a:bevelB w="13500" h="13500" prst="angle"/>
            <a:extrusionClr>
              <a:srgbClr val="00B8FF"/>
            </a:extrusionClr>
            <a:contourClr>
              <a:srgbClr val="00B8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sv-SE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729038" y="5229225"/>
            <a:ext cx="1722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400"/>
              <a:t>Kontraktets tidslinje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 rot="16200000">
            <a:off x="900113" y="3305175"/>
            <a:ext cx="193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400"/>
              <a:t>Riskexponering (SEK)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073275" y="5157788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2073275" y="1916113"/>
            <a:ext cx="0" cy="324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233863" y="3789363"/>
            <a:ext cx="1074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200"/>
              <a:t>Valutarisk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5819775" y="4221163"/>
            <a:ext cx="1073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200"/>
              <a:t>Inflationsrisk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009900" y="4076700"/>
            <a:ext cx="1074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200"/>
              <a:t>Risk för resursbrist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802063" y="4797425"/>
            <a:ext cx="1511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200"/>
              <a:t>Obeståndsrisk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5170488" y="3141663"/>
            <a:ext cx="15113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200"/>
              <a:t>Försenings-</a:t>
            </a:r>
          </a:p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v-SE" altLang="sv-SE" sz="1200"/>
              <a:t>Risk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62EDEA10-1687-4006-B012-5A81B407DDDF}" type="slidenum">
              <a:rPr lang="en-US" altLang="sv-SE" sz="10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2</a:t>
            </a:fld>
            <a:endParaRPr lang="en-US" altLang="sv-SE" sz="1000">
              <a:ea typeface="MS Gothic" panose="020B0609070205080204" pitchFamily="49" charset="-128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Kumulativa risker och säkerheter vs kontraktstid</a:t>
            </a:r>
          </a:p>
        </p:txBody>
      </p:sp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1136650" y="1773238"/>
          <a:ext cx="820896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Diagram" r:id="rId4" imgW="8496281" imgH="3562380" progId="Excel.Chart.8">
                  <p:embed/>
                </p:oleObj>
              </mc:Choice>
              <mc:Fallback>
                <p:oleObj name="Diagram" r:id="rId4" imgW="8496281" imgH="3562380" progId="Excel.Char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95" t="14148" r="35168" b="13138"/>
                      <a:stretch>
                        <a:fillRect/>
                      </a:stretch>
                    </p:blipFill>
                    <p:spPr bwMode="auto">
                      <a:xfrm>
                        <a:off x="1136650" y="1773238"/>
                        <a:ext cx="820896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F23E7D5B-5DDF-4DA9-8AA3-423FFFCB4053}" type="slidenum">
              <a:rPr lang="en-US" altLang="sv-SE" sz="1000"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3</a:t>
            </a:fld>
            <a:endParaRPr lang="en-US" altLang="sv-SE" sz="1000">
              <a:ea typeface="MS Gothic" panose="020B0609070205080204" pitchFamily="49" charset="-128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Riskmatris, sannolikhet och konsekvens</a:t>
            </a:r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1281113" y="1582738"/>
          <a:ext cx="7273925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Diagram" r:id="rId4" imgW="4467297" imgH="3429153" progId="Excel.Chart.8">
                  <p:embed/>
                </p:oleObj>
              </mc:Choice>
              <mc:Fallback>
                <p:oleObj name="Diagram" r:id="rId4" imgW="4467297" imgH="3429153" progId="Excel.Char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697"/>
                      <a:stretch>
                        <a:fillRect/>
                      </a:stretch>
                    </p:blipFill>
                    <p:spPr bwMode="auto">
                      <a:xfrm>
                        <a:off x="1281113" y="1582738"/>
                        <a:ext cx="7273925" cy="476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6" name="Rectangle 918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45720"/>
          <a:lstStyle/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>
                <a:ea typeface="MS Gothic" panose="020B0609070205080204" pitchFamily="49" charset="-128"/>
              </a:rPr>
              <a:t>Rättslig eller juridisk kontraktsriskanalys</a:t>
            </a:r>
          </a:p>
        </p:txBody>
      </p:sp>
      <p:graphicFrame>
        <p:nvGraphicFramePr>
          <p:cNvPr id="28565" name="Object 917"/>
          <p:cNvGraphicFramePr>
            <a:graphicFrameLocks noChangeAspect="1"/>
          </p:cNvGraphicFramePr>
          <p:nvPr>
            <p:ph idx="1"/>
          </p:nvPr>
        </p:nvGraphicFramePr>
        <p:xfrm>
          <a:off x="704850" y="1773238"/>
          <a:ext cx="8583613" cy="229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69" name="Kalkylblad" r:id="rId3" imgW="9892450" imgH="2643425" progId="Excel.Sheet.8">
                  <p:embed/>
                </p:oleObj>
              </mc:Choice>
              <mc:Fallback>
                <p:oleObj name="Kalkylblad" r:id="rId3" imgW="9892450" imgH="2643425" progId="Excel.Sheet.8">
                  <p:embed/>
                  <p:pic>
                    <p:nvPicPr>
                      <p:cNvPr id="0" name="Object 9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773238"/>
                        <a:ext cx="8583613" cy="229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68" name="Text Box 920"/>
          <p:cNvSpPr txBox="1">
            <a:spLocks noChangeArrowheads="1"/>
          </p:cNvSpPr>
          <p:nvPr/>
        </p:nvSpPr>
        <p:spPr bwMode="auto">
          <a:xfrm>
            <a:off x="704850" y="4292600"/>
            <a:ext cx="413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>
                <a:solidFill>
                  <a:schemeClr val="tx1"/>
                </a:solidFill>
              </a:rPr>
              <a:t>Respektive avtalsklausul bedöms ur ett rättsligt perspektiv.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formgivning">
  <a:themeElements>
    <a:clrScheme name="1_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1_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Anpassad</PresentationFormat>
  <Paragraphs>22</Paragraphs>
  <Slides>4</Slides>
  <Notes>3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Microsoft YaHei</vt:lpstr>
      <vt:lpstr>Times New Roman</vt:lpstr>
      <vt:lpstr>MS Gothic</vt:lpstr>
      <vt:lpstr>1_Standardformgivning</vt:lpstr>
      <vt:lpstr>Microsoft Excel-diagram</vt:lpstr>
      <vt:lpstr>Microsoft Excel-kalkylblad</vt:lpstr>
      <vt:lpstr>PowerPoint-presentation</vt:lpstr>
      <vt:lpstr>PowerPoint-presentation</vt:lpstr>
      <vt:lpstr>PowerPoint-presentation</vt:lpstr>
      <vt:lpstr>Rättslig eller juridisk kontraktsriskanalys</vt:lpstr>
    </vt:vector>
  </TitlesOfParts>
  <Manager/>
  <Company/>
  <LinksUpToDate>false</LinksUpToDate>
  <SharedDoc>false</SharedDoc>
  <HyperlinkBase>http://tools.effso.se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Olika slags kontraktsriskanalyser</dc:title>
  <dc:creator/>
  <cp:lastModifiedBy/>
  <cp:revision>82</cp:revision>
  <cp:lastPrinted>1601-01-01T00:00:00Z</cp:lastPrinted>
  <dcterms:created xsi:type="dcterms:W3CDTF">2009-08-28T15:39:23Z</dcterms:created>
  <dcterms:modified xsi:type="dcterms:W3CDTF">2021-05-24T19:37:02Z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Ägare">
    <vt:lpwstr>EFFSO</vt:lpwstr>
  </property>
</Properties>
</file>