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357" r:id="rId3"/>
    <p:sldId id="360" r:id="rId4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6600"/>
    <a:srgbClr val="FF9900"/>
    <a:srgbClr val="CCCC00"/>
    <a:srgbClr val="006600"/>
    <a:srgbClr val="003399"/>
    <a:srgbClr val="F9F95B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3" d="100"/>
          <a:sy n="73" d="100"/>
        </p:scale>
        <p:origin x="1128" y="5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7C97435-ACC8-43A2-AF5C-212959E20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05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11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E0DA3-2F6B-43C2-80E7-FF958EB70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8174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5AF28-AAD9-4FBB-AF21-BA7A4D01E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97619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7127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99210-56F6-4C54-AD90-E03457C4A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84965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AAF53-C9DB-4347-B2F1-5A4390AFD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92503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EEAF-2365-48B9-AAFD-C9BD4F928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94906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851D2-D5C2-42F6-93B9-01861D73D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80125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73A3-AC7A-49B1-B89B-FB6226A2A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48305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B3E23-218B-4A54-ABA9-337D2405A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0718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0652-5663-4524-9ECD-FF4E62CF6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0911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07637-5E98-4AC0-96F7-51FB8D570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63440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E60A1-DAE1-4961-8599-D8083EFD0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94400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B7518-A3C0-4CDB-A52B-7EAC6D499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85949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046F-BF3D-4390-9C4F-E85531493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90474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BFC03-5167-4B5D-A94F-DD745942A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0695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BBD10-2E87-44C1-BC7B-AC40D6FB6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2814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E9CE4-8E20-4679-8C0B-A643E1A38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6766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8C084-B2EC-4FF2-8AE4-B9E25803D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5999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54354-0B64-4603-8BFE-7F3DF316A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7797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93E4-9230-4BAC-89D2-D36137191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8685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50491-CB67-484C-A99B-1636E4122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1985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29E4F-D5D6-4668-9B4D-E8A89913D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8864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41CAB2B4-C770-4DA3-BA5F-DB9B19EC2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  <p:sp>
        <p:nvSpPr>
          <p:cNvPr id="1034" name="Text Box 25"/>
          <p:cNvSpPr txBox="1">
            <a:spLocks noChangeArrowheads="1"/>
          </p:cNvSpPr>
          <p:nvPr/>
        </p:nvSpPr>
        <p:spPr bwMode="auto">
          <a:xfrm>
            <a:off x="4306888" y="6742113"/>
            <a:ext cx="129381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r>
              <a:rPr lang="en-US" altLang="sv-SE" sz="600" b="1" smtClean="0">
                <a:solidFill>
                  <a:schemeClr val="tx2"/>
                </a:solidFill>
              </a:rPr>
              <a:t>Effective Sourcing </a:t>
            </a:r>
            <a:r>
              <a:rPr lang="en-US" altLang="sv-SE" sz="600" b="1" smtClean="0">
                <a:solidFill>
                  <a:schemeClr val="tx2"/>
                </a:solidFill>
                <a:cs typeface="Arial" charset="0"/>
              </a:rPr>
              <a:t>•</a:t>
            </a:r>
            <a:r>
              <a:rPr lang="en-US" altLang="sv-SE" sz="600" b="1" smtClean="0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230DEEE7-9F2F-409A-844E-B46708AD6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306888" y="6742113"/>
            <a:ext cx="129381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r>
              <a:rPr lang="en-US" altLang="sv-SE" sz="600" b="1" smtClean="0">
                <a:solidFill>
                  <a:schemeClr val="tx2"/>
                </a:solidFill>
              </a:rPr>
              <a:t>Effective Sourcing </a:t>
            </a:r>
            <a:r>
              <a:rPr lang="en-US" altLang="sv-SE" sz="600" b="1" smtClean="0">
                <a:solidFill>
                  <a:schemeClr val="tx2"/>
                </a:solidFill>
                <a:cs typeface="Arial" charset="0"/>
              </a:rPr>
              <a:t>•</a:t>
            </a:r>
            <a:r>
              <a:rPr lang="en-US" altLang="sv-SE" sz="600" b="1" smtClean="0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 	</a:t>
            </a:r>
          </a:p>
        </p:txBody>
      </p:sp>
      <p:sp>
        <p:nvSpPr>
          <p:cNvPr id="5123" name="Platshållare för sidfot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itchFamily="18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sv-SE" sz="1000" dirty="0" err="1" smtClean="0"/>
              <a:t>Preferensmatris</a:t>
            </a:r>
            <a:endParaRPr lang="en-US" altLang="sv-SE" sz="1000" dirty="0" smtClean="0"/>
          </a:p>
        </p:txBody>
      </p:sp>
      <p:sp>
        <p:nvSpPr>
          <p:cNvPr id="5124" name="Platshållare för bildnumm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itchFamily="18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74FA765E-3D35-4592-AD28-9486391680F1}" type="slidenum">
              <a:rPr lang="en-US" altLang="sv-SE" sz="1000" smtClean="0"/>
              <a:pPr algn="r">
                <a:spcBef>
                  <a:spcPct val="0"/>
                </a:spcBef>
                <a:buClrTx/>
                <a:buFontTx/>
                <a:buNone/>
              </a:pPr>
              <a:t>0</a:t>
            </a:fld>
            <a:endParaRPr lang="en-US" altLang="sv-SE" sz="1000" smtClean="0"/>
          </a:p>
        </p:txBody>
      </p:sp>
      <p:sp>
        <p:nvSpPr>
          <p:cNvPr id="5125" name="Platshållare för datum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itchFamily="18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v-SE" sz="1000" dirty="0" smtClean="0"/>
              <a:t>2013-10-30</a:t>
            </a:r>
          </a:p>
        </p:txBody>
      </p:sp>
      <p:grpSp>
        <p:nvGrpSpPr>
          <p:cNvPr id="2" name="Grupp 1"/>
          <p:cNvGrpSpPr/>
          <p:nvPr/>
        </p:nvGrpSpPr>
        <p:grpSpPr>
          <a:xfrm>
            <a:off x="2316238" y="1683461"/>
            <a:ext cx="4863620" cy="4388090"/>
            <a:chOff x="669384" y="624353"/>
            <a:chExt cx="6408712" cy="5794708"/>
          </a:xfrm>
        </p:grpSpPr>
        <p:sp>
          <p:nvSpPr>
            <p:cNvPr id="19" name="Femhörning 18"/>
            <p:cNvSpPr/>
            <p:nvPr/>
          </p:nvSpPr>
          <p:spPr>
            <a:xfrm>
              <a:off x="669384" y="624353"/>
              <a:ext cx="6408712" cy="5760640"/>
            </a:xfrm>
            <a:prstGeom prst="homePlate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>
              <a:outerShdw blurRad="317500" dist="88900" sx="102000" sy="102000" algn="l" rotWithShape="0">
                <a:prstClr val="black">
                  <a:alpha val="40000"/>
                </a:prstClr>
              </a:outerShdw>
            </a:effectLst>
          </p:spPr>
          <p:txBody>
            <a:bodyPr lIns="0" r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" name="Romb 19"/>
            <p:cNvSpPr/>
            <p:nvPr/>
          </p:nvSpPr>
          <p:spPr>
            <a:xfrm>
              <a:off x="3621712" y="624353"/>
              <a:ext cx="1152128" cy="1152128"/>
            </a:xfrm>
            <a:prstGeom prst="diamond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" name="Romb 20"/>
            <p:cNvSpPr/>
            <p:nvPr/>
          </p:nvSpPr>
          <p:spPr>
            <a:xfrm>
              <a:off x="3621712" y="1776481"/>
              <a:ext cx="1152128" cy="1152128"/>
            </a:xfrm>
            <a:prstGeom prst="diamond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" name="Romb 21"/>
            <p:cNvSpPr/>
            <p:nvPr/>
          </p:nvSpPr>
          <p:spPr>
            <a:xfrm>
              <a:off x="3621712" y="2928609"/>
              <a:ext cx="1152128" cy="1152128"/>
            </a:xfrm>
            <a:prstGeom prst="diamond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3" name="Romb 22"/>
            <p:cNvSpPr/>
            <p:nvPr/>
          </p:nvSpPr>
          <p:spPr>
            <a:xfrm>
              <a:off x="3621712" y="4080737"/>
              <a:ext cx="1152128" cy="1152128"/>
            </a:xfrm>
            <a:prstGeom prst="diamond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4" name="Romb 23"/>
            <p:cNvSpPr/>
            <p:nvPr/>
          </p:nvSpPr>
          <p:spPr>
            <a:xfrm>
              <a:off x="3621712" y="5232865"/>
              <a:ext cx="1152128" cy="1152128"/>
            </a:xfrm>
            <a:prstGeom prst="diamond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5" name="Romb 24"/>
            <p:cNvSpPr/>
            <p:nvPr/>
          </p:nvSpPr>
          <p:spPr>
            <a:xfrm>
              <a:off x="4773840" y="1776481"/>
              <a:ext cx="1152128" cy="1152128"/>
            </a:xfrm>
            <a:prstGeom prst="diamond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6" name="Romb 25"/>
            <p:cNvSpPr/>
            <p:nvPr/>
          </p:nvSpPr>
          <p:spPr>
            <a:xfrm>
              <a:off x="4773840" y="2928609"/>
              <a:ext cx="1152128" cy="1152128"/>
            </a:xfrm>
            <a:prstGeom prst="diamond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7" name="Romb 26"/>
            <p:cNvSpPr/>
            <p:nvPr/>
          </p:nvSpPr>
          <p:spPr>
            <a:xfrm>
              <a:off x="4773840" y="4080737"/>
              <a:ext cx="1152128" cy="1152128"/>
            </a:xfrm>
            <a:prstGeom prst="diamond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8" name="Romb 27"/>
            <p:cNvSpPr/>
            <p:nvPr/>
          </p:nvSpPr>
          <p:spPr>
            <a:xfrm>
              <a:off x="5925968" y="2928609"/>
              <a:ext cx="1152128" cy="1152128"/>
            </a:xfrm>
            <a:prstGeom prst="diamond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cxnSp>
          <p:nvCxnSpPr>
            <p:cNvPr id="29" name="Rak 28"/>
            <p:cNvCxnSpPr>
              <a:stCxn id="20" idx="1"/>
            </p:cNvCxnSpPr>
            <p:nvPr/>
          </p:nvCxnSpPr>
          <p:spPr>
            <a:xfrm flipH="1">
              <a:off x="669384" y="1200417"/>
              <a:ext cx="2952328" cy="0"/>
            </a:xfrm>
            <a:prstGeom prst="line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  <a:tailEnd type="none"/>
            </a:ln>
            <a:effectLst/>
          </p:spPr>
        </p:cxnSp>
        <p:cxnSp>
          <p:nvCxnSpPr>
            <p:cNvPr id="30" name="Rak 29"/>
            <p:cNvCxnSpPr/>
            <p:nvPr/>
          </p:nvCxnSpPr>
          <p:spPr>
            <a:xfrm flipH="1">
              <a:off x="669384" y="2352545"/>
              <a:ext cx="2952328" cy="0"/>
            </a:xfrm>
            <a:prstGeom prst="line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  <a:tailEnd type="none"/>
            </a:ln>
            <a:effectLst/>
          </p:spPr>
        </p:cxnSp>
        <p:cxnSp>
          <p:nvCxnSpPr>
            <p:cNvPr id="31" name="Rak 30"/>
            <p:cNvCxnSpPr/>
            <p:nvPr/>
          </p:nvCxnSpPr>
          <p:spPr>
            <a:xfrm flipH="1">
              <a:off x="669384" y="3504673"/>
              <a:ext cx="2952328" cy="0"/>
            </a:xfrm>
            <a:prstGeom prst="line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  <a:tailEnd type="none"/>
            </a:ln>
            <a:effectLst/>
          </p:spPr>
        </p:cxnSp>
        <p:cxnSp>
          <p:nvCxnSpPr>
            <p:cNvPr id="32" name="Rak 31"/>
            <p:cNvCxnSpPr/>
            <p:nvPr/>
          </p:nvCxnSpPr>
          <p:spPr>
            <a:xfrm flipH="1">
              <a:off x="669384" y="4656801"/>
              <a:ext cx="2952328" cy="0"/>
            </a:xfrm>
            <a:prstGeom prst="line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  <a:tailEnd type="none"/>
            </a:ln>
            <a:effectLst/>
          </p:spPr>
        </p:cxnSp>
        <p:cxnSp>
          <p:nvCxnSpPr>
            <p:cNvPr id="33" name="Rak 32"/>
            <p:cNvCxnSpPr/>
            <p:nvPr/>
          </p:nvCxnSpPr>
          <p:spPr>
            <a:xfrm flipH="1">
              <a:off x="669384" y="5808929"/>
              <a:ext cx="2952328" cy="0"/>
            </a:xfrm>
            <a:prstGeom prst="line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  <a:tailEnd type="none"/>
            </a:ln>
            <a:effectLst/>
          </p:spPr>
        </p:cxnSp>
        <p:sp>
          <p:nvSpPr>
            <p:cNvPr id="34" name="textruta 33"/>
            <p:cNvSpPr txBox="1"/>
            <p:nvPr/>
          </p:nvSpPr>
          <p:spPr>
            <a:xfrm>
              <a:off x="911307" y="729820"/>
              <a:ext cx="1771582" cy="487723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l" fontAlgn="auto">
                <a:spcBef>
                  <a:spcPts val="0"/>
                </a:spcBef>
                <a:spcAft>
                  <a:spcPts val="0"/>
                </a:spcAft>
                <a:defRPr sz="1800">
                  <a:solidFill>
                    <a:srgbClr val="000000"/>
                  </a:solidFill>
                  <a:latin typeface="Arial"/>
                </a:defRPr>
              </a:lvl1pPr>
            </a:lstStyle>
            <a:p>
              <a:r>
                <a:rPr lang="sv-SE" dirty="0"/>
                <a:t>Leverantör A</a:t>
              </a:r>
            </a:p>
          </p:txBody>
        </p:sp>
        <p:sp>
          <p:nvSpPr>
            <p:cNvPr id="35" name="textruta 34"/>
            <p:cNvSpPr txBox="1"/>
            <p:nvPr/>
          </p:nvSpPr>
          <p:spPr>
            <a:xfrm>
              <a:off x="911307" y="1585905"/>
              <a:ext cx="1788394" cy="487723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l" fontAlgn="auto">
                <a:spcBef>
                  <a:spcPts val="0"/>
                </a:spcBef>
                <a:spcAft>
                  <a:spcPts val="0"/>
                </a:spcAft>
                <a:defRPr sz="1800">
                  <a:solidFill>
                    <a:srgbClr val="000000"/>
                  </a:solidFill>
                  <a:latin typeface="Arial"/>
                </a:defRPr>
              </a:lvl1pPr>
            </a:lstStyle>
            <a:p>
              <a:r>
                <a:rPr lang="sv-SE" dirty="0"/>
                <a:t>Leverantör B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911307" y="2743943"/>
              <a:ext cx="1805292" cy="487723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l" fontAlgn="auto">
                <a:spcBef>
                  <a:spcPts val="0"/>
                </a:spcBef>
                <a:spcAft>
                  <a:spcPts val="0"/>
                </a:spcAft>
                <a:defRPr sz="1800">
                  <a:solidFill>
                    <a:srgbClr val="000000"/>
                  </a:solidFill>
                  <a:latin typeface="Arial"/>
                </a:defRPr>
              </a:lvl1pPr>
            </a:lstStyle>
            <a:p>
              <a:r>
                <a:rPr lang="sv-SE" dirty="0"/>
                <a:t>Leverantör C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911307" y="3901982"/>
              <a:ext cx="1805292" cy="487723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l" fontAlgn="auto">
                <a:spcBef>
                  <a:spcPts val="0"/>
                </a:spcBef>
                <a:spcAft>
                  <a:spcPts val="0"/>
                </a:spcAft>
                <a:defRPr sz="1800">
                  <a:solidFill>
                    <a:srgbClr val="000000"/>
                  </a:solidFill>
                  <a:latin typeface="Arial"/>
                </a:defRPr>
              </a:lvl1pPr>
            </a:lstStyle>
            <a:p>
              <a:r>
                <a:rPr lang="sv-SE" dirty="0"/>
                <a:t>Leverantör D</a:t>
              </a:r>
            </a:p>
          </p:txBody>
        </p:sp>
        <p:sp>
          <p:nvSpPr>
            <p:cNvPr id="38" name="textruta 37"/>
            <p:cNvSpPr txBox="1"/>
            <p:nvPr/>
          </p:nvSpPr>
          <p:spPr>
            <a:xfrm>
              <a:off x="911307" y="5060020"/>
              <a:ext cx="1788394" cy="487723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l" fontAlgn="auto">
                <a:spcBef>
                  <a:spcPts val="0"/>
                </a:spcBef>
                <a:spcAft>
                  <a:spcPts val="0"/>
                </a:spcAft>
                <a:defRPr sz="1800">
                  <a:solidFill>
                    <a:srgbClr val="000000"/>
                  </a:solidFill>
                  <a:latin typeface="Arial"/>
                </a:defRPr>
              </a:lvl1pPr>
            </a:lstStyle>
            <a:p>
              <a:r>
                <a:rPr lang="sv-SE" dirty="0"/>
                <a:t>Leverantör E</a:t>
              </a:r>
            </a:p>
          </p:txBody>
        </p:sp>
        <p:sp>
          <p:nvSpPr>
            <p:cNvPr id="39" name="textruta 38"/>
            <p:cNvSpPr txBox="1"/>
            <p:nvPr/>
          </p:nvSpPr>
          <p:spPr>
            <a:xfrm>
              <a:off x="911307" y="5931338"/>
              <a:ext cx="1771496" cy="487723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none" lIns="0" rIns="0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800" dirty="0">
                  <a:solidFill>
                    <a:srgbClr val="000000"/>
                  </a:solidFill>
                  <a:latin typeface="Arial"/>
                </a:rPr>
                <a:t>Leverantör F</a:t>
              </a:r>
            </a:p>
          </p:txBody>
        </p:sp>
        <p:sp>
          <p:nvSpPr>
            <p:cNvPr id="40" name="textruta 39"/>
            <p:cNvSpPr txBox="1"/>
            <p:nvPr/>
          </p:nvSpPr>
          <p:spPr>
            <a:xfrm>
              <a:off x="3918807" y="1077306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A vs B</a:t>
              </a:r>
            </a:p>
          </p:txBody>
        </p:sp>
        <p:sp>
          <p:nvSpPr>
            <p:cNvPr id="41" name="textruta 40"/>
            <p:cNvSpPr txBox="1"/>
            <p:nvPr/>
          </p:nvSpPr>
          <p:spPr>
            <a:xfrm>
              <a:off x="3918807" y="2229434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B vs C</a:t>
              </a:r>
            </a:p>
          </p:txBody>
        </p:sp>
        <p:sp>
          <p:nvSpPr>
            <p:cNvPr id="42" name="textruta 41"/>
            <p:cNvSpPr txBox="1"/>
            <p:nvPr/>
          </p:nvSpPr>
          <p:spPr>
            <a:xfrm>
              <a:off x="3890552" y="3381562"/>
              <a:ext cx="61444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C vs D</a:t>
              </a:r>
            </a:p>
          </p:txBody>
        </p:sp>
        <p:sp>
          <p:nvSpPr>
            <p:cNvPr id="43" name="textruta 42"/>
            <p:cNvSpPr txBox="1"/>
            <p:nvPr/>
          </p:nvSpPr>
          <p:spPr>
            <a:xfrm>
              <a:off x="3918807" y="4533689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D vs E</a:t>
              </a:r>
            </a:p>
          </p:txBody>
        </p:sp>
        <p:sp>
          <p:nvSpPr>
            <p:cNvPr id="44" name="textruta 43"/>
            <p:cNvSpPr txBox="1"/>
            <p:nvPr/>
          </p:nvSpPr>
          <p:spPr>
            <a:xfrm>
              <a:off x="3918807" y="5685818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E vs F</a:t>
              </a:r>
            </a:p>
          </p:txBody>
        </p:sp>
        <p:sp>
          <p:nvSpPr>
            <p:cNvPr id="45" name="textruta 44"/>
            <p:cNvSpPr txBox="1"/>
            <p:nvPr/>
          </p:nvSpPr>
          <p:spPr>
            <a:xfrm>
              <a:off x="4494871" y="1647460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A vs C</a:t>
              </a:r>
            </a:p>
          </p:txBody>
        </p:sp>
        <p:sp>
          <p:nvSpPr>
            <p:cNvPr id="46" name="textruta 45"/>
            <p:cNvSpPr txBox="1"/>
            <p:nvPr/>
          </p:nvSpPr>
          <p:spPr>
            <a:xfrm>
              <a:off x="4520860" y="2805498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B vs D</a:t>
              </a:r>
            </a:p>
          </p:txBody>
        </p:sp>
        <p:sp>
          <p:nvSpPr>
            <p:cNvPr id="47" name="textruta 46"/>
            <p:cNvSpPr txBox="1"/>
            <p:nvPr/>
          </p:nvSpPr>
          <p:spPr>
            <a:xfrm>
              <a:off x="4494871" y="3957626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C vs E</a:t>
              </a:r>
            </a:p>
          </p:txBody>
        </p:sp>
        <p:sp>
          <p:nvSpPr>
            <p:cNvPr id="48" name="textruta 47"/>
            <p:cNvSpPr txBox="1"/>
            <p:nvPr/>
          </p:nvSpPr>
          <p:spPr>
            <a:xfrm>
              <a:off x="4468884" y="5109755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D vs F</a:t>
              </a:r>
            </a:p>
          </p:txBody>
        </p:sp>
        <p:sp>
          <p:nvSpPr>
            <p:cNvPr id="49" name="textruta 48"/>
            <p:cNvSpPr txBox="1"/>
            <p:nvPr/>
          </p:nvSpPr>
          <p:spPr>
            <a:xfrm>
              <a:off x="5070935" y="2229434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A vs D</a:t>
              </a:r>
            </a:p>
          </p:txBody>
        </p:sp>
        <p:sp>
          <p:nvSpPr>
            <p:cNvPr id="50" name="textruta 49"/>
            <p:cNvSpPr txBox="1"/>
            <p:nvPr/>
          </p:nvSpPr>
          <p:spPr>
            <a:xfrm>
              <a:off x="5070935" y="3381562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E vs B</a:t>
              </a:r>
            </a:p>
          </p:txBody>
        </p:sp>
        <p:sp>
          <p:nvSpPr>
            <p:cNvPr id="51" name="textruta 50"/>
            <p:cNvSpPr txBox="1"/>
            <p:nvPr/>
          </p:nvSpPr>
          <p:spPr>
            <a:xfrm>
              <a:off x="5070935" y="4533689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C vs F</a:t>
              </a:r>
            </a:p>
          </p:txBody>
        </p:sp>
        <p:sp>
          <p:nvSpPr>
            <p:cNvPr id="52" name="textruta 51"/>
            <p:cNvSpPr txBox="1"/>
            <p:nvPr/>
          </p:nvSpPr>
          <p:spPr>
            <a:xfrm>
              <a:off x="5646999" y="2805498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A vs E</a:t>
              </a:r>
            </a:p>
          </p:txBody>
        </p:sp>
        <p:sp>
          <p:nvSpPr>
            <p:cNvPr id="53" name="textruta 52"/>
            <p:cNvSpPr txBox="1"/>
            <p:nvPr/>
          </p:nvSpPr>
          <p:spPr>
            <a:xfrm>
              <a:off x="5665125" y="3901982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B vs F</a:t>
              </a:r>
            </a:p>
          </p:txBody>
        </p:sp>
        <p:sp>
          <p:nvSpPr>
            <p:cNvPr id="54" name="textruta 53"/>
            <p:cNvSpPr txBox="1"/>
            <p:nvPr/>
          </p:nvSpPr>
          <p:spPr>
            <a:xfrm>
              <a:off x="6204937" y="3381738"/>
              <a:ext cx="557938" cy="3251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sv-SE" sz="1000" dirty="0">
                  <a:solidFill>
                    <a:srgbClr val="000000"/>
                  </a:solidFill>
                  <a:latin typeface="Arial"/>
                </a:rPr>
                <a:t>A vs F</a:t>
              </a:r>
            </a:p>
          </p:txBody>
        </p:sp>
      </p:grpSp>
      <p:sp>
        <p:nvSpPr>
          <p:cNvPr id="55" name="Rubrik 1"/>
          <p:cNvSpPr txBox="1">
            <a:spLocks/>
          </p:cNvSpPr>
          <p:nvPr/>
        </p:nvSpPr>
        <p:spPr bwMode="auto">
          <a:xfrm>
            <a:off x="784225" y="11430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1800" kern="0" dirty="0" smtClean="0"/>
              <a:t>Preferensmatris - Leverantörerna ställs mot varandra – två och två </a:t>
            </a:r>
            <a:endParaRPr lang="sv-SE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Poäng räknas samman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07637-5E98-4AC0-96F7-51FB8D570E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Femhörning 6"/>
          <p:cNvSpPr/>
          <p:nvPr/>
        </p:nvSpPr>
        <p:spPr>
          <a:xfrm>
            <a:off x="1349861" y="1584672"/>
            <a:ext cx="4928149" cy="4429796"/>
          </a:xfrm>
          <a:prstGeom prst="homePlate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</a:ln>
          <a:effectLst>
            <a:outerShdw blurRad="317500" dist="88900" sx="102000" sy="102000" algn="l" rotWithShape="0">
              <a:prstClr val="black">
                <a:alpha val="40000"/>
              </a:prstClr>
            </a:outerShdw>
          </a:effectLst>
        </p:spPr>
        <p:txBody>
          <a:bodyPr lIns="0" r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Romb 7"/>
          <p:cNvSpPr/>
          <p:nvPr/>
        </p:nvSpPr>
        <p:spPr>
          <a:xfrm>
            <a:off x="3620132" y="1584672"/>
            <a:ext cx="885959" cy="885959"/>
          </a:xfrm>
          <a:prstGeom prst="diamond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Romb 8"/>
          <p:cNvSpPr/>
          <p:nvPr/>
        </p:nvSpPr>
        <p:spPr>
          <a:xfrm>
            <a:off x="3620132" y="2470631"/>
            <a:ext cx="885959" cy="885959"/>
          </a:xfrm>
          <a:prstGeom prst="diamond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Romb 9"/>
          <p:cNvSpPr/>
          <p:nvPr/>
        </p:nvSpPr>
        <p:spPr>
          <a:xfrm>
            <a:off x="3620132" y="3356591"/>
            <a:ext cx="885959" cy="885959"/>
          </a:xfrm>
          <a:prstGeom prst="diamond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Romb 10"/>
          <p:cNvSpPr/>
          <p:nvPr/>
        </p:nvSpPr>
        <p:spPr>
          <a:xfrm>
            <a:off x="3620132" y="4242550"/>
            <a:ext cx="885959" cy="885959"/>
          </a:xfrm>
          <a:prstGeom prst="diamond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Romb 11"/>
          <p:cNvSpPr/>
          <p:nvPr/>
        </p:nvSpPr>
        <p:spPr>
          <a:xfrm>
            <a:off x="3620132" y="5128509"/>
            <a:ext cx="885959" cy="885959"/>
          </a:xfrm>
          <a:prstGeom prst="diamond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Romb 12"/>
          <p:cNvSpPr/>
          <p:nvPr/>
        </p:nvSpPr>
        <p:spPr>
          <a:xfrm>
            <a:off x="4506091" y="2470631"/>
            <a:ext cx="885959" cy="885959"/>
          </a:xfrm>
          <a:prstGeom prst="diamond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4" name="Romb 13"/>
          <p:cNvSpPr/>
          <p:nvPr/>
        </p:nvSpPr>
        <p:spPr>
          <a:xfrm>
            <a:off x="4506091" y="3356591"/>
            <a:ext cx="885959" cy="885959"/>
          </a:xfrm>
          <a:prstGeom prst="diamond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5" name="Romb 14"/>
          <p:cNvSpPr/>
          <p:nvPr/>
        </p:nvSpPr>
        <p:spPr>
          <a:xfrm>
            <a:off x="4506091" y="4242550"/>
            <a:ext cx="885959" cy="885959"/>
          </a:xfrm>
          <a:prstGeom prst="diamond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6" name="Romb 15"/>
          <p:cNvSpPr/>
          <p:nvPr/>
        </p:nvSpPr>
        <p:spPr>
          <a:xfrm>
            <a:off x="5392050" y="3356591"/>
            <a:ext cx="885959" cy="885959"/>
          </a:xfrm>
          <a:prstGeom prst="diamond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cxnSp>
        <p:nvCxnSpPr>
          <p:cNvPr id="17" name="Rak 16"/>
          <p:cNvCxnSpPr>
            <a:stCxn id="8" idx="1"/>
          </p:cNvCxnSpPr>
          <p:nvPr/>
        </p:nvCxnSpPr>
        <p:spPr>
          <a:xfrm flipH="1">
            <a:off x="1349861" y="2027652"/>
            <a:ext cx="227027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/>
          </a:ln>
          <a:effectLst/>
        </p:spPr>
      </p:cxnSp>
      <p:cxnSp>
        <p:nvCxnSpPr>
          <p:cNvPr id="18" name="Rak 17"/>
          <p:cNvCxnSpPr/>
          <p:nvPr/>
        </p:nvCxnSpPr>
        <p:spPr>
          <a:xfrm flipH="1">
            <a:off x="1349861" y="2913611"/>
            <a:ext cx="227027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/>
          </a:ln>
          <a:effectLst/>
        </p:spPr>
      </p:cxnSp>
      <p:cxnSp>
        <p:nvCxnSpPr>
          <p:cNvPr id="19" name="Rak 18"/>
          <p:cNvCxnSpPr/>
          <p:nvPr/>
        </p:nvCxnSpPr>
        <p:spPr>
          <a:xfrm flipH="1">
            <a:off x="1349861" y="3799570"/>
            <a:ext cx="227027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/>
          </a:ln>
          <a:effectLst/>
        </p:spPr>
      </p:cxnSp>
      <p:cxnSp>
        <p:nvCxnSpPr>
          <p:cNvPr id="20" name="Rak 19"/>
          <p:cNvCxnSpPr/>
          <p:nvPr/>
        </p:nvCxnSpPr>
        <p:spPr>
          <a:xfrm flipH="1">
            <a:off x="1349861" y="4685529"/>
            <a:ext cx="227027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/>
          </a:ln>
          <a:effectLst/>
        </p:spPr>
      </p:cxnSp>
      <p:cxnSp>
        <p:nvCxnSpPr>
          <p:cNvPr id="21" name="Rak 20"/>
          <p:cNvCxnSpPr/>
          <p:nvPr/>
        </p:nvCxnSpPr>
        <p:spPr>
          <a:xfrm flipH="1">
            <a:off x="1349861" y="5571489"/>
            <a:ext cx="227027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/>
          </a:ln>
          <a:effectLst/>
        </p:spPr>
      </p:cxnSp>
      <p:sp>
        <p:nvSpPr>
          <p:cNvPr id="22" name="textruta 21"/>
          <p:cNvSpPr txBox="1"/>
          <p:nvPr/>
        </p:nvSpPr>
        <p:spPr>
          <a:xfrm>
            <a:off x="1535894" y="1665774"/>
            <a:ext cx="1344467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sv-SE" sz="1800" dirty="0">
                <a:solidFill>
                  <a:srgbClr val="000000"/>
                </a:solidFill>
                <a:latin typeface="Arial"/>
              </a:rPr>
              <a:t>Leverantör A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1535894" y="2324083"/>
            <a:ext cx="1357226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sv-SE" sz="1800" dirty="0">
                <a:solidFill>
                  <a:srgbClr val="000000"/>
                </a:solidFill>
                <a:latin typeface="Arial"/>
              </a:rPr>
              <a:t>Leverantör B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1535894" y="3214587"/>
            <a:ext cx="1370050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sv-SE" sz="1800" dirty="0">
                <a:solidFill>
                  <a:srgbClr val="000000"/>
                </a:solidFill>
                <a:latin typeface="Arial"/>
              </a:rPr>
              <a:t>Leverantör C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1535894" y="4105091"/>
            <a:ext cx="1370050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sv-SE" sz="1800" dirty="0">
                <a:solidFill>
                  <a:srgbClr val="000000"/>
                </a:solidFill>
                <a:latin typeface="Arial"/>
              </a:rPr>
              <a:t>Leverantör D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1535894" y="4995594"/>
            <a:ext cx="1357226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sv-SE" sz="1800" dirty="0">
                <a:solidFill>
                  <a:srgbClr val="000000"/>
                </a:solidFill>
                <a:latin typeface="Arial"/>
              </a:rPr>
              <a:t>Leverantör E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1535894" y="5665618"/>
            <a:ext cx="1344402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sv-SE" sz="1800" dirty="0">
                <a:solidFill>
                  <a:srgbClr val="000000"/>
                </a:solidFill>
                <a:latin typeface="Arial"/>
              </a:rPr>
              <a:t>Leverantör F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3848591" y="1932982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B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3848591" y="2818941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B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3826863" y="3704901"/>
            <a:ext cx="472496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D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3848591" y="4590860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E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3848591" y="5476819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E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4291570" y="2371417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C &amp; A</a:t>
            </a:r>
          </a:p>
        </p:txBody>
      </p:sp>
      <p:sp>
        <p:nvSpPr>
          <p:cNvPr id="34" name="textruta 33"/>
          <p:cNvSpPr txBox="1"/>
          <p:nvPr/>
        </p:nvSpPr>
        <p:spPr>
          <a:xfrm>
            <a:off x="4311555" y="3261921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B &amp; D</a:t>
            </a:r>
          </a:p>
        </p:txBody>
      </p:sp>
      <p:sp>
        <p:nvSpPr>
          <p:cNvPr id="35" name="textruta 34"/>
          <p:cNvSpPr txBox="1"/>
          <p:nvPr/>
        </p:nvSpPr>
        <p:spPr>
          <a:xfrm>
            <a:off x="4291570" y="4147880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E</a:t>
            </a:r>
          </a:p>
        </p:txBody>
      </p:sp>
      <p:sp>
        <p:nvSpPr>
          <p:cNvPr id="36" name="textruta 35"/>
          <p:cNvSpPr txBox="1"/>
          <p:nvPr/>
        </p:nvSpPr>
        <p:spPr>
          <a:xfrm>
            <a:off x="4271586" y="5033840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D &amp; F</a:t>
            </a:r>
          </a:p>
        </p:txBody>
      </p:sp>
      <p:sp>
        <p:nvSpPr>
          <p:cNvPr id="37" name="textruta 36"/>
          <p:cNvSpPr txBox="1"/>
          <p:nvPr/>
        </p:nvSpPr>
        <p:spPr>
          <a:xfrm>
            <a:off x="4734550" y="2818941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D</a:t>
            </a:r>
          </a:p>
        </p:txBody>
      </p:sp>
      <p:sp>
        <p:nvSpPr>
          <p:cNvPr id="38" name="textruta 37"/>
          <p:cNvSpPr txBox="1"/>
          <p:nvPr/>
        </p:nvSpPr>
        <p:spPr>
          <a:xfrm>
            <a:off x="4734550" y="3704901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E</a:t>
            </a:r>
          </a:p>
        </p:txBody>
      </p:sp>
      <p:sp>
        <p:nvSpPr>
          <p:cNvPr id="39" name="textruta 38"/>
          <p:cNvSpPr txBox="1"/>
          <p:nvPr/>
        </p:nvSpPr>
        <p:spPr>
          <a:xfrm>
            <a:off x="4734550" y="4590860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F</a:t>
            </a:r>
          </a:p>
        </p:txBody>
      </p:sp>
      <p:sp>
        <p:nvSpPr>
          <p:cNvPr id="40" name="textruta 39"/>
          <p:cNvSpPr txBox="1"/>
          <p:nvPr/>
        </p:nvSpPr>
        <p:spPr>
          <a:xfrm>
            <a:off x="5177530" y="3261921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E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5191468" y="4105091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B</a:t>
            </a:r>
          </a:p>
        </p:txBody>
      </p:sp>
      <p:sp>
        <p:nvSpPr>
          <p:cNvPr id="42" name="textruta 41"/>
          <p:cNvSpPr txBox="1"/>
          <p:nvPr/>
        </p:nvSpPr>
        <p:spPr>
          <a:xfrm>
            <a:off x="5606571" y="3705035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F</a:t>
            </a:r>
          </a:p>
        </p:txBody>
      </p:sp>
      <p:sp>
        <p:nvSpPr>
          <p:cNvPr id="43" name="V-form 42"/>
          <p:cNvSpPr/>
          <p:nvPr/>
        </p:nvSpPr>
        <p:spPr>
          <a:xfrm>
            <a:off x="4526075" y="1584806"/>
            <a:ext cx="3090292" cy="4429796"/>
          </a:xfrm>
          <a:prstGeom prst="chevron">
            <a:avLst>
              <a:gd name="adj" fmla="val 68307"/>
            </a:avLst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</a:ln>
          <a:effectLst>
            <a:outerShdw blurRad="317500" dist="88900" sx="102000" sy="102000" algn="l" rotWithShape="0">
              <a:prstClr val="black">
                <a:alpha val="40000"/>
              </a:prstClr>
            </a:outerShdw>
          </a:effectLst>
        </p:spPr>
        <p:txBody>
          <a:bodyPr lIns="0" r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cxnSp>
        <p:nvCxnSpPr>
          <p:cNvPr id="44" name="Rak 43"/>
          <p:cNvCxnSpPr/>
          <p:nvPr/>
        </p:nvCxnSpPr>
        <p:spPr>
          <a:xfrm>
            <a:off x="4949071" y="2027652"/>
            <a:ext cx="974964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/>
          </a:ln>
          <a:effectLst/>
        </p:spPr>
      </p:cxnSp>
      <p:cxnSp>
        <p:nvCxnSpPr>
          <p:cNvPr id="45" name="Rak 44"/>
          <p:cNvCxnSpPr/>
          <p:nvPr/>
        </p:nvCxnSpPr>
        <p:spPr>
          <a:xfrm>
            <a:off x="5777461" y="2913611"/>
            <a:ext cx="998699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/>
          </a:ln>
          <a:effectLst/>
        </p:spPr>
      </p:cxnSp>
      <p:cxnSp>
        <p:nvCxnSpPr>
          <p:cNvPr id="46" name="Rak 45"/>
          <p:cNvCxnSpPr>
            <a:stCxn id="43" idx="1"/>
          </p:cNvCxnSpPr>
          <p:nvPr/>
        </p:nvCxnSpPr>
        <p:spPr>
          <a:xfrm>
            <a:off x="6636961" y="3799704"/>
            <a:ext cx="979406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/>
          </a:ln>
          <a:effectLst/>
        </p:spPr>
      </p:cxnSp>
      <p:cxnSp>
        <p:nvCxnSpPr>
          <p:cNvPr id="47" name="Rak 46"/>
          <p:cNvCxnSpPr/>
          <p:nvPr/>
        </p:nvCxnSpPr>
        <p:spPr>
          <a:xfrm>
            <a:off x="5777461" y="4691685"/>
            <a:ext cx="1001098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/>
          </a:ln>
          <a:effectLst/>
        </p:spPr>
      </p:cxnSp>
      <p:cxnSp>
        <p:nvCxnSpPr>
          <p:cNvPr id="48" name="Rak 47"/>
          <p:cNvCxnSpPr/>
          <p:nvPr/>
        </p:nvCxnSpPr>
        <p:spPr>
          <a:xfrm>
            <a:off x="4939652" y="5583666"/>
            <a:ext cx="984382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none"/>
          </a:ln>
          <a:effectLst/>
        </p:spPr>
      </p:cxnSp>
      <p:sp>
        <p:nvSpPr>
          <p:cNvPr id="49" name="textruta 48"/>
          <p:cNvSpPr txBox="1"/>
          <p:nvPr/>
        </p:nvSpPr>
        <p:spPr>
          <a:xfrm>
            <a:off x="5007790" y="1713108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0.5 p</a:t>
            </a:r>
          </a:p>
        </p:txBody>
      </p:sp>
      <p:sp>
        <p:nvSpPr>
          <p:cNvPr id="50" name="textruta 49"/>
          <p:cNvSpPr txBox="1"/>
          <p:nvPr/>
        </p:nvSpPr>
        <p:spPr>
          <a:xfrm>
            <a:off x="5642180" y="2371416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3.5 p</a:t>
            </a:r>
          </a:p>
        </p:txBody>
      </p:sp>
      <p:sp>
        <p:nvSpPr>
          <p:cNvPr id="51" name="textruta 50"/>
          <p:cNvSpPr txBox="1"/>
          <p:nvPr/>
        </p:nvSpPr>
        <p:spPr>
          <a:xfrm>
            <a:off x="6491090" y="3261920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0.5 p</a:t>
            </a:r>
          </a:p>
        </p:txBody>
      </p:sp>
      <p:sp>
        <p:nvSpPr>
          <p:cNvPr id="52" name="textruta 51"/>
          <p:cNvSpPr txBox="1"/>
          <p:nvPr/>
        </p:nvSpPr>
        <p:spPr>
          <a:xfrm>
            <a:off x="6491090" y="4152425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3 p</a:t>
            </a:r>
          </a:p>
        </p:txBody>
      </p:sp>
      <p:sp>
        <p:nvSpPr>
          <p:cNvPr id="53" name="textruta 52"/>
          <p:cNvSpPr txBox="1"/>
          <p:nvPr/>
        </p:nvSpPr>
        <p:spPr>
          <a:xfrm>
            <a:off x="5620743" y="5042930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5 p</a:t>
            </a:r>
          </a:p>
        </p:txBody>
      </p:sp>
      <p:sp>
        <p:nvSpPr>
          <p:cNvPr id="54" name="textruta 53"/>
          <p:cNvSpPr txBox="1"/>
          <p:nvPr/>
        </p:nvSpPr>
        <p:spPr>
          <a:xfrm>
            <a:off x="5007511" y="5712953"/>
            <a:ext cx="429041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000" dirty="0">
                <a:solidFill>
                  <a:srgbClr val="000000"/>
                </a:solidFill>
                <a:latin typeface="Arial"/>
              </a:rPr>
              <a:t>2.5 p</a:t>
            </a:r>
          </a:p>
        </p:txBody>
      </p:sp>
      <p:sp>
        <p:nvSpPr>
          <p:cNvPr id="56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3368675" y="6581775"/>
            <a:ext cx="3136900" cy="196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itchFamily="18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sv-SE" sz="1000" dirty="0" err="1" smtClean="0"/>
              <a:t>Preferensmatris</a:t>
            </a:r>
            <a:endParaRPr lang="en-US" altLang="sv-SE" sz="1000" dirty="0" smtClean="0"/>
          </a:p>
        </p:txBody>
      </p:sp>
      <p:sp>
        <p:nvSpPr>
          <p:cNvPr id="57" name="Platshållare för datum 5"/>
          <p:cNvSpPr>
            <a:spLocks noGrp="1"/>
          </p:cNvSpPr>
          <p:nvPr>
            <p:ph type="dt" sz="quarter" idx="12"/>
          </p:nvPr>
        </p:nvSpPr>
        <p:spPr>
          <a:xfrm>
            <a:off x="622300" y="6583363"/>
            <a:ext cx="2311400" cy="198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1"/>
              </a:buClr>
              <a:buFont typeface="Times New Roman" pitchFamily="18" charset="0"/>
              <a:buChar char="»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v-SE" sz="1000" dirty="0" smtClean="0"/>
              <a:t>2013-10-30</a:t>
            </a:r>
          </a:p>
        </p:txBody>
      </p:sp>
    </p:spTree>
    <p:extLst>
      <p:ext uri="{BB962C8B-B14F-4D97-AF65-F5344CB8AC3E}">
        <p14:creationId xmlns:p14="http://schemas.microsoft.com/office/powerpoint/2010/main" val="35702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1108 Inköpsmodeller XFb</Template>
  <TotalTime>0</TotalTime>
  <Words>122</Words>
  <Application>Microsoft Office PowerPoint</Application>
  <PresentationFormat>A4 (210 x 297 mm)</PresentationFormat>
  <Paragraphs>57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1108 Inköpsmodeller XFb</vt:lpstr>
      <vt:lpstr>EFFSO ppt bkg 070930</vt:lpstr>
      <vt:lpstr>  </vt:lpstr>
      <vt:lpstr>Poäng räknas samman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Preferensmatris</dc:title>
  <dc:creator/>
  <cp:lastModifiedBy/>
  <cp:revision>22</cp:revision>
  <dcterms:created xsi:type="dcterms:W3CDTF">2009-08-28T15:39:23Z</dcterms:created>
  <dcterms:modified xsi:type="dcterms:W3CDTF">2021-05-24T11:21:34Z</dcterms:modified>
</cp:coreProperties>
</file>