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  <p:sldMasterId id="2147483651" r:id="rId2"/>
  </p:sldMasterIdLst>
  <p:notesMasterIdLst>
    <p:notesMasterId r:id="rId4"/>
  </p:notesMasterIdLst>
  <p:sldIdLst>
    <p:sldId id="350" r:id="rId3"/>
  </p:sldIdLst>
  <p:sldSz cx="9906000" cy="6858000" type="A4"/>
  <p:notesSz cx="6858000" cy="91440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5B"/>
    <a:srgbClr val="FFFF66"/>
    <a:srgbClr val="2E7642"/>
    <a:srgbClr val="2E7C42"/>
    <a:srgbClr val="F95F4F"/>
    <a:srgbClr val="00E87A"/>
    <a:srgbClr val="00E075"/>
    <a:srgbClr val="002E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5" autoAdjust="0"/>
    <p:restoredTop sz="94575" autoAdjust="0"/>
  </p:normalViewPr>
  <p:slideViewPr>
    <p:cSldViewPr snapToGrid="0">
      <p:cViewPr varScale="1">
        <p:scale>
          <a:sx n="77" d="100"/>
          <a:sy n="77" d="100"/>
        </p:scale>
        <p:origin x="1020" y="6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343D04B5-4854-4DF1-9DBE-52A64FC53B4E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2541298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952500" y="695325"/>
            <a:ext cx="4953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sv-SE" altLang="sv-SE" sz="1000"/>
          </a:p>
        </p:txBody>
      </p:sp>
      <p:sp>
        <p:nvSpPr>
          <p:cNvPr id="7171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/>
            <a:endParaRPr lang="sv-SE" altLang="sv-SE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710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EFFSO_Final_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upp 9"/>
          <p:cNvGrpSpPr>
            <a:grpSpLocks/>
          </p:cNvGrpSpPr>
          <p:nvPr/>
        </p:nvGrpSpPr>
        <p:grpSpPr bwMode="auto">
          <a:xfrm>
            <a:off x="3243263" y="6348413"/>
            <a:ext cx="3424237" cy="152400"/>
            <a:chOff x="4238620" y="6286520"/>
            <a:chExt cx="3424255" cy="152400"/>
          </a:xfrm>
        </p:grpSpPr>
        <p:pic>
          <p:nvPicPr>
            <p:cNvPr id="7" name="Picture 15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8620" y="6286520"/>
              <a:ext cx="952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6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4504" y="6286520"/>
              <a:ext cx="92392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7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8950" y="6286520"/>
              <a:ext cx="92392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76967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6A7BD3-D8C8-470C-B6E8-B3263353F681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705560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617740-25EC-496D-A296-22890C0AC908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059176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15555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6308725"/>
            <a:ext cx="541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EFFSO_Final_CMYK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15613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3FFA1A-1B3D-4AEF-B8E5-3BC478F3EB84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008185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25C383-B0F9-4C57-A9CB-0B111114C6A3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9076248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1FC1CA-64A6-49CA-8B10-5BD2CED86589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9870826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A95C44-A1B3-4D35-B424-C54DBDEF267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195310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2DE10D-9E8E-45B6-920B-B0DADB60F2DE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252297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02C6D4-FB23-4843-9B82-2C61ED71A2FD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9564487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488E26-4BD5-41FD-B3F2-87A124F2C514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841659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D84239-4677-4377-8A60-819B2299D576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6636565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B4719E-8F2C-4EF3-86C0-0AFCA888871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6104246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918A7E-1D7C-4931-BDFB-4C1F3A7D51C7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9507149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96F2B1-6C12-408B-9F31-8762EE2C945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7220432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Rubrik, text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1825" y="990600"/>
            <a:ext cx="8588375" cy="8382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4997450" y="1905000"/>
            <a:ext cx="4222750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4997450" y="4191000"/>
            <a:ext cx="4222750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97E038-866F-410C-88C5-89A7DF62E6E3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592443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246D69-47AB-41A6-BDC1-F3FE7342A17E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105952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261AA8-9B8C-484E-92F1-FC5F397F966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701306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51D2E0-E0EB-4098-9B6F-5DC23A7875F8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59386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9520A3-D827-46C4-87B4-A5EA92759314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0454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5EB793-7EC3-4A42-8357-C145C816AD9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754156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8E7F17-62D1-4943-935C-4048EC5022D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62444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F643C6-1865-45C3-8381-03E84F874823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921478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9"/>
          <p:cNvSpPr>
            <a:spLocks noChangeShapeType="1"/>
          </p:cNvSpPr>
          <p:nvPr/>
        </p:nvSpPr>
        <p:spPr bwMode="auto">
          <a:xfrm flipV="1">
            <a:off x="685800" y="914400"/>
            <a:ext cx="8534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sv-SE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103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7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/>
            </a:lvl1pPr>
          </a:lstStyle>
          <a:p>
            <a:fld id="{084C27EB-088A-4609-ADFD-B2C5591811F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  <p:sp>
        <p:nvSpPr>
          <p:cNvPr id="1034" name="Text Box 25"/>
          <p:cNvSpPr txBox="1">
            <a:spLocks noChangeArrowheads="1"/>
          </p:cNvSpPr>
          <p:nvPr/>
        </p:nvSpPr>
        <p:spPr bwMode="auto">
          <a:xfrm>
            <a:off x="4306888" y="6742113"/>
            <a:ext cx="1293812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defRPr/>
            </a:pPr>
            <a:r>
              <a:rPr lang="en-US" altLang="sv-SE" sz="600" b="1" smtClean="0">
                <a:solidFill>
                  <a:schemeClr val="tx2"/>
                </a:solidFill>
              </a:rPr>
              <a:t>Effective Sourcing </a:t>
            </a:r>
            <a:r>
              <a:rPr lang="en-US" altLang="sv-SE" sz="600" b="1" smtClean="0">
                <a:solidFill>
                  <a:schemeClr val="tx2"/>
                </a:solidFill>
                <a:cs typeface="Arial" charset="0"/>
              </a:rPr>
              <a:t>•</a:t>
            </a:r>
            <a:r>
              <a:rPr lang="en-US" altLang="sv-SE" sz="600" b="1" smtClean="0">
                <a:solidFill>
                  <a:schemeClr val="tx2"/>
                </a:solidFill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533400" indent="-263525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806450" indent="-27146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anose="02020603050405020304" pitchFamily="18" charset="0"/>
        <a:buChar char="»"/>
        <a:defRPr sz="1400">
          <a:solidFill>
            <a:schemeClr val="tx1"/>
          </a:solidFill>
          <a:latin typeface="+mn-lt"/>
        </a:defRPr>
      </a:lvl4pPr>
      <a:lvl5pPr marL="1036638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−"/>
        <a:defRPr sz="14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15555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Line 3"/>
          <p:cNvSpPr>
            <a:spLocks noChangeShapeType="1"/>
          </p:cNvSpPr>
          <p:nvPr/>
        </p:nvSpPr>
        <p:spPr bwMode="auto">
          <a:xfrm flipV="1">
            <a:off x="685800" y="914400"/>
            <a:ext cx="8534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sv-SE"/>
          </a:p>
        </p:txBody>
      </p:sp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20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7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2293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/>
            </a:lvl1pPr>
          </a:lstStyle>
          <a:p>
            <a:fld id="{5A7B95A3-CF45-489D-B4D6-F4099441C00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22938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4306888" y="6742113"/>
            <a:ext cx="1293812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defRPr/>
            </a:pPr>
            <a:r>
              <a:rPr lang="en-US" altLang="sv-SE" sz="600" b="1" smtClean="0">
                <a:solidFill>
                  <a:schemeClr val="tx2"/>
                </a:solidFill>
              </a:rPr>
              <a:t>Effective Sourcing </a:t>
            </a:r>
            <a:r>
              <a:rPr lang="en-US" altLang="sv-SE" sz="600" b="1" smtClean="0">
                <a:solidFill>
                  <a:schemeClr val="tx2"/>
                </a:solidFill>
                <a:cs typeface="Arial" charset="0"/>
              </a:rPr>
              <a:t>•</a:t>
            </a:r>
            <a:r>
              <a:rPr lang="en-US" altLang="sv-SE" sz="600" b="1" smtClean="0">
                <a:solidFill>
                  <a:schemeClr val="tx2"/>
                </a:solidFill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533400" indent="-263525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806450" indent="-27146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anose="02020603050405020304" pitchFamily="18" charset="0"/>
        <a:buChar char="»"/>
        <a:defRPr sz="1400">
          <a:solidFill>
            <a:schemeClr val="tx1"/>
          </a:solidFill>
          <a:latin typeface="+mn-lt"/>
        </a:defRPr>
      </a:lvl4pPr>
      <a:lvl5pPr marL="1036638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−"/>
        <a:defRPr sz="14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31825" y="990600"/>
            <a:ext cx="858678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46800"/>
          <a:lstStyle>
            <a:lvl1pPr algn="l" defTabSz="449263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defTabSz="449263" eaLnBrk="0" hangingPunct="0">
              <a:spcBef>
                <a:spcPct val="3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defTabSz="449263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defTabSz="449263" eaLnBrk="0" hangingPunct="0">
              <a:spcBef>
                <a:spcPct val="30000"/>
              </a:spcBef>
              <a:buClr>
                <a:schemeClr val="accent1"/>
              </a:buClr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defTabSz="449263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buChar char="−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r>
              <a:rPr lang="sv-SE" altLang="sv-SE" sz="1800">
                <a:solidFill>
                  <a:srgbClr val="000000"/>
                </a:solidFill>
              </a:rPr>
              <a:t>Den kreativa upphandlingsprocessen</a:t>
            </a:r>
            <a:endParaRPr lang="sv-SE" altLang="sv-SE" sz="1800" noProof="1">
              <a:solidFill>
                <a:srgbClr val="000000"/>
              </a:solidFill>
            </a:endParaRPr>
          </a:p>
        </p:txBody>
      </p:sp>
      <p:cxnSp>
        <p:nvCxnSpPr>
          <p:cNvPr id="5123" name="Rak pil 3"/>
          <p:cNvCxnSpPr>
            <a:cxnSpLocks noChangeShapeType="1"/>
            <a:stCxn id="4294967295" idx="6"/>
          </p:cNvCxnSpPr>
          <p:nvPr/>
        </p:nvCxnSpPr>
        <p:spPr bwMode="auto">
          <a:xfrm>
            <a:off x="1981200" y="3536950"/>
            <a:ext cx="6184900" cy="106045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5124" name="Rak pil 5"/>
          <p:cNvCxnSpPr>
            <a:cxnSpLocks noChangeShapeType="1"/>
            <a:stCxn id="4294967295" idx="6"/>
          </p:cNvCxnSpPr>
          <p:nvPr/>
        </p:nvCxnSpPr>
        <p:spPr bwMode="auto">
          <a:xfrm>
            <a:off x="1981200" y="3536950"/>
            <a:ext cx="6705600" cy="0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5" name="textruta 7"/>
          <p:cNvSpPr txBox="1">
            <a:spLocks noChangeArrowheads="1"/>
          </p:cNvSpPr>
          <p:nvPr/>
        </p:nvSpPr>
        <p:spPr bwMode="auto">
          <a:xfrm>
            <a:off x="8686800" y="3421063"/>
            <a:ext cx="6540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buClr>
                <a:schemeClr val="accent1"/>
              </a:buClr>
              <a:buFont typeface="Times New Roman" panose="02020603050405020304" pitchFamily="18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000"/>
              <a:t>Tidslinje</a:t>
            </a:r>
          </a:p>
        </p:txBody>
      </p:sp>
      <p:cxnSp>
        <p:nvCxnSpPr>
          <p:cNvPr id="5126" name="Rak pil 9"/>
          <p:cNvCxnSpPr>
            <a:cxnSpLocks noChangeShapeType="1"/>
            <a:stCxn id="4294967295" idx="7"/>
          </p:cNvCxnSpPr>
          <p:nvPr/>
        </p:nvCxnSpPr>
        <p:spPr bwMode="auto">
          <a:xfrm flipV="1">
            <a:off x="1841500" y="1663700"/>
            <a:ext cx="2616200" cy="1536700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7" name="Rak pil 11"/>
          <p:cNvCxnSpPr>
            <a:cxnSpLocks noChangeShapeType="1"/>
            <a:stCxn id="4294967295" idx="5"/>
          </p:cNvCxnSpPr>
          <p:nvPr/>
        </p:nvCxnSpPr>
        <p:spPr bwMode="auto">
          <a:xfrm>
            <a:off x="1841500" y="3873500"/>
            <a:ext cx="2616200" cy="1536700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8" name="Rak pil 16"/>
          <p:cNvCxnSpPr>
            <a:cxnSpLocks noChangeShapeType="1"/>
          </p:cNvCxnSpPr>
          <p:nvPr/>
        </p:nvCxnSpPr>
        <p:spPr bwMode="auto">
          <a:xfrm>
            <a:off x="4457700" y="1663700"/>
            <a:ext cx="1952625" cy="1670050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9" name="Rak pil 18"/>
          <p:cNvCxnSpPr>
            <a:cxnSpLocks noChangeShapeType="1"/>
          </p:cNvCxnSpPr>
          <p:nvPr/>
        </p:nvCxnSpPr>
        <p:spPr bwMode="auto">
          <a:xfrm flipV="1">
            <a:off x="4457700" y="3790950"/>
            <a:ext cx="1952625" cy="1619250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0" name="Rak pil 5126"/>
          <p:cNvCxnSpPr>
            <a:cxnSpLocks noChangeShapeType="1"/>
          </p:cNvCxnSpPr>
          <p:nvPr/>
        </p:nvCxnSpPr>
        <p:spPr bwMode="auto">
          <a:xfrm>
            <a:off x="6410325" y="3333750"/>
            <a:ext cx="1158875" cy="128588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1" name="Rak pil 5128"/>
          <p:cNvCxnSpPr>
            <a:cxnSpLocks noChangeShapeType="1"/>
          </p:cNvCxnSpPr>
          <p:nvPr/>
        </p:nvCxnSpPr>
        <p:spPr bwMode="auto">
          <a:xfrm flipV="1">
            <a:off x="6410325" y="3609975"/>
            <a:ext cx="1158875" cy="180975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2" name="Rak 5136"/>
          <p:cNvCxnSpPr>
            <a:cxnSpLocks noChangeShapeType="1"/>
            <a:stCxn id="4294967295" idx="2"/>
          </p:cNvCxnSpPr>
          <p:nvPr/>
        </p:nvCxnSpPr>
        <p:spPr bwMode="auto">
          <a:xfrm>
            <a:off x="7569200" y="3543300"/>
            <a:ext cx="0" cy="22098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3" name="Rak 53"/>
          <p:cNvCxnSpPr>
            <a:cxnSpLocks noChangeShapeType="1"/>
          </p:cNvCxnSpPr>
          <p:nvPr/>
        </p:nvCxnSpPr>
        <p:spPr bwMode="auto">
          <a:xfrm>
            <a:off x="6410325" y="3333750"/>
            <a:ext cx="0" cy="241935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4" name="Rak 54"/>
          <p:cNvCxnSpPr>
            <a:cxnSpLocks noChangeShapeType="1"/>
          </p:cNvCxnSpPr>
          <p:nvPr/>
        </p:nvCxnSpPr>
        <p:spPr bwMode="auto">
          <a:xfrm>
            <a:off x="1508125" y="3536950"/>
            <a:ext cx="0" cy="22098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5" name="Rak pil 5143"/>
          <p:cNvCxnSpPr>
            <a:cxnSpLocks noChangeShapeType="1"/>
          </p:cNvCxnSpPr>
          <p:nvPr/>
        </p:nvCxnSpPr>
        <p:spPr bwMode="auto">
          <a:xfrm>
            <a:off x="1508125" y="5746750"/>
            <a:ext cx="6061075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6" name="textruta 5144"/>
          <p:cNvSpPr txBox="1">
            <a:spLocks noChangeArrowheads="1"/>
          </p:cNvSpPr>
          <p:nvPr/>
        </p:nvSpPr>
        <p:spPr bwMode="auto">
          <a:xfrm rot="-1781440">
            <a:off x="2163763" y="2243138"/>
            <a:ext cx="1547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buClr>
                <a:schemeClr val="accent1"/>
              </a:buClr>
              <a:buFont typeface="Times New Roman" panose="02020603050405020304" pitchFamily="18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400"/>
              <a:t>Divergerande fas</a:t>
            </a:r>
          </a:p>
        </p:txBody>
      </p:sp>
      <p:sp>
        <p:nvSpPr>
          <p:cNvPr id="5137" name="textruta 60"/>
          <p:cNvSpPr txBox="1">
            <a:spLocks noChangeArrowheads="1"/>
          </p:cNvSpPr>
          <p:nvPr/>
        </p:nvSpPr>
        <p:spPr bwMode="auto">
          <a:xfrm rot="2458270">
            <a:off x="4586288" y="2151063"/>
            <a:ext cx="1695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buClr>
                <a:schemeClr val="accent1"/>
              </a:buClr>
              <a:buFont typeface="Times New Roman" panose="02020603050405020304" pitchFamily="18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400"/>
              <a:t>Konvergerande fas</a:t>
            </a:r>
          </a:p>
        </p:txBody>
      </p:sp>
      <p:sp>
        <p:nvSpPr>
          <p:cNvPr id="5138" name="textruta 5145"/>
          <p:cNvSpPr txBox="1">
            <a:spLocks noChangeArrowheads="1"/>
          </p:cNvSpPr>
          <p:nvPr/>
        </p:nvSpPr>
        <p:spPr bwMode="auto">
          <a:xfrm>
            <a:off x="3629025" y="5459413"/>
            <a:ext cx="1031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buClr>
                <a:schemeClr val="accent1"/>
              </a:buClr>
              <a:buFont typeface="Times New Roman" panose="02020603050405020304" pitchFamily="18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400" u="sng"/>
              <a:t>Kreativ fas</a:t>
            </a:r>
          </a:p>
        </p:txBody>
      </p:sp>
      <p:sp>
        <p:nvSpPr>
          <p:cNvPr id="5139" name="textruta 62"/>
          <p:cNvSpPr txBox="1">
            <a:spLocks noChangeArrowheads="1"/>
          </p:cNvSpPr>
          <p:nvPr/>
        </p:nvSpPr>
        <p:spPr bwMode="auto">
          <a:xfrm>
            <a:off x="6424613" y="4789488"/>
            <a:ext cx="11303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buClr>
                <a:schemeClr val="accent1"/>
              </a:buClr>
              <a:buFont typeface="Times New Roman" panose="02020603050405020304" pitchFamily="18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sv-SE" altLang="sv-SE" sz="1400" u="sng"/>
              <a:t>Formell fas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sv-SE" altLang="sv-SE" sz="1400"/>
              <a:t>Förfrågan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sv-SE" altLang="sv-SE" sz="1400"/>
              <a:t>Anbud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sv-SE" altLang="sv-SE" sz="1400"/>
              <a:t>Förhandling</a:t>
            </a:r>
          </a:p>
        </p:txBody>
      </p:sp>
      <p:sp>
        <p:nvSpPr>
          <p:cNvPr id="5140" name="textruta 5146"/>
          <p:cNvSpPr txBox="1">
            <a:spLocks noChangeArrowheads="1"/>
          </p:cNvSpPr>
          <p:nvPr/>
        </p:nvSpPr>
        <p:spPr bwMode="auto">
          <a:xfrm>
            <a:off x="2613025" y="4105275"/>
            <a:ext cx="7397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buClr>
                <a:schemeClr val="accent1"/>
              </a:buClr>
              <a:buFont typeface="Times New Roman" panose="02020603050405020304" pitchFamily="18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000"/>
              <a:t>Elicitering</a:t>
            </a:r>
          </a:p>
        </p:txBody>
      </p:sp>
      <p:sp>
        <p:nvSpPr>
          <p:cNvPr id="5141" name="textruta 64"/>
          <p:cNvSpPr txBox="1">
            <a:spLocks noChangeArrowheads="1"/>
          </p:cNvSpPr>
          <p:nvPr/>
        </p:nvSpPr>
        <p:spPr bwMode="auto">
          <a:xfrm>
            <a:off x="2897188" y="2952750"/>
            <a:ext cx="504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buClr>
                <a:schemeClr val="accent1"/>
              </a:buClr>
              <a:buFont typeface="Times New Roman" panose="02020603050405020304" pitchFamily="18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000"/>
              <a:t>RFIer</a:t>
            </a:r>
          </a:p>
        </p:txBody>
      </p:sp>
      <p:sp>
        <p:nvSpPr>
          <p:cNvPr id="5142" name="textruta 5147"/>
          <p:cNvSpPr txBox="1">
            <a:spLocks noChangeArrowheads="1"/>
          </p:cNvSpPr>
          <p:nvPr/>
        </p:nvSpPr>
        <p:spPr bwMode="auto">
          <a:xfrm>
            <a:off x="4078288" y="2514600"/>
            <a:ext cx="920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buClr>
                <a:schemeClr val="accent1"/>
              </a:buClr>
              <a:buFont typeface="Times New Roman" panose="02020603050405020304" pitchFamily="18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sv-SE" altLang="sv-SE" sz="1000"/>
              <a:t>Rundabords-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sv-SE" altLang="sv-SE" sz="1000"/>
              <a:t>samtal</a:t>
            </a:r>
          </a:p>
        </p:txBody>
      </p:sp>
      <p:sp>
        <p:nvSpPr>
          <p:cNvPr id="5143" name="textruta 5148"/>
          <p:cNvSpPr txBox="1">
            <a:spLocks noChangeArrowheads="1"/>
          </p:cNvSpPr>
          <p:nvPr/>
        </p:nvSpPr>
        <p:spPr bwMode="auto">
          <a:xfrm>
            <a:off x="3629025" y="3748088"/>
            <a:ext cx="11144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buClr>
                <a:schemeClr val="accent1"/>
              </a:buClr>
              <a:buFont typeface="Times New Roman" panose="02020603050405020304" pitchFamily="18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000"/>
              <a:t>Marknadsanalys</a:t>
            </a:r>
          </a:p>
        </p:txBody>
      </p:sp>
      <p:sp>
        <p:nvSpPr>
          <p:cNvPr id="5144" name="textruta 5149"/>
          <p:cNvSpPr txBox="1">
            <a:spLocks noChangeArrowheads="1"/>
          </p:cNvSpPr>
          <p:nvPr/>
        </p:nvSpPr>
        <p:spPr bwMode="auto">
          <a:xfrm>
            <a:off x="5073650" y="3840163"/>
            <a:ext cx="4413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buClr>
                <a:schemeClr val="accent1"/>
              </a:buClr>
              <a:buFont typeface="Times New Roman" panose="02020603050405020304" pitchFamily="18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000"/>
              <a:t>RFP</a:t>
            </a:r>
          </a:p>
        </p:txBody>
      </p:sp>
      <p:sp>
        <p:nvSpPr>
          <p:cNvPr id="5145" name="textruta 5150"/>
          <p:cNvSpPr txBox="1">
            <a:spLocks noChangeArrowheads="1"/>
          </p:cNvSpPr>
          <p:nvPr/>
        </p:nvSpPr>
        <p:spPr bwMode="auto">
          <a:xfrm>
            <a:off x="6410325" y="3536950"/>
            <a:ext cx="4556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buClr>
                <a:schemeClr val="accent1"/>
              </a:buClr>
              <a:buFont typeface="Times New Roman" panose="02020603050405020304" pitchFamily="18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000"/>
              <a:t>RFQ</a:t>
            </a:r>
          </a:p>
        </p:txBody>
      </p:sp>
      <p:sp>
        <p:nvSpPr>
          <p:cNvPr id="5146" name="textruta 31"/>
          <p:cNvSpPr txBox="1">
            <a:spLocks noChangeArrowheads="1"/>
          </p:cNvSpPr>
          <p:nvPr/>
        </p:nvSpPr>
        <p:spPr bwMode="auto">
          <a:xfrm>
            <a:off x="3556000" y="4543425"/>
            <a:ext cx="9874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buClr>
                <a:schemeClr val="accent1"/>
              </a:buClr>
              <a:buFont typeface="Times New Roman" panose="02020603050405020304" pitchFamily="18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000"/>
              <a:t>Kravinsamling</a:t>
            </a:r>
          </a:p>
        </p:txBody>
      </p:sp>
      <p:sp>
        <p:nvSpPr>
          <p:cNvPr id="5147" name="textruta 32"/>
          <p:cNvSpPr txBox="1">
            <a:spLocks noChangeArrowheads="1"/>
          </p:cNvSpPr>
          <p:nvPr/>
        </p:nvSpPr>
        <p:spPr bwMode="auto">
          <a:xfrm>
            <a:off x="3629025" y="3105150"/>
            <a:ext cx="7239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buClr>
                <a:schemeClr val="accent1"/>
              </a:buClr>
              <a:buFont typeface="Times New Roman" panose="02020603050405020304" pitchFamily="18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000"/>
              <a:t>Bänkprov</a:t>
            </a:r>
          </a:p>
        </p:txBody>
      </p:sp>
      <p:sp>
        <p:nvSpPr>
          <p:cNvPr id="5148" name="textruta 33"/>
          <p:cNvSpPr txBox="1">
            <a:spLocks noChangeArrowheads="1"/>
          </p:cNvSpPr>
          <p:nvPr/>
        </p:nvSpPr>
        <p:spPr bwMode="auto">
          <a:xfrm>
            <a:off x="2379663" y="3659188"/>
            <a:ext cx="9731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buClr>
                <a:schemeClr val="accent1"/>
              </a:buClr>
              <a:buFont typeface="Times New Roman" panose="02020603050405020304" pitchFamily="18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000"/>
              <a:t>Fokusgrupper</a:t>
            </a:r>
          </a:p>
        </p:txBody>
      </p:sp>
      <p:sp>
        <p:nvSpPr>
          <p:cNvPr id="5149" name="textruta 34"/>
          <p:cNvSpPr txBox="1">
            <a:spLocks noChangeArrowheads="1"/>
          </p:cNvSpPr>
          <p:nvPr/>
        </p:nvSpPr>
        <p:spPr bwMode="auto">
          <a:xfrm>
            <a:off x="5073650" y="3175000"/>
            <a:ext cx="12620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buClr>
                <a:schemeClr val="accent1"/>
              </a:buClr>
              <a:buFont typeface="Times New Roman" panose="02020603050405020304" pitchFamily="18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000"/>
              <a:t>Inköpsspecifikation</a:t>
            </a:r>
          </a:p>
        </p:txBody>
      </p:sp>
      <p:sp>
        <p:nvSpPr>
          <p:cNvPr id="5150" name="textruta 35"/>
          <p:cNvSpPr txBox="1">
            <a:spLocks noChangeArrowheads="1"/>
          </p:cNvSpPr>
          <p:nvPr/>
        </p:nvSpPr>
        <p:spPr bwMode="auto">
          <a:xfrm>
            <a:off x="4013200" y="4229100"/>
            <a:ext cx="10604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buClr>
                <a:schemeClr val="accent1"/>
              </a:buClr>
              <a:buFont typeface="Times New Roman" panose="02020603050405020304" pitchFamily="18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000"/>
              <a:t>’Business case’</a:t>
            </a:r>
          </a:p>
        </p:txBody>
      </p:sp>
      <p:sp>
        <p:nvSpPr>
          <p:cNvPr id="5151" name="textruta 36"/>
          <p:cNvSpPr txBox="1">
            <a:spLocks noChangeArrowheads="1"/>
          </p:cNvSpPr>
          <p:nvPr/>
        </p:nvSpPr>
        <p:spPr bwMode="auto">
          <a:xfrm>
            <a:off x="3629025" y="2157413"/>
            <a:ext cx="9779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buClr>
                <a:schemeClr val="accent1"/>
              </a:buClr>
              <a:buFont typeface="Times New Roman" panose="02020603050405020304" pitchFamily="18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000"/>
              <a:t>Behovsanalys</a:t>
            </a:r>
          </a:p>
        </p:txBody>
      </p:sp>
      <p:sp>
        <p:nvSpPr>
          <p:cNvPr id="5152" name="textruta 37"/>
          <p:cNvSpPr txBox="1">
            <a:spLocks noChangeArrowheads="1"/>
          </p:cNvSpPr>
          <p:nvPr/>
        </p:nvSpPr>
        <p:spPr bwMode="auto">
          <a:xfrm>
            <a:off x="3141663" y="2668588"/>
            <a:ext cx="717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buClr>
                <a:schemeClr val="accent1"/>
              </a:buClr>
              <a:buFont typeface="Times New Roman" panose="02020603050405020304" pitchFamily="18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000"/>
              <a:t>Intervjuer</a:t>
            </a:r>
          </a:p>
        </p:txBody>
      </p:sp>
      <p:sp>
        <p:nvSpPr>
          <p:cNvPr id="2" name="Ellips 1"/>
          <p:cNvSpPr>
            <a:spLocks noChangeArrowheads="1"/>
          </p:cNvSpPr>
          <p:nvPr/>
        </p:nvSpPr>
        <p:spPr bwMode="auto">
          <a:xfrm>
            <a:off x="1028700" y="3060700"/>
            <a:ext cx="952500" cy="9525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lIns="0" tIns="72000" rIns="0" bIns="36000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sv-SE" altLang="sv-SE" sz="1400" b="1" u="sng" dirty="0" smtClean="0">
                <a:solidFill>
                  <a:schemeClr val="bg1"/>
                </a:solidFill>
              </a:rPr>
              <a:t>Idé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sv-SE" altLang="sv-SE" dirty="0" smtClean="0">
                <a:solidFill>
                  <a:schemeClr val="bg1"/>
                </a:solidFill>
              </a:rPr>
              <a:t>Ny produkt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sv-SE" altLang="sv-SE" dirty="0" smtClean="0">
                <a:solidFill>
                  <a:schemeClr val="bg1"/>
                </a:solidFill>
              </a:rPr>
              <a:t>Nytt behov</a:t>
            </a:r>
          </a:p>
        </p:txBody>
      </p:sp>
      <p:sp>
        <p:nvSpPr>
          <p:cNvPr id="3" name="Ellips 30"/>
          <p:cNvSpPr>
            <a:spLocks noChangeArrowheads="1"/>
          </p:cNvSpPr>
          <p:nvPr/>
        </p:nvSpPr>
        <p:spPr bwMode="auto">
          <a:xfrm>
            <a:off x="7569200" y="3067050"/>
            <a:ext cx="952500" cy="9525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lIns="0" tIns="0" rIns="0" bIns="36000" anchor="ctr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sv-SE" altLang="sv-SE" sz="1400" b="1" u="sng" smtClean="0">
                <a:solidFill>
                  <a:schemeClr val="bg1"/>
                </a:solidFill>
              </a:rPr>
              <a:t>Avtal</a:t>
            </a:r>
            <a:endParaRPr lang="sv-SE" altLang="sv-SE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108 Inköpsmodeller XFb">
  <a:themeElements>
    <a:clrScheme name="EFFSO ppt default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EFFSO ppt default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/>
      <a:lstStyle/>
    </a:lnDef>
  </a:objectDefaults>
  <a:extraClrSchemeLst>
    <a:extraClrScheme>
      <a:clrScheme name="EFFSO ppt default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FFSO ppt bkg 070930">
  <a:themeElements>
    <a:clrScheme name="EFFSO ppt bkg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EFFSO ppt bkg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FSO ppt bkg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</Words>
  <Application>Microsoft Office PowerPoint</Application>
  <PresentationFormat>A4 (210 x 297 mm)</PresentationFormat>
  <Paragraphs>27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Wingdings</vt:lpstr>
      <vt:lpstr>Times New Roman</vt:lpstr>
      <vt:lpstr>1108 Inköpsmodeller XFb</vt:lpstr>
      <vt:lpstr>EFFSO ppt bkg 070930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Kreativ upphandlingsprocess</dc:title>
  <dc:creator/>
  <cp:lastModifiedBy/>
  <cp:revision>41</cp:revision>
  <dcterms:created xsi:type="dcterms:W3CDTF">2009-08-28T15:39:23Z</dcterms:created>
  <dcterms:modified xsi:type="dcterms:W3CDTF">2021-05-24T12:43:45Z</dcterms:modified>
</cp:coreProperties>
</file>