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  <p:sldMasterId id="2147483651" r:id="rId2"/>
  </p:sldMasterIdLst>
  <p:notesMasterIdLst>
    <p:notesMasterId r:id="rId4"/>
  </p:notesMasterIdLst>
  <p:sldIdLst>
    <p:sldId id="346" r:id="rId3"/>
  </p:sldIdLst>
  <p:sldSz cx="9906000" cy="6858000" type="A4"/>
  <p:notesSz cx="6858000" cy="91440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5B"/>
    <a:srgbClr val="FFFF66"/>
    <a:srgbClr val="2E7642"/>
    <a:srgbClr val="2E7C42"/>
    <a:srgbClr val="CC0000"/>
    <a:srgbClr val="000099"/>
    <a:srgbClr val="CCEC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5" autoAdjust="0"/>
    <p:restoredTop sz="94575" autoAdjust="0"/>
  </p:normalViewPr>
  <p:slideViewPr>
    <p:cSldViewPr snapToGrid="0">
      <p:cViewPr varScale="1">
        <p:scale>
          <a:sx n="77" d="100"/>
          <a:sy n="77" d="100"/>
        </p:scale>
        <p:origin x="1020" y="6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18E24333-E0BF-49BD-9E19-49B5605CF878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362602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52500" y="695325"/>
            <a:ext cx="4953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1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/>
            <a:endParaRPr lang="sv-SE" altLang="sv-SE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455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EFFSO_Final_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upp 9"/>
          <p:cNvGrpSpPr>
            <a:grpSpLocks/>
          </p:cNvGrpSpPr>
          <p:nvPr/>
        </p:nvGrpSpPr>
        <p:grpSpPr bwMode="auto">
          <a:xfrm>
            <a:off x="3243263" y="6348413"/>
            <a:ext cx="3424237" cy="152400"/>
            <a:chOff x="4238620" y="6286520"/>
            <a:chExt cx="3424255" cy="152400"/>
          </a:xfrm>
        </p:grpSpPr>
        <p:pic>
          <p:nvPicPr>
            <p:cNvPr id="7" name="Picture 15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8620" y="6286520"/>
              <a:ext cx="952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6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4504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7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8950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71637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26D23B-F8B3-4CD4-BCCC-6ADDCF759893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68491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86768C-10A6-43AE-9E14-4A4F8F98FA5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993120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6308725"/>
            <a:ext cx="541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EFFSO_Final_CMYK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05895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E3EC34-D010-434E-BAC0-267E00E297B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610001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1D115-90BB-48E9-BF5B-17FD2238AED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878760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52762-AF92-49CB-9DCA-A081C2DEB951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975048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BBCA05-DE47-4755-93D8-08A34F008A7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9933527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6DF1BF-7561-43B2-AF75-7011CAAB7ED8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132660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798B7D-4EB0-40D3-8A56-726D123BFC22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7716831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45852-6B20-4857-831B-CF867251748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556304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068D6C-F072-4014-B8F2-BA1C2A59D0F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7790725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E598F4-C003-44A9-AAAA-A965074E7E1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0791127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C238A0-A0E6-40DA-AF7A-B14CD3C900A3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597316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10363D-2AA9-4988-A89E-4905914A4B51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7548881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Rubrik, text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1825" y="990600"/>
            <a:ext cx="8588375" cy="8382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997450" y="1905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4997450" y="4191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122E3C-017F-41D8-B096-7538D860E61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053022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F5838F-FDB4-476D-A48A-9E0EB00C585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805024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CE61E2-E5A6-4964-9948-F21B3E63CAD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102203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301138-0BF4-4CF7-B03B-C85302136D7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845272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135F6E-0C29-41C3-AA49-C0A6ED6C0A42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69053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BA144-EAA7-42D3-B574-5F25947A2BC2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475275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06AFFC-2DC2-46BB-B6B3-72E63E55C8C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627858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674CAD-084B-4B98-8A1D-706C352A272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2468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9"/>
          <p:cNvSpPr>
            <a:spLocks noChangeShapeType="1"/>
          </p:cNvSpPr>
          <p:nvPr/>
        </p:nvSpPr>
        <p:spPr bwMode="auto">
          <a:xfrm flipV="1">
            <a:off x="685800" y="914400"/>
            <a:ext cx="853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sv-SE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103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7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000"/>
            </a:lvl1pPr>
          </a:lstStyle>
          <a:p>
            <a:fld id="{345E570E-D668-46C1-9407-53736D7F18E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0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  <p:sp>
        <p:nvSpPr>
          <p:cNvPr id="1034" name="Text Box 25"/>
          <p:cNvSpPr txBox="1">
            <a:spLocks noChangeArrowheads="1"/>
          </p:cNvSpPr>
          <p:nvPr/>
        </p:nvSpPr>
        <p:spPr bwMode="auto">
          <a:xfrm>
            <a:off x="4306888" y="6742113"/>
            <a:ext cx="1293812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sv-SE" sz="600" b="1">
                <a:solidFill>
                  <a:schemeClr val="tx2"/>
                </a:solidFill>
              </a:rPr>
              <a:t>Effective Sourcing </a:t>
            </a:r>
            <a:r>
              <a:rPr lang="en-US" altLang="sv-SE" sz="600" b="1">
                <a:solidFill>
                  <a:schemeClr val="tx2"/>
                </a:solidFill>
                <a:cs typeface="Arial" panose="020B0604020202020204" pitchFamily="34" charset="0"/>
              </a:rPr>
              <a:t>•</a:t>
            </a:r>
            <a:r>
              <a:rPr lang="en-US" altLang="sv-SE" sz="600" b="1">
                <a:solidFill>
                  <a:schemeClr val="tx2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533400" indent="-2635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806450" indent="-27146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anose="02020603050405020304" pitchFamily="18" charset="0"/>
        <a:buChar char="»"/>
        <a:defRPr sz="1400">
          <a:solidFill>
            <a:schemeClr val="tx1"/>
          </a:solidFill>
          <a:latin typeface="+mn-lt"/>
        </a:defRPr>
      </a:lvl4pPr>
      <a:lvl5pPr marL="1036638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−"/>
        <a:defRPr sz="14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Line 3"/>
          <p:cNvSpPr>
            <a:spLocks noChangeShapeType="1"/>
          </p:cNvSpPr>
          <p:nvPr/>
        </p:nvSpPr>
        <p:spPr bwMode="auto">
          <a:xfrm flipV="1">
            <a:off x="685800" y="914400"/>
            <a:ext cx="853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88" tIns="44450" rIns="90488" bIns="44450" anchor="ctr"/>
          <a:lstStyle/>
          <a:p>
            <a:endParaRPr lang="sv-SE"/>
          </a:p>
        </p:txBody>
      </p:sp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20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7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2293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000"/>
            </a:lvl1pPr>
          </a:lstStyle>
          <a:p>
            <a:fld id="{7603DED6-6799-45B2-87F1-F2D342950D27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22938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0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2009-09-25</a:t>
            </a:r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4306888" y="6742113"/>
            <a:ext cx="1293812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altLang="sv-SE" sz="600" b="1">
                <a:solidFill>
                  <a:schemeClr val="tx2"/>
                </a:solidFill>
              </a:rPr>
              <a:t>Effective Sourcing </a:t>
            </a:r>
            <a:r>
              <a:rPr lang="en-US" altLang="sv-SE" sz="600" b="1">
                <a:solidFill>
                  <a:schemeClr val="tx2"/>
                </a:solidFill>
                <a:cs typeface="Arial" panose="020B0604020202020204" pitchFamily="34" charset="0"/>
              </a:rPr>
              <a:t>•</a:t>
            </a:r>
            <a:r>
              <a:rPr lang="en-US" altLang="sv-SE" sz="600" b="1">
                <a:solidFill>
                  <a:schemeClr val="tx2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533400" indent="-2635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806450" indent="-27146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anose="02020603050405020304" pitchFamily="18" charset="0"/>
        <a:buChar char="»"/>
        <a:defRPr sz="1400">
          <a:solidFill>
            <a:schemeClr val="tx1"/>
          </a:solidFill>
          <a:latin typeface="+mn-lt"/>
        </a:defRPr>
      </a:lvl4pPr>
      <a:lvl5pPr marL="1036638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−"/>
        <a:defRPr sz="14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ihandsfigur 13"/>
          <p:cNvSpPr>
            <a:spLocks/>
          </p:cNvSpPr>
          <p:nvPr/>
        </p:nvSpPr>
        <p:spPr bwMode="auto">
          <a:xfrm>
            <a:off x="1450975" y="2017713"/>
            <a:ext cx="7054850" cy="3019425"/>
          </a:xfrm>
          <a:custGeom>
            <a:avLst/>
            <a:gdLst>
              <a:gd name="T0" fmla="*/ 0 w 7053942"/>
              <a:gd name="T1" fmla="*/ 130628 h 3018971"/>
              <a:gd name="T2" fmla="*/ 1146628 w 7053942"/>
              <a:gd name="T3" fmla="*/ 130628 h 3018971"/>
              <a:gd name="T4" fmla="*/ 1146628 w 7053942"/>
              <a:gd name="T5" fmla="*/ 290285 h 3018971"/>
              <a:gd name="T6" fmla="*/ 2061028 w 7053942"/>
              <a:gd name="T7" fmla="*/ 290285 h 3018971"/>
              <a:gd name="T8" fmla="*/ 2061028 w 7053942"/>
              <a:gd name="T9" fmla="*/ 0 h 3018971"/>
              <a:gd name="T10" fmla="*/ 3251200 w 7053942"/>
              <a:gd name="T11" fmla="*/ 0 h 3018971"/>
              <a:gd name="T12" fmla="*/ 3251200 w 7053942"/>
              <a:gd name="T13" fmla="*/ 333828 h 3018971"/>
              <a:gd name="T14" fmla="*/ 4107542 w 7053942"/>
              <a:gd name="T15" fmla="*/ 333828 h 3018971"/>
              <a:gd name="T16" fmla="*/ 4107542 w 7053942"/>
              <a:gd name="T17" fmla="*/ 217714 h 3018971"/>
              <a:gd name="T18" fmla="*/ 4905828 w 7053942"/>
              <a:gd name="T19" fmla="*/ 217714 h 3018971"/>
              <a:gd name="T20" fmla="*/ 4905828 w 7053942"/>
              <a:gd name="T21" fmla="*/ 362857 h 3018971"/>
              <a:gd name="T22" fmla="*/ 5892800 w 7053942"/>
              <a:gd name="T23" fmla="*/ 362857 h 3018971"/>
              <a:gd name="T24" fmla="*/ 5892800 w 7053942"/>
              <a:gd name="T25" fmla="*/ 2989943 h 3018971"/>
              <a:gd name="T26" fmla="*/ 7053942 w 7053942"/>
              <a:gd name="T27" fmla="*/ 2989943 h 3018971"/>
              <a:gd name="T28" fmla="*/ 7053942 w 7053942"/>
              <a:gd name="T29" fmla="*/ 3018971 h 301897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7053942" h="3018971">
                <a:moveTo>
                  <a:pt x="0" y="130628"/>
                </a:moveTo>
                <a:lnTo>
                  <a:pt x="1146628" y="130628"/>
                </a:lnTo>
                <a:lnTo>
                  <a:pt x="1146628" y="290285"/>
                </a:lnTo>
                <a:lnTo>
                  <a:pt x="2061028" y="290285"/>
                </a:lnTo>
                <a:lnTo>
                  <a:pt x="2061028" y="0"/>
                </a:lnTo>
                <a:lnTo>
                  <a:pt x="3251200" y="0"/>
                </a:lnTo>
                <a:lnTo>
                  <a:pt x="3251200" y="333828"/>
                </a:lnTo>
                <a:lnTo>
                  <a:pt x="4107542" y="333828"/>
                </a:lnTo>
                <a:lnTo>
                  <a:pt x="4107542" y="217714"/>
                </a:lnTo>
                <a:lnTo>
                  <a:pt x="4905828" y="217714"/>
                </a:lnTo>
                <a:lnTo>
                  <a:pt x="4905828" y="362857"/>
                </a:lnTo>
                <a:lnTo>
                  <a:pt x="5892800" y="362857"/>
                </a:lnTo>
                <a:lnTo>
                  <a:pt x="5892800" y="2989943"/>
                </a:lnTo>
                <a:lnTo>
                  <a:pt x="7053942" y="2989943"/>
                </a:lnTo>
                <a:lnTo>
                  <a:pt x="7053942" y="3018971"/>
                </a:lnTo>
              </a:path>
            </a:pathLst>
          </a:custGeom>
          <a:noFill/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2000" tIns="72000" rIns="72000" bIns="36000"/>
          <a:lstStyle/>
          <a:p>
            <a:endParaRPr lang="sv-SE"/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631825" y="990600"/>
            <a:ext cx="85883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/>
          <a:lstStyle>
            <a:lvl1pPr defTabSz="76073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073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073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073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073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76073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76073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76073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76073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sv-SE" altLang="sv-SE" sz="1800" b="1">
                <a:solidFill>
                  <a:srgbClr val="000000"/>
                </a:solidFill>
              </a:rPr>
              <a:t>Våga ta de stora kliven – Skapa förändring</a:t>
            </a:r>
            <a:endParaRPr lang="en-GB" altLang="sv-SE" sz="1800" b="1">
              <a:solidFill>
                <a:srgbClr val="000000"/>
              </a:solidFill>
            </a:endParaRPr>
          </a:p>
        </p:txBody>
      </p:sp>
      <p:cxnSp>
        <p:nvCxnSpPr>
          <p:cNvPr id="5124" name="Rak pil 3"/>
          <p:cNvCxnSpPr>
            <a:cxnSpLocks noChangeShapeType="1"/>
          </p:cNvCxnSpPr>
          <p:nvPr/>
        </p:nvCxnSpPr>
        <p:spPr bwMode="auto">
          <a:xfrm>
            <a:off x="1422400" y="5646738"/>
            <a:ext cx="7199313" cy="0"/>
          </a:xfrm>
          <a:prstGeom prst="straightConnector1">
            <a:avLst/>
          </a:prstGeom>
          <a:noFill/>
          <a:ln w="63500" algn="ctr">
            <a:solidFill>
              <a:srgbClr val="FFC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5" name="Rak pil 34"/>
          <p:cNvCxnSpPr>
            <a:cxnSpLocks noChangeShapeType="1"/>
          </p:cNvCxnSpPr>
          <p:nvPr/>
        </p:nvCxnSpPr>
        <p:spPr bwMode="auto">
          <a:xfrm flipV="1">
            <a:off x="1450975" y="1741488"/>
            <a:ext cx="0" cy="3905250"/>
          </a:xfrm>
          <a:prstGeom prst="straightConnector1">
            <a:avLst/>
          </a:prstGeom>
          <a:noFill/>
          <a:ln w="63500" algn="ctr">
            <a:solidFill>
              <a:srgbClr val="FFC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6" name="textruta 14"/>
          <p:cNvSpPr txBox="1">
            <a:spLocks noChangeArrowheads="1"/>
          </p:cNvSpPr>
          <p:nvPr/>
        </p:nvSpPr>
        <p:spPr bwMode="auto">
          <a:xfrm rot="-5400000">
            <a:off x="-865187" y="3408362"/>
            <a:ext cx="3860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v-SE" altLang="sv-SE" b="1">
                <a:solidFill>
                  <a:srgbClr val="FFC000"/>
                </a:solidFill>
              </a:rPr>
              <a:t>Ekonomisk effekt</a:t>
            </a:r>
          </a:p>
          <a:p>
            <a:pPr eaLnBrk="1" hangingPunct="1"/>
            <a:r>
              <a:rPr lang="sv-SE" altLang="sv-SE" b="1">
                <a:solidFill>
                  <a:srgbClr val="FFC000"/>
                </a:solidFill>
              </a:rPr>
              <a:t>(kostnader, intäkter, kapitalbehov etc)</a:t>
            </a:r>
          </a:p>
        </p:txBody>
      </p:sp>
      <p:sp>
        <p:nvSpPr>
          <p:cNvPr id="16" name="Ellips 15"/>
          <p:cNvSpPr/>
          <p:nvPr/>
        </p:nvSpPr>
        <p:spPr bwMode="auto">
          <a:xfrm>
            <a:off x="2365375" y="1625600"/>
            <a:ext cx="4151313" cy="1204913"/>
          </a:xfrm>
          <a:prstGeom prst="ellipse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72000" tIns="72000" rIns="72000" bIns="36000"/>
          <a:lstStyle/>
          <a:p>
            <a:pPr>
              <a:defRPr/>
            </a:pPr>
            <a:endParaRPr lang="sv-SE">
              <a:latin typeface="Arial" charset="0"/>
            </a:endParaRPr>
          </a:p>
        </p:txBody>
      </p:sp>
      <p:sp>
        <p:nvSpPr>
          <p:cNvPr id="46" name="Ellips 45"/>
          <p:cNvSpPr/>
          <p:nvPr/>
        </p:nvSpPr>
        <p:spPr bwMode="auto">
          <a:xfrm>
            <a:off x="6927850" y="1831975"/>
            <a:ext cx="1836738" cy="3606800"/>
          </a:xfrm>
          <a:prstGeom prst="ellipse">
            <a:avLst/>
          </a:prstGeom>
          <a:noFill/>
          <a:ln w="25400" cap="flat" cmpd="sng" algn="ctr">
            <a:solidFill>
              <a:schemeClr val="bg1">
                <a:lumMod val="8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lIns="72000" tIns="72000" rIns="72000" bIns="36000"/>
          <a:lstStyle/>
          <a:p>
            <a:pPr>
              <a:defRPr/>
            </a:pPr>
            <a:endParaRPr lang="sv-SE">
              <a:latin typeface="Arial" charset="0"/>
            </a:endParaRPr>
          </a:p>
        </p:txBody>
      </p:sp>
      <p:sp>
        <p:nvSpPr>
          <p:cNvPr id="5129" name="textruta 16"/>
          <p:cNvSpPr txBox="1">
            <a:spLocks noChangeArrowheads="1"/>
          </p:cNvSpPr>
          <p:nvPr/>
        </p:nvSpPr>
        <p:spPr bwMode="auto">
          <a:xfrm>
            <a:off x="4681538" y="5692775"/>
            <a:ext cx="4889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v-SE" altLang="sv-SE" b="1">
                <a:solidFill>
                  <a:srgbClr val="FFC000"/>
                </a:solidFill>
              </a:rPr>
              <a:t>Tid</a:t>
            </a:r>
          </a:p>
        </p:txBody>
      </p:sp>
      <p:sp>
        <p:nvSpPr>
          <p:cNvPr id="5130" name="textruta 17"/>
          <p:cNvSpPr txBox="1">
            <a:spLocks noChangeArrowheads="1"/>
          </p:cNvSpPr>
          <p:nvPr/>
        </p:nvSpPr>
        <p:spPr bwMode="auto">
          <a:xfrm>
            <a:off x="3513138" y="1663700"/>
            <a:ext cx="19542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v-SE" altLang="sv-SE" b="1">
                <a:solidFill>
                  <a:schemeClr val="bg1"/>
                </a:solidFill>
              </a:rPr>
              <a:t>Traditionellt inköp</a:t>
            </a:r>
          </a:p>
        </p:txBody>
      </p:sp>
      <p:sp>
        <p:nvSpPr>
          <p:cNvPr id="5131" name="textruta 48"/>
          <p:cNvSpPr txBox="1">
            <a:spLocks noChangeArrowheads="1"/>
          </p:cNvSpPr>
          <p:nvPr/>
        </p:nvSpPr>
        <p:spPr bwMode="auto">
          <a:xfrm>
            <a:off x="7315200" y="3114675"/>
            <a:ext cx="144938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sv-SE" altLang="sv-SE" b="1">
                <a:solidFill>
                  <a:schemeClr val="bg1"/>
                </a:solidFill>
              </a:rPr>
              <a:t>Förändrings-</a:t>
            </a:r>
          </a:p>
          <a:p>
            <a:pPr algn="l" eaLnBrk="1" hangingPunct="1"/>
            <a:r>
              <a:rPr lang="sv-SE" altLang="sv-SE" b="1">
                <a:solidFill>
                  <a:schemeClr val="bg1"/>
                </a:solidFill>
              </a:rPr>
              <a:t>benäget </a:t>
            </a:r>
          </a:p>
          <a:p>
            <a:pPr algn="l" eaLnBrk="1" hangingPunct="1"/>
            <a:r>
              <a:rPr lang="sv-SE" altLang="sv-SE" b="1">
                <a:solidFill>
                  <a:schemeClr val="bg1"/>
                </a:solidFill>
              </a:rPr>
              <a:t>inköp</a:t>
            </a:r>
          </a:p>
        </p:txBody>
      </p:sp>
      <p:sp>
        <p:nvSpPr>
          <p:cNvPr id="5132" name="textruta 18"/>
          <p:cNvSpPr txBox="1">
            <a:spLocks noChangeArrowheads="1"/>
          </p:cNvSpPr>
          <p:nvPr/>
        </p:nvSpPr>
        <p:spPr bwMode="auto">
          <a:xfrm>
            <a:off x="1631950" y="3170238"/>
            <a:ext cx="146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sv-SE" altLang="sv-SE" sz="1400" b="1">
                <a:solidFill>
                  <a:schemeClr val="bg1"/>
                </a:solidFill>
              </a:rPr>
              <a:t>Omförhandling</a:t>
            </a:r>
          </a:p>
        </p:txBody>
      </p:sp>
      <p:cxnSp>
        <p:nvCxnSpPr>
          <p:cNvPr id="21" name="Rak pil 20"/>
          <p:cNvCxnSpPr>
            <a:stCxn id="5132" idx="0"/>
            <a:endCxn id="5122" idx="2"/>
          </p:cNvCxnSpPr>
          <p:nvPr/>
        </p:nvCxnSpPr>
        <p:spPr bwMode="auto">
          <a:xfrm flipV="1">
            <a:off x="2365375" y="2308225"/>
            <a:ext cx="233363" cy="862013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134" name="textruta 52"/>
          <p:cNvSpPr txBox="1">
            <a:spLocks noChangeArrowheads="1"/>
          </p:cNvSpPr>
          <p:nvPr/>
        </p:nvSpPr>
        <p:spPr bwMode="auto">
          <a:xfrm>
            <a:off x="2105025" y="3919538"/>
            <a:ext cx="1673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sv-SE" altLang="sv-SE" sz="1400" b="1">
                <a:solidFill>
                  <a:schemeClr val="bg1"/>
                </a:solidFill>
              </a:rPr>
              <a:t>Ändrat</a:t>
            </a:r>
          </a:p>
          <a:p>
            <a:pPr eaLnBrk="1" hangingPunct="1">
              <a:spcBef>
                <a:spcPct val="0"/>
              </a:spcBef>
            </a:pPr>
            <a:r>
              <a:rPr lang="sv-SE" altLang="sv-SE" sz="1400" b="1">
                <a:solidFill>
                  <a:schemeClr val="bg1"/>
                </a:solidFill>
              </a:rPr>
              <a:t>produktutförande</a:t>
            </a:r>
          </a:p>
        </p:txBody>
      </p:sp>
      <p:cxnSp>
        <p:nvCxnSpPr>
          <p:cNvPr id="23" name="Rak pil 22"/>
          <p:cNvCxnSpPr>
            <a:stCxn id="5134" idx="0"/>
            <a:endCxn id="5122" idx="3"/>
          </p:cNvCxnSpPr>
          <p:nvPr/>
        </p:nvCxnSpPr>
        <p:spPr bwMode="auto">
          <a:xfrm flipV="1">
            <a:off x="2941638" y="2308225"/>
            <a:ext cx="571500" cy="1611313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136" name="textruta 56"/>
          <p:cNvSpPr txBox="1">
            <a:spLocks noChangeArrowheads="1"/>
          </p:cNvSpPr>
          <p:nvPr/>
        </p:nvSpPr>
        <p:spPr bwMode="auto">
          <a:xfrm>
            <a:off x="3227388" y="3467100"/>
            <a:ext cx="2190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sv-SE" altLang="sv-SE" sz="1400" b="1">
                <a:solidFill>
                  <a:schemeClr val="bg1"/>
                </a:solidFill>
              </a:rPr>
              <a:t>Rationaliseringsklausul</a:t>
            </a:r>
          </a:p>
          <a:p>
            <a:pPr eaLnBrk="1" hangingPunct="1">
              <a:spcBef>
                <a:spcPct val="0"/>
              </a:spcBef>
            </a:pPr>
            <a:r>
              <a:rPr lang="sv-SE" altLang="sv-SE" sz="1400" b="1">
                <a:solidFill>
                  <a:schemeClr val="bg1"/>
                </a:solidFill>
              </a:rPr>
              <a:t>faller ut</a:t>
            </a:r>
          </a:p>
        </p:txBody>
      </p:sp>
      <p:cxnSp>
        <p:nvCxnSpPr>
          <p:cNvPr id="26" name="Rak pil 25"/>
          <p:cNvCxnSpPr>
            <a:stCxn id="5136" idx="0"/>
            <a:endCxn id="5122" idx="6"/>
          </p:cNvCxnSpPr>
          <p:nvPr/>
        </p:nvCxnSpPr>
        <p:spPr bwMode="auto">
          <a:xfrm flipV="1">
            <a:off x="4322763" y="2351088"/>
            <a:ext cx="379412" cy="1116012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138" name="textruta 60"/>
          <p:cNvSpPr txBox="1">
            <a:spLocks noChangeArrowheads="1"/>
          </p:cNvSpPr>
          <p:nvPr/>
        </p:nvSpPr>
        <p:spPr bwMode="auto">
          <a:xfrm>
            <a:off x="4681538" y="3990975"/>
            <a:ext cx="14287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sv-SE" altLang="sv-SE" sz="1400" b="1">
                <a:solidFill>
                  <a:schemeClr val="bg1"/>
                </a:solidFill>
              </a:rPr>
              <a:t>Prisindexering</a:t>
            </a:r>
          </a:p>
        </p:txBody>
      </p:sp>
      <p:cxnSp>
        <p:nvCxnSpPr>
          <p:cNvPr id="29" name="Rak pil 28"/>
          <p:cNvCxnSpPr>
            <a:stCxn id="5138" idx="0"/>
            <a:endCxn id="5122" idx="7"/>
          </p:cNvCxnSpPr>
          <p:nvPr/>
        </p:nvCxnSpPr>
        <p:spPr bwMode="auto">
          <a:xfrm flipV="1">
            <a:off x="5395913" y="2351088"/>
            <a:ext cx="163512" cy="1639887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140" name="textruta 65"/>
          <p:cNvSpPr txBox="1">
            <a:spLocks noChangeArrowheads="1"/>
          </p:cNvSpPr>
          <p:nvPr/>
        </p:nvSpPr>
        <p:spPr bwMode="auto">
          <a:xfrm>
            <a:off x="5480050" y="3106738"/>
            <a:ext cx="1466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sv-SE" altLang="sv-SE" sz="1400" b="1">
                <a:solidFill>
                  <a:schemeClr val="bg1"/>
                </a:solidFill>
              </a:rPr>
              <a:t>Omförhandling</a:t>
            </a:r>
          </a:p>
        </p:txBody>
      </p:sp>
      <p:cxnSp>
        <p:nvCxnSpPr>
          <p:cNvPr id="241712" name="Rak pil 241711"/>
          <p:cNvCxnSpPr>
            <a:stCxn id="5140" idx="0"/>
          </p:cNvCxnSpPr>
          <p:nvPr/>
        </p:nvCxnSpPr>
        <p:spPr bwMode="auto">
          <a:xfrm flipV="1">
            <a:off x="6213475" y="2351088"/>
            <a:ext cx="187325" cy="755650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142" name="textruta 70"/>
          <p:cNvSpPr txBox="1">
            <a:spLocks noChangeArrowheads="1"/>
          </p:cNvSpPr>
          <p:nvPr/>
        </p:nvSpPr>
        <p:spPr bwMode="auto">
          <a:xfrm>
            <a:off x="4611688" y="4592638"/>
            <a:ext cx="16843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sv-SE" altLang="sv-SE" sz="1400" b="1">
                <a:solidFill>
                  <a:schemeClr val="bg1"/>
                </a:solidFill>
              </a:rPr>
              <a:t>Ny inköpsstrategi</a:t>
            </a:r>
          </a:p>
        </p:txBody>
      </p:sp>
      <p:cxnSp>
        <p:nvCxnSpPr>
          <p:cNvPr id="241715" name="Rak pil 241714"/>
          <p:cNvCxnSpPr>
            <a:stCxn id="5142" idx="3"/>
            <a:endCxn id="5131" idx="1"/>
          </p:cNvCxnSpPr>
          <p:nvPr/>
        </p:nvCxnSpPr>
        <p:spPr bwMode="auto">
          <a:xfrm flipV="1">
            <a:off x="6296025" y="3652838"/>
            <a:ext cx="1019175" cy="1093787"/>
          </a:xfrm>
          <a:prstGeom prst="straightConnector1">
            <a:avLst/>
          </a:prstGeom>
          <a:noFill/>
          <a:ln w="38100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108 Inköpsmodeller XFb">
  <a:themeElements>
    <a:clrScheme name="EFFSO ppt default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default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412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default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FFSO ppt bkg 070930">
  <a:themeElements>
    <a:clrScheme name="EFFSO ppt bkg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bkg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bkg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</Words>
  <Application>Microsoft Office PowerPoint</Application>
  <PresentationFormat>A4 (210 x 297 mm)</PresentationFormat>
  <Paragraphs>16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Wingdings</vt:lpstr>
      <vt:lpstr>Times New Roman</vt:lpstr>
      <vt:lpstr>1108 Inköpsmodeller XFb</vt:lpstr>
      <vt:lpstr>EFFSO ppt bkg 070930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Framtagning av nyckeltal för inköpsverksamhet</dc:title>
  <dc:creator/>
  <cp:lastModifiedBy/>
  <cp:revision>26</cp:revision>
  <dcterms:created xsi:type="dcterms:W3CDTF">2009-08-28T15:39:23Z</dcterms:created>
  <dcterms:modified xsi:type="dcterms:W3CDTF">2021-05-24T12:50:32Z</dcterms:modified>
</cp:coreProperties>
</file>