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59" r:id="rId5"/>
    <p:sldId id="262" r:id="rId6"/>
    <p:sldId id="264" r:id="rId7"/>
    <p:sldId id="261" r:id="rId8"/>
  </p:sldIdLst>
  <p:sldSz cx="9144000" cy="6858000" type="screen4x3"/>
  <p:notesSz cx="6669088" cy="9926638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99FF"/>
    <a:srgbClr val="66FF99"/>
    <a:srgbClr val="99FF66"/>
    <a:srgbClr val="FF505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79" autoAdjust="0"/>
    <p:restoredTop sz="93364" autoAdjust="0"/>
  </p:normalViewPr>
  <p:slideViewPr>
    <p:cSldViewPr snapToGrid="0">
      <p:cViewPr varScale="1">
        <p:scale>
          <a:sx n="76" d="100"/>
          <a:sy n="76" d="100"/>
        </p:scale>
        <p:origin x="3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C5277-DA5A-41E3-ADE5-9DEE06D7999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2199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953B7-822D-479F-AEC3-9BF87946C98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8969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FDDA5-CF11-447C-A006-B663B565BAF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247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CDD18-7D65-43DF-B724-D0F6A9A8FC5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8145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DD6B4-1CC2-49D2-8054-27092FF8725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872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20759-8A1C-4987-8082-4BB73015D98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8655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56843-6746-4226-92BA-63F3DE4DFE7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8896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E6154-8090-4799-AF7C-98FBF48804E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4166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42903-416A-4A35-B95C-D534194CB65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9819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1467F-4666-4EF2-800C-76FD09C061F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465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3A917-5FCE-4576-9F96-6A8C2479280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8854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97E980-BE20-4865-87AD-5DD7DAF96319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969963"/>
            <a:ext cx="61087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43275" y="446088"/>
            <a:ext cx="280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Det här materialet behövs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5050" y="6138863"/>
            <a:ext cx="714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Sax, linjal, vass kniv, icke transparent papper, utskrifter från denna fil</a:t>
            </a:r>
          </a:p>
          <a:p>
            <a:r>
              <a:rPr lang="sv-SE" altLang="sv-SE" sz="1000"/>
              <a:t>(underlag för att skära på, exempelvis en tidskrift)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45"/>
          <p:cNvSpPr txBox="1">
            <a:spLocks noChangeArrowheads="1"/>
          </p:cNvSpPr>
          <p:nvPr/>
        </p:nvSpPr>
        <p:spPr bwMode="auto">
          <a:xfrm>
            <a:off x="114300" y="2295525"/>
            <a:ext cx="2114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b="1"/>
              <a:t>Mall för att skära</a:t>
            </a:r>
          </a:p>
          <a:p>
            <a:pPr eaLnBrk="1" hangingPunct="1"/>
            <a:r>
              <a:rPr lang="sv-SE" altLang="sv-SE" b="1"/>
              <a:t>till masken.</a:t>
            </a:r>
          </a:p>
          <a:p>
            <a:pPr eaLnBrk="1" hangingPunct="1"/>
            <a:r>
              <a:rPr lang="sv-SE" altLang="sv-SE" b="1"/>
              <a:t>Använd vass kniv</a:t>
            </a:r>
          </a:p>
        </p:txBody>
      </p:sp>
      <p:grpSp>
        <p:nvGrpSpPr>
          <p:cNvPr id="3093" name="Group 69"/>
          <p:cNvGrpSpPr>
            <a:grpSpLocks/>
          </p:cNvGrpSpPr>
          <p:nvPr/>
        </p:nvGrpSpPr>
        <p:grpSpPr bwMode="auto">
          <a:xfrm>
            <a:off x="0" y="161925"/>
            <a:ext cx="755650" cy="400050"/>
            <a:chOff x="0" y="102"/>
            <a:chExt cx="476" cy="252"/>
          </a:xfrm>
        </p:grpSpPr>
        <p:sp>
          <p:nvSpPr>
            <p:cNvPr id="3133" name="Text Box 67"/>
            <p:cNvSpPr txBox="1">
              <a:spLocks noChangeArrowheads="1"/>
            </p:cNvSpPr>
            <p:nvPr/>
          </p:nvSpPr>
          <p:spPr bwMode="auto">
            <a:xfrm>
              <a:off x="0" y="104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34" name="Text Box 68"/>
            <p:cNvSpPr txBox="1">
              <a:spLocks noChangeArrowheads="1"/>
            </p:cNvSpPr>
            <p:nvPr/>
          </p:nvSpPr>
          <p:spPr bwMode="auto">
            <a:xfrm>
              <a:off x="214" y="10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094" name="Group 70"/>
          <p:cNvGrpSpPr>
            <a:grpSpLocks/>
          </p:cNvGrpSpPr>
          <p:nvPr/>
        </p:nvGrpSpPr>
        <p:grpSpPr bwMode="auto">
          <a:xfrm>
            <a:off x="1244600" y="134938"/>
            <a:ext cx="755650" cy="400050"/>
            <a:chOff x="0" y="102"/>
            <a:chExt cx="476" cy="252"/>
          </a:xfrm>
        </p:grpSpPr>
        <p:sp>
          <p:nvSpPr>
            <p:cNvPr id="3131" name="Text Box 71"/>
            <p:cNvSpPr txBox="1">
              <a:spLocks noChangeArrowheads="1"/>
            </p:cNvSpPr>
            <p:nvPr/>
          </p:nvSpPr>
          <p:spPr bwMode="auto">
            <a:xfrm>
              <a:off x="0" y="104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32" name="Text Box 72"/>
            <p:cNvSpPr txBox="1">
              <a:spLocks noChangeArrowheads="1"/>
            </p:cNvSpPr>
            <p:nvPr/>
          </p:nvSpPr>
          <p:spPr bwMode="auto">
            <a:xfrm>
              <a:off x="214" y="10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095" name="Group 73"/>
          <p:cNvGrpSpPr>
            <a:grpSpLocks/>
          </p:cNvGrpSpPr>
          <p:nvPr/>
        </p:nvGrpSpPr>
        <p:grpSpPr bwMode="auto">
          <a:xfrm>
            <a:off x="2984500" y="146050"/>
            <a:ext cx="755650" cy="400050"/>
            <a:chOff x="0" y="102"/>
            <a:chExt cx="476" cy="252"/>
          </a:xfrm>
        </p:grpSpPr>
        <p:sp>
          <p:nvSpPr>
            <p:cNvPr id="3129" name="Text Box 74"/>
            <p:cNvSpPr txBox="1">
              <a:spLocks noChangeArrowheads="1"/>
            </p:cNvSpPr>
            <p:nvPr/>
          </p:nvSpPr>
          <p:spPr bwMode="auto">
            <a:xfrm>
              <a:off x="0" y="104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30" name="Text Box 75"/>
            <p:cNvSpPr txBox="1">
              <a:spLocks noChangeArrowheads="1"/>
            </p:cNvSpPr>
            <p:nvPr/>
          </p:nvSpPr>
          <p:spPr bwMode="auto">
            <a:xfrm>
              <a:off x="214" y="10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096" name="Group 76"/>
          <p:cNvGrpSpPr>
            <a:grpSpLocks/>
          </p:cNvGrpSpPr>
          <p:nvPr/>
        </p:nvGrpSpPr>
        <p:grpSpPr bwMode="auto">
          <a:xfrm>
            <a:off x="4410075" y="152400"/>
            <a:ext cx="755650" cy="400050"/>
            <a:chOff x="0" y="102"/>
            <a:chExt cx="476" cy="252"/>
          </a:xfrm>
        </p:grpSpPr>
        <p:sp>
          <p:nvSpPr>
            <p:cNvPr id="3127" name="Text Box 77"/>
            <p:cNvSpPr txBox="1">
              <a:spLocks noChangeArrowheads="1"/>
            </p:cNvSpPr>
            <p:nvPr/>
          </p:nvSpPr>
          <p:spPr bwMode="auto">
            <a:xfrm>
              <a:off x="0" y="104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28" name="Text Box 78"/>
            <p:cNvSpPr txBox="1">
              <a:spLocks noChangeArrowheads="1"/>
            </p:cNvSpPr>
            <p:nvPr/>
          </p:nvSpPr>
          <p:spPr bwMode="auto">
            <a:xfrm>
              <a:off x="214" y="10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097" name="Group 79"/>
          <p:cNvGrpSpPr>
            <a:grpSpLocks/>
          </p:cNvGrpSpPr>
          <p:nvPr/>
        </p:nvGrpSpPr>
        <p:grpSpPr bwMode="auto">
          <a:xfrm>
            <a:off x="5873750" y="142875"/>
            <a:ext cx="755650" cy="400050"/>
            <a:chOff x="0" y="102"/>
            <a:chExt cx="476" cy="252"/>
          </a:xfrm>
        </p:grpSpPr>
        <p:sp>
          <p:nvSpPr>
            <p:cNvPr id="3125" name="Text Box 80"/>
            <p:cNvSpPr txBox="1">
              <a:spLocks noChangeArrowheads="1"/>
            </p:cNvSpPr>
            <p:nvPr/>
          </p:nvSpPr>
          <p:spPr bwMode="auto">
            <a:xfrm>
              <a:off x="0" y="104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26" name="Text Box 81"/>
            <p:cNvSpPr txBox="1">
              <a:spLocks noChangeArrowheads="1"/>
            </p:cNvSpPr>
            <p:nvPr/>
          </p:nvSpPr>
          <p:spPr bwMode="auto">
            <a:xfrm>
              <a:off x="214" y="10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098" name="Group 82"/>
          <p:cNvGrpSpPr>
            <a:grpSpLocks/>
          </p:cNvGrpSpPr>
          <p:nvPr/>
        </p:nvGrpSpPr>
        <p:grpSpPr bwMode="auto">
          <a:xfrm>
            <a:off x="7280275" y="149225"/>
            <a:ext cx="755650" cy="400050"/>
            <a:chOff x="0" y="102"/>
            <a:chExt cx="476" cy="252"/>
          </a:xfrm>
        </p:grpSpPr>
        <p:sp>
          <p:nvSpPr>
            <p:cNvPr id="3123" name="Text Box 83"/>
            <p:cNvSpPr txBox="1">
              <a:spLocks noChangeArrowheads="1"/>
            </p:cNvSpPr>
            <p:nvPr/>
          </p:nvSpPr>
          <p:spPr bwMode="auto">
            <a:xfrm>
              <a:off x="0" y="104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24" name="Text Box 84"/>
            <p:cNvSpPr txBox="1">
              <a:spLocks noChangeArrowheads="1"/>
            </p:cNvSpPr>
            <p:nvPr/>
          </p:nvSpPr>
          <p:spPr bwMode="auto">
            <a:xfrm>
              <a:off x="214" y="10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sp>
        <p:nvSpPr>
          <p:cNvPr id="3108" name="Text Box 98"/>
          <p:cNvSpPr txBox="1">
            <a:spLocks noChangeArrowheads="1"/>
          </p:cNvSpPr>
          <p:nvPr/>
        </p:nvSpPr>
        <p:spPr bwMode="auto">
          <a:xfrm>
            <a:off x="8156575" y="1873250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000">
                <a:sym typeface="Wingdings" panose="05000000000000000000" pitchFamily="2" charset="2"/>
              </a:rPr>
              <a:t></a:t>
            </a:r>
            <a:endParaRPr lang="sv-SE" altLang="sv-SE" sz="2000">
              <a:sym typeface="Wingdings 2" panose="05020102010507070707" pitchFamily="18" charset="2"/>
            </a:endParaRPr>
          </a:p>
        </p:txBody>
      </p:sp>
      <p:sp>
        <p:nvSpPr>
          <p:cNvPr id="3109" name="Text Box 99"/>
          <p:cNvSpPr txBox="1">
            <a:spLocks noChangeArrowheads="1"/>
          </p:cNvSpPr>
          <p:nvPr/>
        </p:nvSpPr>
        <p:spPr bwMode="auto">
          <a:xfrm>
            <a:off x="8191500" y="2298700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000">
                <a:sym typeface="Wingdings" panose="05000000000000000000" pitchFamily="2" charset="2"/>
              </a:rPr>
              <a:t></a:t>
            </a:r>
            <a:endParaRPr lang="sv-SE" altLang="sv-SE" sz="2000">
              <a:sym typeface="Wingdings 2" panose="05020102010507070707" pitchFamily="18" charset="2"/>
            </a:endParaRPr>
          </a:p>
        </p:txBody>
      </p:sp>
      <p:grpSp>
        <p:nvGrpSpPr>
          <p:cNvPr id="3110" name="Group 102"/>
          <p:cNvGrpSpPr>
            <a:grpSpLocks/>
          </p:cNvGrpSpPr>
          <p:nvPr/>
        </p:nvGrpSpPr>
        <p:grpSpPr bwMode="auto">
          <a:xfrm>
            <a:off x="6626225" y="1790700"/>
            <a:ext cx="431800" cy="831850"/>
            <a:chOff x="4174" y="1152"/>
            <a:chExt cx="272" cy="524"/>
          </a:xfrm>
        </p:grpSpPr>
        <p:sp>
          <p:nvSpPr>
            <p:cNvPr id="3121" name="Text Box 100"/>
            <p:cNvSpPr txBox="1">
              <a:spLocks noChangeArrowheads="1"/>
            </p:cNvSpPr>
            <p:nvPr/>
          </p:nvSpPr>
          <p:spPr bwMode="auto">
            <a:xfrm>
              <a:off x="4174" y="115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22" name="Text Box 101"/>
            <p:cNvSpPr txBox="1">
              <a:spLocks noChangeArrowheads="1"/>
            </p:cNvSpPr>
            <p:nvPr/>
          </p:nvSpPr>
          <p:spPr bwMode="auto">
            <a:xfrm>
              <a:off x="4184" y="1426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111" name="Group 103"/>
          <p:cNvGrpSpPr>
            <a:grpSpLocks/>
          </p:cNvGrpSpPr>
          <p:nvPr/>
        </p:nvGrpSpPr>
        <p:grpSpPr bwMode="auto">
          <a:xfrm>
            <a:off x="5156200" y="1806575"/>
            <a:ext cx="431800" cy="831850"/>
            <a:chOff x="4174" y="1152"/>
            <a:chExt cx="272" cy="524"/>
          </a:xfrm>
        </p:grpSpPr>
        <p:sp>
          <p:nvSpPr>
            <p:cNvPr id="3119" name="Text Box 104"/>
            <p:cNvSpPr txBox="1">
              <a:spLocks noChangeArrowheads="1"/>
            </p:cNvSpPr>
            <p:nvPr/>
          </p:nvSpPr>
          <p:spPr bwMode="auto">
            <a:xfrm>
              <a:off x="4174" y="115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20" name="Text Box 105"/>
            <p:cNvSpPr txBox="1">
              <a:spLocks noChangeArrowheads="1"/>
            </p:cNvSpPr>
            <p:nvPr/>
          </p:nvSpPr>
          <p:spPr bwMode="auto">
            <a:xfrm>
              <a:off x="4184" y="1426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112" name="Group 106"/>
          <p:cNvGrpSpPr>
            <a:grpSpLocks/>
          </p:cNvGrpSpPr>
          <p:nvPr/>
        </p:nvGrpSpPr>
        <p:grpSpPr bwMode="auto">
          <a:xfrm>
            <a:off x="3733800" y="1812925"/>
            <a:ext cx="431800" cy="831850"/>
            <a:chOff x="4174" y="1152"/>
            <a:chExt cx="272" cy="524"/>
          </a:xfrm>
        </p:grpSpPr>
        <p:sp>
          <p:nvSpPr>
            <p:cNvPr id="3117" name="Text Box 107"/>
            <p:cNvSpPr txBox="1">
              <a:spLocks noChangeArrowheads="1"/>
            </p:cNvSpPr>
            <p:nvPr/>
          </p:nvSpPr>
          <p:spPr bwMode="auto">
            <a:xfrm>
              <a:off x="4174" y="115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18" name="Text Box 108"/>
            <p:cNvSpPr txBox="1">
              <a:spLocks noChangeArrowheads="1"/>
            </p:cNvSpPr>
            <p:nvPr/>
          </p:nvSpPr>
          <p:spPr bwMode="auto">
            <a:xfrm>
              <a:off x="4184" y="1426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grpSp>
        <p:nvGrpSpPr>
          <p:cNvPr id="3113" name="Group 109"/>
          <p:cNvGrpSpPr>
            <a:grpSpLocks/>
          </p:cNvGrpSpPr>
          <p:nvPr/>
        </p:nvGrpSpPr>
        <p:grpSpPr bwMode="auto">
          <a:xfrm>
            <a:off x="2530475" y="1800225"/>
            <a:ext cx="431800" cy="831850"/>
            <a:chOff x="4174" y="1152"/>
            <a:chExt cx="272" cy="524"/>
          </a:xfrm>
        </p:grpSpPr>
        <p:sp>
          <p:nvSpPr>
            <p:cNvPr id="3115" name="Text Box 110"/>
            <p:cNvSpPr txBox="1">
              <a:spLocks noChangeArrowheads="1"/>
            </p:cNvSpPr>
            <p:nvPr/>
          </p:nvSpPr>
          <p:spPr bwMode="auto">
            <a:xfrm>
              <a:off x="4174" y="115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  <p:sp>
          <p:nvSpPr>
            <p:cNvPr id="3116" name="Text Box 111"/>
            <p:cNvSpPr txBox="1">
              <a:spLocks noChangeArrowheads="1"/>
            </p:cNvSpPr>
            <p:nvPr/>
          </p:nvSpPr>
          <p:spPr bwMode="auto">
            <a:xfrm>
              <a:off x="4184" y="1426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2000">
                  <a:sym typeface="Wingdings" panose="05000000000000000000" pitchFamily="2" charset="2"/>
                </a:rPr>
                <a:t></a:t>
              </a:r>
              <a:endParaRPr lang="sv-SE" altLang="sv-SE" sz="2000">
                <a:sym typeface="Wingdings 2" panose="05020102010507070707" pitchFamily="18" charset="2"/>
              </a:endParaRPr>
            </a:p>
          </p:txBody>
        </p:sp>
      </p:grpSp>
      <p:sp>
        <p:nvSpPr>
          <p:cNvPr id="3114" name="Line 112"/>
          <p:cNvSpPr>
            <a:spLocks noChangeShapeType="1"/>
          </p:cNvSpPr>
          <p:nvPr/>
        </p:nvSpPr>
        <p:spPr bwMode="auto">
          <a:xfrm>
            <a:off x="0" y="3409950"/>
            <a:ext cx="914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sv-SE"/>
          </a:p>
        </p:txBody>
      </p:sp>
      <p:grpSp>
        <p:nvGrpSpPr>
          <p:cNvPr id="3138" name="Group 66"/>
          <p:cNvGrpSpPr>
            <a:grpSpLocks/>
          </p:cNvGrpSpPr>
          <p:nvPr/>
        </p:nvGrpSpPr>
        <p:grpSpPr bwMode="auto">
          <a:xfrm>
            <a:off x="1357313" y="481013"/>
            <a:ext cx="301625" cy="1404937"/>
            <a:chOff x="855" y="303"/>
            <a:chExt cx="190" cy="885"/>
          </a:xfrm>
        </p:grpSpPr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>
              <a:off x="85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>
              <a:off x="104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91" name="Group 119"/>
          <p:cNvGrpSpPr>
            <a:grpSpLocks/>
          </p:cNvGrpSpPr>
          <p:nvPr/>
        </p:nvGrpSpPr>
        <p:grpSpPr bwMode="auto">
          <a:xfrm>
            <a:off x="3068638" y="463550"/>
            <a:ext cx="301625" cy="1404938"/>
            <a:chOff x="1933" y="292"/>
            <a:chExt cx="190" cy="885"/>
          </a:xfrm>
        </p:grpSpPr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>
              <a:off x="1933" y="292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2123" y="292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42" name="Group 70"/>
          <p:cNvGrpSpPr>
            <a:grpSpLocks/>
          </p:cNvGrpSpPr>
          <p:nvPr/>
        </p:nvGrpSpPr>
        <p:grpSpPr bwMode="auto">
          <a:xfrm>
            <a:off x="4505325" y="469900"/>
            <a:ext cx="301625" cy="1404938"/>
            <a:chOff x="855" y="303"/>
            <a:chExt cx="190" cy="885"/>
          </a:xfrm>
        </p:grpSpPr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>
              <a:off x="85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44" name="Line 72"/>
            <p:cNvSpPr>
              <a:spLocks noChangeShapeType="1"/>
            </p:cNvSpPr>
            <p:nvPr/>
          </p:nvSpPr>
          <p:spPr bwMode="auto">
            <a:xfrm>
              <a:off x="104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45" name="Group 73"/>
          <p:cNvGrpSpPr>
            <a:grpSpLocks/>
          </p:cNvGrpSpPr>
          <p:nvPr/>
        </p:nvGrpSpPr>
        <p:grpSpPr bwMode="auto">
          <a:xfrm>
            <a:off x="5940425" y="476250"/>
            <a:ext cx="301625" cy="1404938"/>
            <a:chOff x="855" y="303"/>
            <a:chExt cx="190" cy="885"/>
          </a:xfrm>
        </p:grpSpPr>
        <p:sp>
          <p:nvSpPr>
            <p:cNvPr id="3146" name="Line 74"/>
            <p:cNvSpPr>
              <a:spLocks noChangeShapeType="1"/>
            </p:cNvSpPr>
            <p:nvPr/>
          </p:nvSpPr>
          <p:spPr bwMode="auto">
            <a:xfrm>
              <a:off x="85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>
              <a:off x="104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48" name="Group 76"/>
          <p:cNvGrpSpPr>
            <a:grpSpLocks/>
          </p:cNvGrpSpPr>
          <p:nvPr/>
        </p:nvGrpSpPr>
        <p:grpSpPr bwMode="auto">
          <a:xfrm>
            <a:off x="7385050" y="473075"/>
            <a:ext cx="301625" cy="1404938"/>
            <a:chOff x="855" y="303"/>
            <a:chExt cx="190" cy="885"/>
          </a:xfrm>
        </p:grpSpPr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>
              <a:off x="85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>
              <a:off x="104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51" name="Group 79"/>
          <p:cNvGrpSpPr>
            <a:grpSpLocks/>
          </p:cNvGrpSpPr>
          <p:nvPr/>
        </p:nvGrpSpPr>
        <p:grpSpPr bwMode="auto">
          <a:xfrm>
            <a:off x="80963" y="482600"/>
            <a:ext cx="301625" cy="1404938"/>
            <a:chOff x="855" y="303"/>
            <a:chExt cx="190" cy="885"/>
          </a:xfrm>
        </p:grpSpPr>
        <p:sp>
          <p:nvSpPr>
            <p:cNvPr id="3152" name="Line 80"/>
            <p:cNvSpPr>
              <a:spLocks noChangeShapeType="1"/>
            </p:cNvSpPr>
            <p:nvPr/>
          </p:nvSpPr>
          <p:spPr bwMode="auto">
            <a:xfrm>
              <a:off x="85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53" name="Line 81"/>
            <p:cNvSpPr>
              <a:spLocks noChangeShapeType="1"/>
            </p:cNvSpPr>
            <p:nvPr/>
          </p:nvSpPr>
          <p:spPr bwMode="auto">
            <a:xfrm>
              <a:off x="1045" y="303"/>
              <a:ext cx="0" cy="8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188" name="Text Box 110"/>
          <p:cNvSpPr txBox="1">
            <a:spLocks noChangeArrowheads="1"/>
          </p:cNvSpPr>
          <p:nvPr/>
        </p:nvSpPr>
        <p:spPr bwMode="auto">
          <a:xfrm>
            <a:off x="8728075" y="3016250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000">
                <a:sym typeface="Wingdings" panose="05000000000000000000" pitchFamily="2" charset="2"/>
              </a:rPr>
              <a:t></a:t>
            </a:r>
            <a:endParaRPr lang="sv-SE" altLang="sv-SE" sz="2000">
              <a:sym typeface="Wingdings 2" panose="05020102010507070707" pitchFamily="18" charset="2"/>
            </a:endParaRPr>
          </a:p>
        </p:txBody>
      </p:sp>
      <p:grpSp>
        <p:nvGrpSpPr>
          <p:cNvPr id="3193" name="Group 121"/>
          <p:cNvGrpSpPr>
            <a:grpSpLocks/>
          </p:cNvGrpSpPr>
          <p:nvPr/>
        </p:nvGrpSpPr>
        <p:grpSpPr bwMode="auto">
          <a:xfrm>
            <a:off x="2584450" y="2178050"/>
            <a:ext cx="1257300" cy="425450"/>
            <a:chOff x="1628" y="1372"/>
            <a:chExt cx="792" cy="268"/>
          </a:xfrm>
        </p:grpSpPr>
        <p:sp>
          <p:nvSpPr>
            <p:cNvPr id="3190" name="Line 118"/>
            <p:cNvSpPr>
              <a:spLocks noChangeShapeType="1"/>
            </p:cNvSpPr>
            <p:nvPr/>
          </p:nvSpPr>
          <p:spPr bwMode="auto">
            <a:xfrm>
              <a:off x="1628" y="1372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92" name="Line 120"/>
            <p:cNvSpPr>
              <a:spLocks noChangeShapeType="1"/>
            </p:cNvSpPr>
            <p:nvPr/>
          </p:nvSpPr>
          <p:spPr bwMode="auto">
            <a:xfrm>
              <a:off x="1628" y="1640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94" name="Group 122"/>
          <p:cNvGrpSpPr>
            <a:grpSpLocks/>
          </p:cNvGrpSpPr>
          <p:nvPr/>
        </p:nvGrpSpPr>
        <p:grpSpPr bwMode="auto">
          <a:xfrm>
            <a:off x="4025900" y="2178050"/>
            <a:ext cx="1257300" cy="425450"/>
            <a:chOff x="1628" y="1372"/>
            <a:chExt cx="792" cy="268"/>
          </a:xfrm>
        </p:grpSpPr>
        <p:sp>
          <p:nvSpPr>
            <p:cNvPr id="3195" name="Line 123"/>
            <p:cNvSpPr>
              <a:spLocks noChangeShapeType="1"/>
            </p:cNvSpPr>
            <p:nvPr/>
          </p:nvSpPr>
          <p:spPr bwMode="auto">
            <a:xfrm>
              <a:off x="1628" y="1372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96" name="Line 124"/>
            <p:cNvSpPr>
              <a:spLocks noChangeShapeType="1"/>
            </p:cNvSpPr>
            <p:nvPr/>
          </p:nvSpPr>
          <p:spPr bwMode="auto">
            <a:xfrm>
              <a:off x="1628" y="1640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97" name="Group 125"/>
          <p:cNvGrpSpPr>
            <a:grpSpLocks/>
          </p:cNvGrpSpPr>
          <p:nvPr/>
        </p:nvGrpSpPr>
        <p:grpSpPr bwMode="auto">
          <a:xfrm>
            <a:off x="5473700" y="2178050"/>
            <a:ext cx="1257300" cy="425450"/>
            <a:chOff x="1628" y="1372"/>
            <a:chExt cx="792" cy="268"/>
          </a:xfrm>
        </p:grpSpPr>
        <p:sp>
          <p:nvSpPr>
            <p:cNvPr id="3198" name="Line 126"/>
            <p:cNvSpPr>
              <a:spLocks noChangeShapeType="1"/>
            </p:cNvSpPr>
            <p:nvPr/>
          </p:nvSpPr>
          <p:spPr bwMode="auto">
            <a:xfrm>
              <a:off x="1628" y="1372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99" name="Line 127"/>
            <p:cNvSpPr>
              <a:spLocks noChangeShapeType="1"/>
            </p:cNvSpPr>
            <p:nvPr/>
          </p:nvSpPr>
          <p:spPr bwMode="auto">
            <a:xfrm>
              <a:off x="1628" y="1640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200" name="Group 128"/>
          <p:cNvGrpSpPr>
            <a:grpSpLocks/>
          </p:cNvGrpSpPr>
          <p:nvPr/>
        </p:nvGrpSpPr>
        <p:grpSpPr bwMode="auto">
          <a:xfrm>
            <a:off x="6915150" y="2184400"/>
            <a:ext cx="1257300" cy="425450"/>
            <a:chOff x="1628" y="1372"/>
            <a:chExt cx="792" cy="268"/>
          </a:xfrm>
        </p:grpSpPr>
        <p:sp>
          <p:nvSpPr>
            <p:cNvPr id="3201" name="Line 129"/>
            <p:cNvSpPr>
              <a:spLocks noChangeShapeType="1"/>
            </p:cNvSpPr>
            <p:nvPr/>
          </p:nvSpPr>
          <p:spPr bwMode="auto">
            <a:xfrm>
              <a:off x="1628" y="1372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202" name="Line 130"/>
            <p:cNvSpPr>
              <a:spLocks noChangeShapeType="1"/>
            </p:cNvSpPr>
            <p:nvPr/>
          </p:nvSpPr>
          <p:spPr bwMode="auto">
            <a:xfrm>
              <a:off x="1628" y="1640"/>
              <a:ext cx="7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203" name="Text Box 131"/>
          <p:cNvSpPr txBox="1">
            <a:spLocks noChangeArrowheads="1"/>
          </p:cNvSpPr>
          <p:nvPr/>
        </p:nvSpPr>
        <p:spPr bwMode="auto">
          <a:xfrm>
            <a:off x="2603500" y="2836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v-SE" altLang="sv-SE"/>
          </a:p>
        </p:txBody>
      </p:sp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2274888" y="2900363"/>
            <a:ext cx="531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200"/>
              <a:t>Skriv ut den här sidan på ett papper som är lite grövre (=mindre transparent)</a:t>
            </a:r>
          </a:p>
          <a:p>
            <a:r>
              <a:rPr lang="sv-SE" altLang="sv-SE" sz="1200"/>
              <a:t>Alternativt kan man lägga ett grövre papper under och skära igenom bägge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8"/>
          <p:cNvGrpSpPr>
            <a:grpSpLocks/>
          </p:cNvGrpSpPr>
          <p:nvPr/>
        </p:nvGrpSpPr>
        <p:grpSpPr bwMode="auto">
          <a:xfrm>
            <a:off x="407988" y="1965325"/>
            <a:ext cx="1216025" cy="1308100"/>
            <a:chOff x="1277" y="539"/>
            <a:chExt cx="794" cy="948"/>
          </a:xfrm>
        </p:grpSpPr>
        <p:sp>
          <p:nvSpPr>
            <p:cNvPr id="6147" name="Rectangle 4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låg / Låg leveransrisk</a:t>
              </a:r>
            </a:p>
          </p:txBody>
        </p:sp>
        <p:sp>
          <p:nvSpPr>
            <p:cNvPr id="6148" name="Rectangle 5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låg / Låg leveransrisk</a:t>
              </a:r>
            </a:p>
          </p:txBody>
        </p:sp>
        <p:sp>
          <p:nvSpPr>
            <p:cNvPr id="6149" name="Rectangle 5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hög / Hög leveransrisk</a:t>
              </a:r>
            </a:p>
          </p:txBody>
        </p:sp>
        <p:sp>
          <p:nvSpPr>
            <p:cNvPr id="6150" name="Rectangle 5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hög / Hög leveransrisk</a:t>
              </a:r>
            </a:p>
          </p:txBody>
        </p:sp>
      </p:grpSp>
      <p:grpSp>
        <p:nvGrpSpPr>
          <p:cNvPr id="6151" name="Group 58"/>
          <p:cNvGrpSpPr>
            <a:grpSpLocks/>
          </p:cNvGrpSpPr>
          <p:nvPr/>
        </p:nvGrpSpPr>
        <p:grpSpPr bwMode="auto">
          <a:xfrm>
            <a:off x="1684338" y="1965325"/>
            <a:ext cx="1216025" cy="1308100"/>
            <a:chOff x="1277" y="539"/>
            <a:chExt cx="794" cy="948"/>
          </a:xfrm>
        </p:grpSpPr>
        <p:sp>
          <p:nvSpPr>
            <p:cNvPr id="6152" name="Rectangle 5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Hög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  <p:sp>
          <p:nvSpPr>
            <p:cNvPr id="6153" name="Rectangle 6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Låg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  <p:sp>
          <p:nvSpPr>
            <p:cNvPr id="6154" name="Rectangle 6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Hög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  <p:sp>
          <p:nvSpPr>
            <p:cNvPr id="6155" name="Rectangle 6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Låg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</p:grpSp>
      <p:grpSp>
        <p:nvGrpSpPr>
          <p:cNvPr id="6156" name="Group 63"/>
          <p:cNvGrpSpPr>
            <a:grpSpLocks/>
          </p:cNvGrpSpPr>
          <p:nvPr/>
        </p:nvGrpSpPr>
        <p:grpSpPr bwMode="auto">
          <a:xfrm>
            <a:off x="3398838" y="1955800"/>
            <a:ext cx="1216025" cy="1308100"/>
            <a:chOff x="1277" y="539"/>
            <a:chExt cx="794" cy="948"/>
          </a:xfrm>
        </p:grpSpPr>
        <p:sp>
          <p:nvSpPr>
            <p:cNvPr id="6157" name="Rectangle 64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58" name="Rectangle 65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59" name="Rectangle 66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60" name="Rectangle 67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graphicFrame>
        <p:nvGraphicFramePr>
          <p:cNvPr id="6161" name="Object 83"/>
          <p:cNvGraphicFramePr>
            <a:graphicFrameLocks noChangeAspect="1"/>
          </p:cNvGraphicFramePr>
          <p:nvPr/>
        </p:nvGraphicFramePr>
        <p:xfrm>
          <a:off x="3219450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Diagram" r:id="rId3" imgW="6095872" imgH="4067265" progId="MSGraph.Chart.8">
                  <p:embed followColorScheme="full"/>
                </p:oleObj>
              </mc:Choice>
              <mc:Fallback>
                <p:oleObj name="Diagram" r:id="rId3" imgW="6095872" imgH="4067265" progId="MSGraph.Chart.8">
                  <p:embed followColorScheme="full"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2" name="Group 68"/>
          <p:cNvGrpSpPr>
            <a:grpSpLocks/>
          </p:cNvGrpSpPr>
          <p:nvPr/>
        </p:nvGrpSpPr>
        <p:grpSpPr bwMode="auto">
          <a:xfrm>
            <a:off x="4832350" y="1955800"/>
            <a:ext cx="1216025" cy="1308100"/>
            <a:chOff x="1277" y="539"/>
            <a:chExt cx="794" cy="948"/>
          </a:xfrm>
        </p:grpSpPr>
        <p:sp>
          <p:nvSpPr>
            <p:cNvPr id="6163" name="Rectangle 6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64" name="Rectangle 7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65" name="Rectangle 7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66" name="Rectangle 7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grpSp>
        <p:nvGrpSpPr>
          <p:cNvPr id="6167" name="Group 73"/>
          <p:cNvGrpSpPr>
            <a:grpSpLocks/>
          </p:cNvGrpSpPr>
          <p:nvPr/>
        </p:nvGrpSpPr>
        <p:grpSpPr bwMode="auto">
          <a:xfrm>
            <a:off x="6267450" y="1955800"/>
            <a:ext cx="1216025" cy="1308100"/>
            <a:chOff x="1277" y="539"/>
            <a:chExt cx="794" cy="948"/>
          </a:xfrm>
        </p:grpSpPr>
        <p:sp>
          <p:nvSpPr>
            <p:cNvPr id="6168" name="Rectangle 74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69" name="Rectangle 75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70" name="Rectangle 76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71" name="Rectangle 77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grpSp>
        <p:nvGrpSpPr>
          <p:cNvPr id="6172" name="Group 78"/>
          <p:cNvGrpSpPr>
            <a:grpSpLocks/>
          </p:cNvGrpSpPr>
          <p:nvPr/>
        </p:nvGrpSpPr>
        <p:grpSpPr bwMode="auto">
          <a:xfrm>
            <a:off x="7707313" y="1955800"/>
            <a:ext cx="1216025" cy="1308100"/>
            <a:chOff x="1277" y="539"/>
            <a:chExt cx="794" cy="948"/>
          </a:xfrm>
        </p:grpSpPr>
        <p:sp>
          <p:nvSpPr>
            <p:cNvPr id="6173" name="Rectangle 7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74" name="Rectangle 8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75" name="Rectangle 8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6176" name="Rectangle 8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graphicFrame>
        <p:nvGraphicFramePr>
          <p:cNvPr id="6190" name="Object 113"/>
          <p:cNvGraphicFramePr>
            <a:graphicFrameLocks noChangeAspect="1"/>
          </p:cNvGraphicFramePr>
          <p:nvPr/>
        </p:nvGraphicFramePr>
        <p:xfrm>
          <a:off x="4654550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Diagram" r:id="rId5" imgW="6095872" imgH="4067265" progId="MSGraph.Chart.8">
                  <p:embed followColorScheme="full"/>
                </p:oleObj>
              </mc:Choice>
              <mc:Fallback>
                <p:oleObj name="Diagram" r:id="rId5" imgW="6095872" imgH="4067265" progId="MSGraph.Chart.8">
                  <p:embed followColorScheme="full"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1" name="Object 114"/>
          <p:cNvGraphicFramePr>
            <a:graphicFrameLocks noChangeAspect="1"/>
          </p:cNvGraphicFramePr>
          <p:nvPr/>
        </p:nvGraphicFramePr>
        <p:xfrm>
          <a:off x="6099175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Diagram" r:id="rId7" imgW="6095872" imgH="4067265" progId="MSGraph.Chart.8">
                  <p:embed followColorScheme="full"/>
                </p:oleObj>
              </mc:Choice>
              <mc:Fallback>
                <p:oleObj name="Diagram" r:id="rId7" imgW="6095872" imgH="4067265" progId="MSGraph.Chart.8">
                  <p:embed followColorScheme="full"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2" name="Object 115"/>
          <p:cNvGraphicFramePr>
            <a:graphicFrameLocks noChangeAspect="1"/>
          </p:cNvGraphicFramePr>
          <p:nvPr/>
        </p:nvGraphicFramePr>
        <p:xfrm>
          <a:off x="7521575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Diagram" r:id="rId9" imgW="6095872" imgH="4067265" progId="MSGraph.Chart.8">
                  <p:embed followColorScheme="full"/>
                </p:oleObj>
              </mc:Choice>
              <mc:Fallback>
                <p:oleObj name="Diagram" r:id="rId9" imgW="6095872" imgH="4067265" progId="MSGraph.Chart.8">
                  <p:embed followColorScheme="full"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0" y="32670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0" y="19589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0" y="325120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0" y="166370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2492375" y="1243013"/>
            <a:ext cx="408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Strategiernas viktighet (Kraljics matris)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3224213" y="3881438"/>
            <a:ext cx="2617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200"/>
              <a:t>Skriv ut den här sidan på vitt papper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 rot="-5400000">
            <a:off x="-395288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/>
              <a:t>Värdefokus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 rot="-5400000">
            <a:off x="-395288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/>
              <a:t>Effektivitet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 rot="-5400000">
            <a:off x="-395288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/>
              <a:t>Riskfokus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 rot="-5400000">
            <a:off x="-395288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/>
              <a:t>Kostnadsfokus</a:t>
            </a: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 rot="-5400000">
            <a:off x="206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Processtyrning</a:t>
            </a: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 rot="-5400000">
            <a:off x="206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Gemensam</a:t>
            </a:r>
          </a:p>
          <a:p>
            <a:pPr eaLnBrk="1" hangingPunct="1"/>
            <a:r>
              <a:rPr lang="sv-SE" altLang="sv-SE" sz="1000"/>
              <a:t>koordinering</a:t>
            </a: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 rot="-5400000">
            <a:off x="206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Back-to-back-</a:t>
            </a:r>
          </a:p>
          <a:p>
            <a:pPr eaLnBrk="1" hangingPunct="1"/>
            <a:r>
              <a:rPr lang="sv-SE" altLang="sv-SE" sz="1000"/>
              <a:t>lösningar</a:t>
            </a:r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 rot="-5400000">
            <a:off x="206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Russinplockning</a:t>
            </a:r>
          </a:p>
        </p:txBody>
      </p:sp>
      <p:sp>
        <p:nvSpPr>
          <p:cNvPr id="5130" name="Rectangle 16"/>
          <p:cNvSpPr>
            <a:spLocks noChangeArrowheads="1"/>
          </p:cNvSpPr>
          <p:nvPr/>
        </p:nvSpPr>
        <p:spPr bwMode="auto">
          <a:xfrm rot="-5400000">
            <a:off x="4397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Partnerskap</a:t>
            </a:r>
          </a:p>
        </p:txBody>
      </p:sp>
      <p:sp>
        <p:nvSpPr>
          <p:cNvPr id="5131" name="Rectangle 17"/>
          <p:cNvSpPr>
            <a:spLocks noChangeArrowheads="1"/>
          </p:cNvSpPr>
          <p:nvPr/>
        </p:nvSpPr>
        <p:spPr bwMode="auto">
          <a:xfrm rot="-5400000">
            <a:off x="4397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Genomflödes-</a:t>
            </a:r>
          </a:p>
          <a:p>
            <a:pPr eaLnBrk="1" hangingPunct="1"/>
            <a:r>
              <a:rPr lang="sv-SE" altLang="sv-SE" sz="1000"/>
              <a:t>distribution</a:t>
            </a: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 rot="-5400000">
            <a:off x="4397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Borgensförbindelser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 rot="-5400000">
            <a:off x="4397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Omvända auktioner</a:t>
            </a:r>
          </a:p>
        </p:txBody>
      </p:sp>
      <p:sp>
        <p:nvSpPr>
          <p:cNvPr id="5134" name="Rectangle 21"/>
          <p:cNvSpPr>
            <a:spLocks noChangeArrowheads="1"/>
          </p:cNvSpPr>
          <p:nvPr/>
        </p:nvSpPr>
        <p:spPr bwMode="auto">
          <a:xfrm rot="-5400000">
            <a:off x="8588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Gemensam </a:t>
            </a:r>
          </a:p>
          <a:p>
            <a:pPr eaLnBrk="1" hangingPunct="1"/>
            <a:r>
              <a:rPr lang="sv-SE" altLang="sv-SE" sz="1000"/>
              <a:t>Innovation/utveckling</a:t>
            </a:r>
          </a:p>
        </p:txBody>
      </p:sp>
      <p:sp>
        <p:nvSpPr>
          <p:cNvPr id="5135" name="Rectangle 22"/>
          <p:cNvSpPr>
            <a:spLocks noChangeArrowheads="1"/>
          </p:cNvSpPr>
          <p:nvPr/>
        </p:nvSpPr>
        <p:spPr bwMode="auto">
          <a:xfrm rot="-5400000">
            <a:off x="8588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Integrerad</a:t>
            </a:r>
          </a:p>
          <a:p>
            <a:pPr eaLnBrk="1" hangingPunct="1"/>
            <a:r>
              <a:rPr lang="sv-SE" altLang="sv-SE" sz="1000"/>
              <a:t>logistik</a:t>
            </a:r>
          </a:p>
        </p:txBody>
      </p:sp>
      <p:sp>
        <p:nvSpPr>
          <p:cNvPr id="5136" name="Rectangle 23"/>
          <p:cNvSpPr>
            <a:spLocks noChangeArrowheads="1"/>
          </p:cNvSpPr>
          <p:nvPr/>
        </p:nvSpPr>
        <p:spPr bwMode="auto">
          <a:xfrm rot="-5400000">
            <a:off x="8588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Framtung</a:t>
            </a:r>
          </a:p>
          <a:p>
            <a:pPr eaLnBrk="1" hangingPunct="1"/>
            <a:r>
              <a:rPr lang="sv-SE" altLang="sv-SE" sz="1000"/>
              <a:t>betalningsplan</a:t>
            </a:r>
          </a:p>
        </p:txBody>
      </p:sp>
      <p:sp>
        <p:nvSpPr>
          <p:cNvPr id="5137" name="Rectangle 24"/>
          <p:cNvSpPr>
            <a:spLocks noChangeArrowheads="1"/>
          </p:cNvSpPr>
          <p:nvPr/>
        </p:nvSpPr>
        <p:spPr bwMode="auto">
          <a:xfrm rot="-5400000">
            <a:off x="8588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LCC-sourcing</a:t>
            </a:r>
          </a:p>
        </p:txBody>
      </p:sp>
      <p:sp>
        <p:nvSpPr>
          <p:cNvPr id="5138" name="Rectangle 26"/>
          <p:cNvSpPr>
            <a:spLocks noChangeArrowheads="1"/>
          </p:cNvSpPr>
          <p:nvPr/>
        </p:nvSpPr>
        <p:spPr bwMode="auto">
          <a:xfrm rot="-5400000">
            <a:off x="12779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Utveckla </a:t>
            </a:r>
          </a:p>
          <a:p>
            <a:pPr eaLnBrk="1" hangingPunct="1"/>
            <a:r>
              <a:rPr lang="sv-SE" altLang="sv-SE" sz="1000"/>
              <a:t>inköpsspecifikation</a:t>
            </a:r>
          </a:p>
        </p:txBody>
      </p:sp>
      <p:sp>
        <p:nvSpPr>
          <p:cNvPr id="5139" name="Rectangle 27"/>
          <p:cNvSpPr>
            <a:spLocks noChangeArrowheads="1"/>
          </p:cNvSpPr>
          <p:nvPr/>
        </p:nvSpPr>
        <p:spPr bwMode="auto">
          <a:xfrm rot="-5400000">
            <a:off x="12779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Omkonfigurera</a:t>
            </a:r>
          </a:p>
          <a:p>
            <a:pPr eaLnBrk="1" hangingPunct="1"/>
            <a:r>
              <a:rPr lang="sv-SE" altLang="sv-SE" sz="1000"/>
              <a:t>försörjningskedjan</a:t>
            </a:r>
          </a:p>
        </p:txBody>
      </p:sp>
      <p:sp>
        <p:nvSpPr>
          <p:cNvPr id="5140" name="Rectangle 28"/>
          <p:cNvSpPr>
            <a:spLocks noChangeArrowheads="1"/>
          </p:cNvSpPr>
          <p:nvPr/>
        </p:nvSpPr>
        <p:spPr bwMode="auto">
          <a:xfrm rot="-5400000">
            <a:off x="12779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Försäkringar</a:t>
            </a:r>
          </a:p>
        </p:txBody>
      </p:sp>
      <p:sp>
        <p:nvSpPr>
          <p:cNvPr id="5141" name="Rectangle 29"/>
          <p:cNvSpPr>
            <a:spLocks noChangeArrowheads="1"/>
          </p:cNvSpPr>
          <p:nvPr/>
        </p:nvSpPr>
        <p:spPr bwMode="auto">
          <a:xfrm rot="-5400000">
            <a:off x="12779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Designa för </a:t>
            </a:r>
          </a:p>
          <a:p>
            <a:pPr eaLnBrk="1" hangingPunct="1"/>
            <a:r>
              <a:rPr lang="sv-SE" altLang="sv-SE" sz="1000"/>
              <a:t>tillverkning</a:t>
            </a:r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auto">
          <a:xfrm rot="-5400000">
            <a:off x="16970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Residential</a:t>
            </a:r>
          </a:p>
          <a:p>
            <a:pPr eaLnBrk="1" hangingPunct="1"/>
            <a:r>
              <a:rPr lang="sv-SE" altLang="sv-SE" sz="1000"/>
              <a:t>engineer</a:t>
            </a:r>
          </a:p>
        </p:txBody>
      </p:sp>
      <p:sp>
        <p:nvSpPr>
          <p:cNvPr id="5143" name="Rectangle 32"/>
          <p:cNvSpPr>
            <a:spLocks noChangeArrowheads="1"/>
          </p:cNvSpPr>
          <p:nvPr/>
        </p:nvSpPr>
        <p:spPr bwMode="auto">
          <a:xfrm rot="-5400000">
            <a:off x="16970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Värdeflödesanalys</a:t>
            </a:r>
          </a:p>
        </p:txBody>
      </p:sp>
      <p:sp>
        <p:nvSpPr>
          <p:cNvPr id="5144" name="Rectangle 33"/>
          <p:cNvSpPr>
            <a:spLocks noChangeArrowheads="1"/>
          </p:cNvSpPr>
          <p:nvPr/>
        </p:nvSpPr>
        <p:spPr bwMode="auto">
          <a:xfrm rot="-5400000">
            <a:off x="16970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Leverantörs-</a:t>
            </a:r>
          </a:p>
          <a:p>
            <a:pPr eaLnBrk="1" hangingPunct="1"/>
            <a:r>
              <a:rPr lang="sv-SE" altLang="sv-SE" sz="1000"/>
              <a:t>bedömning</a:t>
            </a:r>
          </a:p>
        </p:txBody>
      </p:sp>
      <p:sp>
        <p:nvSpPr>
          <p:cNvPr id="5145" name="Rectangle 34"/>
          <p:cNvSpPr>
            <a:spLocks noChangeArrowheads="1"/>
          </p:cNvSpPr>
          <p:nvPr/>
        </p:nvSpPr>
        <p:spPr bwMode="auto">
          <a:xfrm rot="-5400000">
            <a:off x="16970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Minska / öka</a:t>
            </a:r>
          </a:p>
          <a:p>
            <a:pPr eaLnBrk="1" hangingPunct="1"/>
            <a:r>
              <a:rPr lang="sv-SE" altLang="sv-SE" sz="1000"/>
              <a:t>leverantörsbas</a:t>
            </a:r>
          </a:p>
        </p:txBody>
      </p:sp>
      <p:sp>
        <p:nvSpPr>
          <p:cNvPr id="5146" name="Rectangle 36"/>
          <p:cNvSpPr>
            <a:spLocks noChangeArrowheads="1"/>
          </p:cNvSpPr>
          <p:nvPr/>
        </p:nvSpPr>
        <p:spPr bwMode="auto">
          <a:xfrm rot="-5400000">
            <a:off x="21161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Värde- &amp; funktions.</a:t>
            </a:r>
          </a:p>
          <a:p>
            <a:pPr eaLnBrk="1" hangingPunct="1"/>
            <a:r>
              <a:rPr lang="sv-SE" altLang="sv-SE" sz="1000"/>
              <a:t>kostnadsanalys</a:t>
            </a:r>
          </a:p>
        </p:txBody>
      </p:sp>
      <p:sp>
        <p:nvSpPr>
          <p:cNvPr id="5147" name="Rectangle 37"/>
          <p:cNvSpPr>
            <a:spLocks noChangeArrowheads="1"/>
          </p:cNvSpPr>
          <p:nvPr/>
        </p:nvSpPr>
        <p:spPr bwMode="auto">
          <a:xfrm rot="-5400000">
            <a:off x="21161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Leverantörs-</a:t>
            </a:r>
          </a:p>
          <a:p>
            <a:pPr eaLnBrk="1" hangingPunct="1"/>
            <a:r>
              <a:rPr lang="sv-SE" altLang="sv-SE" sz="1000"/>
              <a:t>utveckling</a:t>
            </a:r>
          </a:p>
        </p:txBody>
      </p:sp>
      <p:sp>
        <p:nvSpPr>
          <p:cNvPr id="5148" name="Rectangle 38"/>
          <p:cNvSpPr>
            <a:spLocks noChangeArrowheads="1"/>
          </p:cNvSpPr>
          <p:nvPr/>
        </p:nvSpPr>
        <p:spPr bwMode="auto">
          <a:xfrm rot="-5400000">
            <a:off x="21161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Leveransbevakning</a:t>
            </a:r>
          </a:p>
        </p:txBody>
      </p:sp>
      <p:sp>
        <p:nvSpPr>
          <p:cNvPr id="5149" name="Rectangle 39"/>
          <p:cNvSpPr>
            <a:spLocks noChangeArrowheads="1"/>
          </p:cNvSpPr>
          <p:nvPr/>
        </p:nvSpPr>
        <p:spPr bwMode="auto">
          <a:xfrm rot="-5400000">
            <a:off x="21161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Samla ihop behov</a:t>
            </a:r>
          </a:p>
        </p:txBody>
      </p:sp>
      <p:sp>
        <p:nvSpPr>
          <p:cNvPr id="5150" name="Rectangle 41"/>
          <p:cNvSpPr>
            <a:spLocks noChangeArrowheads="1"/>
          </p:cNvSpPr>
          <p:nvPr/>
        </p:nvSpPr>
        <p:spPr bwMode="auto">
          <a:xfrm rot="-5400000">
            <a:off x="25352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Vertikal integration</a:t>
            </a:r>
          </a:p>
        </p:txBody>
      </p:sp>
      <p:sp>
        <p:nvSpPr>
          <p:cNvPr id="5151" name="Rectangle 42"/>
          <p:cNvSpPr>
            <a:spLocks noChangeArrowheads="1"/>
          </p:cNvSpPr>
          <p:nvPr/>
        </p:nvSpPr>
        <p:spPr bwMode="auto">
          <a:xfrm rot="-5400000">
            <a:off x="25352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Ny leverantörs-</a:t>
            </a:r>
          </a:p>
          <a:p>
            <a:pPr eaLnBrk="1" hangingPunct="1"/>
            <a:r>
              <a:rPr lang="sv-SE" altLang="sv-SE" sz="1000"/>
              <a:t>struktur</a:t>
            </a:r>
          </a:p>
        </p:txBody>
      </p:sp>
      <p:sp>
        <p:nvSpPr>
          <p:cNvPr id="5152" name="Rectangle 43"/>
          <p:cNvSpPr>
            <a:spLocks noChangeArrowheads="1"/>
          </p:cNvSpPr>
          <p:nvPr/>
        </p:nvSpPr>
        <p:spPr bwMode="auto">
          <a:xfrm rot="-5400000">
            <a:off x="25352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Dual sourcing</a:t>
            </a:r>
          </a:p>
        </p:txBody>
      </p:sp>
      <p:sp>
        <p:nvSpPr>
          <p:cNvPr id="5153" name="Rectangle 44"/>
          <p:cNvSpPr>
            <a:spLocks noChangeArrowheads="1"/>
          </p:cNvSpPr>
          <p:nvPr/>
        </p:nvSpPr>
        <p:spPr bwMode="auto">
          <a:xfrm rot="-5400000">
            <a:off x="25352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Skugganbud</a:t>
            </a:r>
          </a:p>
          <a:p>
            <a:pPr eaLnBrk="1" hangingPunct="1"/>
            <a:r>
              <a:rPr lang="sv-SE" altLang="sv-SE" sz="1000"/>
              <a:t>(och omförhandling)</a:t>
            </a:r>
          </a:p>
        </p:txBody>
      </p:sp>
      <p:sp>
        <p:nvSpPr>
          <p:cNvPr id="5154" name="Rectangle 46"/>
          <p:cNvSpPr>
            <a:spLocks noChangeArrowheads="1"/>
          </p:cNvSpPr>
          <p:nvPr/>
        </p:nvSpPr>
        <p:spPr bwMode="auto">
          <a:xfrm rot="-5400000">
            <a:off x="29543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	</a:t>
            </a:r>
          </a:p>
        </p:txBody>
      </p:sp>
      <p:sp>
        <p:nvSpPr>
          <p:cNvPr id="5155" name="Rectangle 47"/>
          <p:cNvSpPr>
            <a:spLocks noChangeArrowheads="1"/>
          </p:cNvSpPr>
          <p:nvPr/>
        </p:nvSpPr>
        <p:spPr bwMode="auto">
          <a:xfrm rot="-5400000">
            <a:off x="29543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Purchase-to-pay</a:t>
            </a:r>
          </a:p>
        </p:txBody>
      </p:sp>
      <p:sp>
        <p:nvSpPr>
          <p:cNvPr id="5156" name="Rectangle 48"/>
          <p:cNvSpPr>
            <a:spLocks noChangeArrowheads="1"/>
          </p:cNvSpPr>
          <p:nvPr/>
        </p:nvSpPr>
        <p:spPr bwMode="auto">
          <a:xfrm rot="-5400000">
            <a:off x="29543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Insourcing</a:t>
            </a:r>
          </a:p>
        </p:txBody>
      </p:sp>
      <p:sp>
        <p:nvSpPr>
          <p:cNvPr id="5157" name="Rectangle 49"/>
          <p:cNvSpPr>
            <a:spLocks noChangeArrowheads="1"/>
          </p:cNvSpPr>
          <p:nvPr/>
        </p:nvSpPr>
        <p:spPr bwMode="auto">
          <a:xfrm rot="-5400000">
            <a:off x="29543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Pris- kostnads-</a:t>
            </a:r>
          </a:p>
          <a:p>
            <a:pPr eaLnBrk="1" hangingPunct="1"/>
            <a:r>
              <a:rPr lang="sv-SE" altLang="sv-SE" sz="1000"/>
              <a:t>nedbrytning</a:t>
            </a:r>
          </a:p>
        </p:txBody>
      </p:sp>
      <p:sp>
        <p:nvSpPr>
          <p:cNvPr id="5158" name="Rectangle 51"/>
          <p:cNvSpPr>
            <a:spLocks noChangeArrowheads="1"/>
          </p:cNvSpPr>
          <p:nvPr/>
        </p:nvSpPr>
        <p:spPr bwMode="auto">
          <a:xfrm rot="-5400000">
            <a:off x="33734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159" name="Rectangle 52"/>
          <p:cNvSpPr>
            <a:spLocks noChangeArrowheads="1"/>
          </p:cNvSpPr>
          <p:nvPr/>
        </p:nvSpPr>
        <p:spPr bwMode="auto">
          <a:xfrm rot="-5400000">
            <a:off x="33734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Horisontell </a:t>
            </a:r>
          </a:p>
          <a:p>
            <a:pPr eaLnBrk="1" hangingPunct="1"/>
            <a:r>
              <a:rPr lang="sv-SE" altLang="sv-SE" sz="1000"/>
              <a:t>integration</a:t>
            </a:r>
          </a:p>
        </p:txBody>
      </p:sp>
      <p:sp>
        <p:nvSpPr>
          <p:cNvPr id="5160" name="Rectangle 53"/>
          <p:cNvSpPr>
            <a:spLocks noChangeArrowheads="1"/>
          </p:cNvSpPr>
          <p:nvPr/>
        </p:nvSpPr>
        <p:spPr bwMode="auto">
          <a:xfrm rot="-5400000">
            <a:off x="33734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Kontraktsriskanalys</a:t>
            </a:r>
          </a:p>
        </p:txBody>
      </p:sp>
      <p:sp>
        <p:nvSpPr>
          <p:cNvPr id="5161" name="Rectangle 54"/>
          <p:cNvSpPr>
            <a:spLocks noChangeArrowheads="1"/>
          </p:cNvSpPr>
          <p:nvPr/>
        </p:nvSpPr>
        <p:spPr bwMode="auto">
          <a:xfrm rot="-5400000">
            <a:off x="33734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Skuggkalkyl</a:t>
            </a:r>
          </a:p>
          <a:p>
            <a:pPr eaLnBrk="1" hangingPunct="1"/>
            <a:r>
              <a:rPr lang="sv-SE" altLang="sv-SE" sz="1000"/>
              <a:t>(med omförhandling)</a:t>
            </a:r>
          </a:p>
        </p:txBody>
      </p:sp>
      <p:sp>
        <p:nvSpPr>
          <p:cNvPr id="5162" name="Rectangle 56"/>
          <p:cNvSpPr>
            <a:spLocks noChangeArrowheads="1"/>
          </p:cNvSpPr>
          <p:nvPr/>
        </p:nvSpPr>
        <p:spPr bwMode="auto">
          <a:xfrm rot="-5400000">
            <a:off x="37925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163" name="Rectangle 57"/>
          <p:cNvSpPr>
            <a:spLocks noChangeArrowheads="1"/>
          </p:cNvSpPr>
          <p:nvPr/>
        </p:nvSpPr>
        <p:spPr bwMode="auto">
          <a:xfrm rot="-5400000">
            <a:off x="37925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E-handel</a:t>
            </a:r>
          </a:p>
        </p:txBody>
      </p:sp>
      <p:sp>
        <p:nvSpPr>
          <p:cNvPr id="5164" name="Rectangle 58"/>
          <p:cNvSpPr>
            <a:spLocks noChangeArrowheads="1"/>
          </p:cNvSpPr>
          <p:nvPr/>
        </p:nvSpPr>
        <p:spPr bwMode="auto">
          <a:xfrm rot="-5400000">
            <a:off x="37925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Tidsserieanalys</a:t>
            </a:r>
          </a:p>
        </p:txBody>
      </p:sp>
      <p:sp>
        <p:nvSpPr>
          <p:cNvPr id="5165" name="Rectangle 59"/>
          <p:cNvSpPr>
            <a:spLocks noChangeArrowheads="1"/>
          </p:cNvSpPr>
          <p:nvPr/>
        </p:nvSpPr>
        <p:spPr bwMode="auto">
          <a:xfrm rot="-5400000">
            <a:off x="37925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Konkurrens-</a:t>
            </a:r>
          </a:p>
          <a:p>
            <a:pPr eaLnBrk="1" hangingPunct="1"/>
            <a:r>
              <a:rPr lang="sv-SE" altLang="sv-SE" sz="1000"/>
              <a:t>utsättning</a:t>
            </a:r>
          </a:p>
        </p:txBody>
      </p:sp>
      <p:sp>
        <p:nvSpPr>
          <p:cNvPr id="5166" name="Rectangle 61"/>
          <p:cNvSpPr>
            <a:spLocks noChangeArrowheads="1"/>
          </p:cNvSpPr>
          <p:nvPr/>
        </p:nvSpPr>
        <p:spPr bwMode="auto">
          <a:xfrm rot="-5400000">
            <a:off x="42116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167" name="Rectangle 62"/>
          <p:cNvSpPr>
            <a:spLocks noChangeArrowheads="1"/>
          </p:cNvSpPr>
          <p:nvPr/>
        </p:nvSpPr>
        <p:spPr bwMode="auto">
          <a:xfrm rot="-5400000">
            <a:off x="42116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Inköpskanban</a:t>
            </a:r>
          </a:p>
        </p:txBody>
      </p:sp>
      <p:sp>
        <p:nvSpPr>
          <p:cNvPr id="5168" name="Rectangle 63"/>
          <p:cNvSpPr>
            <a:spLocks noChangeArrowheads="1"/>
          </p:cNvSpPr>
          <p:nvPr/>
        </p:nvSpPr>
        <p:spPr bwMode="auto">
          <a:xfrm rot="-5400000">
            <a:off x="42116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Hedging ”in-house”</a:t>
            </a:r>
          </a:p>
        </p:txBody>
      </p:sp>
      <p:sp>
        <p:nvSpPr>
          <p:cNvPr id="5169" name="Rectangle 64"/>
          <p:cNvSpPr>
            <a:spLocks noChangeArrowheads="1"/>
          </p:cNvSpPr>
          <p:nvPr/>
        </p:nvSpPr>
        <p:spPr bwMode="auto">
          <a:xfrm rot="-5400000">
            <a:off x="42116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Kostnadsfaktor-</a:t>
            </a:r>
          </a:p>
          <a:p>
            <a:pPr eaLnBrk="1" hangingPunct="1"/>
            <a:r>
              <a:rPr lang="sv-SE" altLang="sv-SE" sz="1000"/>
              <a:t>analys</a:t>
            </a:r>
          </a:p>
        </p:txBody>
      </p:sp>
      <p:sp>
        <p:nvSpPr>
          <p:cNvPr id="5170" name="Rectangle 66"/>
          <p:cNvSpPr>
            <a:spLocks noChangeArrowheads="1"/>
          </p:cNvSpPr>
          <p:nvPr/>
        </p:nvSpPr>
        <p:spPr bwMode="auto">
          <a:xfrm rot="-5400000">
            <a:off x="46307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171" name="Rectangle 67"/>
          <p:cNvSpPr>
            <a:spLocks noChangeArrowheads="1"/>
          </p:cNvSpPr>
          <p:nvPr/>
        </p:nvSpPr>
        <p:spPr bwMode="auto">
          <a:xfrm rot="-5400000">
            <a:off x="46307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VMI</a:t>
            </a:r>
          </a:p>
        </p:txBody>
      </p:sp>
      <p:sp>
        <p:nvSpPr>
          <p:cNvPr id="5172" name="Rectangle 68"/>
          <p:cNvSpPr>
            <a:spLocks noChangeArrowheads="1"/>
          </p:cNvSpPr>
          <p:nvPr/>
        </p:nvSpPr>
        <p:spPr bwMode="auto">
          <a:xfrm rot="-5400000">
            <a:off x="46307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73" name="Rectangle 69"/>
          <p:cNvSpPr>
            <a:spLocks noChangeArrowheads="1"/>
          </p:cNvSpPr>
          <p:nvPr/>
        </p:nvSpPr>
        <p:spPr bwMode="auto">
          <a:xfrm rot="-5400000">
            <a:off x="46307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Tvistutvinning</a:t>
            </a:r>
          </a:p>
        </p:txBody>
      </p:sp>
      <p:sp>
        <p:nvSpPr>
          <p:cNvPr id="5174" name="Rectangle 71"/>
          <p:cNvSpPr>
            <a:spLocks noChangeArrowheads="1"/>
          </p:cNvSpPr>
          <p:nvPr/>
        </p:nvSpPr>
        <p:spPr bwMode="auto">
          <a:xfrm rot="-5400000">
            <a:off x="50498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175" name="Rectangle 72"/>
          <p:cNvSpPr>
            <a:spLocks noChangeArrowheads="1"/>
          </p:cNvSpPr>
          <p:nvPr/>
        </p:nvSpPr>
        <p:spPr bwMode="auto">
          <a:xfrm rot="-5400000">
            <a:off x="50498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Ledtidsreduktion</a:t>
            </a:r>
          </a:p>
        </p:txBody>
      </p:sp>
      <p:sp>
        <p:nvSpPr>
          <p:cNvPr id="5176" name="Rectangle 73"/>
          <p:cNvSpPr>
            <a:spLocks noChangeArrowheads="1"/>
          </p:cNvSpPr>
          <p:nvPr/>
        </p:nvSpPr>
        <p:spPr bwMode="auto">
          <a:xfrm rot="-5400000">
            <a:off x="50498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77" name="Rectangle 74"/>
          <p:cNvSpPr>
            <a:spLocks noChangeArrowheads="1"/>
          </p:cNvSpPr>
          <p:nvPr/>
        </p:nvSpPr>
        <p:spPr bwMode="auto">
          <a:xfrm rot="-5400000">
            <a:off x="50498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Livscykelkostnader</a:t>
            </a:r>
          </a:p>
        </p:txBody>
      </p:sp>
      <p:sp>
        <p:nvSpPr>
          <p:cNvPr id="5178" name="Rectangle 76"/>
          <p:cNvSpPr>
            <a:spLocks noChangeArrowheads="1"/>
          </p:cNvSpPr>
          <p:nvPr/>
        </p:nvSpPr>
        <p:spPr bwMode="auto">
          <a:xfrm rot="-5400000">
            <a:off x="54689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179" name="Rectangle 77"/>
          <p:cNvSpPr>
            <a:spLocks noChangeArrowheads="1"/>
          </p:cNvSpPr>
          <p:nvPr/>
        </p:nvSpPr>
        <p:spPr bwMode="auto">
          <a:xfrm rot="-5400000">
            <a:off x="54689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80" name="Rectangle 78"/>
          <p:cNvSpPr>
            <a:spLocks noChangeArrowheads="1"/>
          </p:cNvSpPr>
          <p:nvPr/>
        </p:nvSpPr>
        <p:spPr bwMode="auto">
          <a:xfrm rot="-5400000">
            <a:off x="54689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81" name="Rectangle 79"/>
          <p:cNvSpPr>
            <a:spLocks noChangeArrowheads="1"/>
          </p:cNvSpPr>
          <p:nvPr/>
        </p:nvSpPr>
        <p:spPr bwMode="auto">
          <a:xfrm rot="-5400000">
            <a:off x="54689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Varianterduktion</a:t>
            </a:r>
          </a:p>
        </p:txBody>
      </p:sp>
      <p:sp>
        <p:nvSpPr>
          <p:cNvPr id="5182" name="Rectangle 81"/>
          <p:cNvSpPr>
            <a:spLocks noChangeArrowheads="1"/>
          </p:cNvSpPr>
          <p:nvPr/>
        </p:nvSpPr>
        <p:spPr bwMode="auto">
          <a:xfrm rot="-5400000">
            <a:off x="58880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183" name="Rectangle 82"/>
          <p:cNvSpPr>
            <a:spLocks noChangeArrowheads="1"/>
          </p:cNvSpPr>
          <p:nvPr/>
        </p:nvSpPr>
        <p:spPr bwMode="auto">
          <a:xfrm rot="-5400000">
            <a:off x="58880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84" name="Rectangle 83"/>
          <p:cNvSpPr>
            <a:spLocks noChangeArrowheads="1"/>
          </p:cNvSpPr>
          <p:nvPr/>
        </p:nvSpPr>
        <p:spPr bwMode="auto">
          <a:xfrm rot="-5400000">
            <a:off x="58880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85" name="Rectangle 84"/>
          <p:cNvSpPr>
            <a:spLocks noChangeArrowheads="1"/>
          </p:cNvSpPr>
          <p:nvPr/>
        </p:nvSpPr>
        <p:spPr bwMode="auto">
          <a:xfrm rot="-5400000">
            <a:off x="58880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Utvinning av kapital-</a:t>
            </a:r>
          </a:p>
          <a:p>
            <a:pPr eaLnBrk="1" hangingPunct="1"/>
            <a:r>
              <a:rPr lang="sv-SE" altLang="sv-SE" sz="1000"/>
              <a:t>läckage</a:t>
            </a:r>
          </a:p>
        </p:txBody>
      </p:sp>
      <p:sp>
        <p:nvSpPr>
          <p:cNvPr id="5186" name="Rectangle 86"/>
          <p:cNvSpPr>
            <a:spLocks noChangeArrowheads="1"/>
          </p:cNvSpPr>
          <p:nvPr/>
        </p:nvSpPr>
        <p:spPr bwMode="auto">
          <a:xfrm rot="-5400000">
            <a:off x="63071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87" name="Rectangle 87"/>
          <p:cNvSpPr>
            <a:spLocks noChangeArrowheads="1"/>
          </p:cNvSpPr>
          <p:nvPr/>
        </p:nvSpPr>
        <p:spPr bwMode="auto">
          <a:xfrm rot="-5400000">
            <a:off x="63071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88" name="Rectangle 88"/>
          <p:cNvSpPr>
            <a:spLocks noChangeArrowheads="1"/>
          </p:cNvSpPr>
          <p:nvPr/>
        </p:nvSpPr>
        <p:spPr bwMode="auto">
          <a:xfrm rot="-5400000">
            <a:off x="63071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89" name="Rectangle 89"/>
          <p:cNvSpPr>
            <a:spLocks noChangeArrowheads="1"/>
          </p:cNvSpPr>
          <p:nvPr/>
        </p:nvSpPr>
        <p:spPr bwMode="auto">
          <a:xfrm rot="-5400000">
            <a:off x="63071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Dynamiska</a:t>
            </a:r>
          </a:p>
          <a:p>
            <a:pPr eaLnBrk="1" hangingPunct="1"/>
            <a:r>
              <a:rPr lang="sv-SE" altLang="sv-SE" sz="1000"/>
              <a:t>kassarabatter</a:t>
            </a:r>
          </a:p>
        </p:txBody>
      </p:sp>
      <p:sp>
        <p:nvSpPr>
          <p:cNvPr id="5190" name="Rectangle 91"/>
          <p:cNvSpPr>
            <a:spLocks noChangeArrowheads="1"/>
          </p:cNvSpPr>
          <p:nvPr/>
        </p:nvSpPr>
        <p:spPr bwMode="auto">
          <a:xfrm rot="-5400000">
            <a:off x="67262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91" name="Rectangle 92"/>
          <p:cNvSpPr>
            <a:spLocks noChangeArrowheads="1"/>
          </p:cNvSpPr>
          <p:nvPr/>
        </p:nvSpPr>
        <p:spPr bwMode="auto">
          <a:xfrm rot="-5400000">
            <a:off x="67262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92" name="Rectangle 93"/>
          <p:cNvSpPr>
            <a:spLocks noChangeArrowheads="1"/>
          </p:cNvSpPr>
          <p:nvPr/>
        </p:nvSpPr>
        <p:spPr bwMode="auto">
          <a:xfrm rot="-5400000">
            <a:off x="67262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93" name="Rectangle 94"/>
          <p:cNvSpPr>
            <a:spLocks noChangeArrowheads="1"/>
          </p:cNvSpPr>
          <p:nvPr/>
        </p:nvSpPr>
        <p:spPr bwMode="auto">
          <a:xfrm rot="-5400000">
            <a:off x="67262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Ekonomisk</a:t>
            </a:r>
          </a:p>
          <a:p>
            <a:pPr eaLnBrk="1" hangingPunct="1"/>
            <a:r>
              <a:rPr lang="sv-SE" altLang="sv-SE" sz="1000"/>
              <a:t>orderkvantitet</a:t>
            </a:r>
          </a:p>
        </p:txBody>
      </p:sp>
      <p:sp>
        <p:nvSpPr>
          <p:cNvPr id="5194" name="Rectangle 96"/>
          <p:cNvSpPr>
            <a:spLocks noChangeArrowheads="1"/>
          </p:cNvSpPr>
          <p:nvPr/>
        </p:nvSpPr>
        <p:spPr bwMode="auto">
          <a:xfrm rot="-5400000">
            <a:off x="71453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95" name="Rectangle 97"/>
          <p:cNvSpPr>
            <a:spLocks noChangeArrowheads="1"/>
          </p:cNvSpPr>
          <p:nvPr/>
        </p:nvSpPr>
        <p:spPr bwMode="auto">
          <a:xfrm rot="-5400000">
            <a:off x="71453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96" name="Rectangle 98"/>
          <p:cNvSpPr>
            <a:spLocks noChangeArrowheads="1"/>
          </p:cNvSpPr>
          <p:nvPr/>
        </p:nvSpPr>
        <p:spPr bwMode="auto">
          <a:xfrm rot="-5400000">
            <a:off x="71453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97" name="Rectangle 99"/>
          <p:cNvSpPr>
            <a:spLocks noChangeArrowheads="1"/>
          </p:cNvSpPr>
          <p:nvPr/>
        </p:nvSpPr>
        <p:spPr bwMode="auto">
          <a:xfrm rot="-5400000">
            <a:off x="71453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Behovsreduktion</a:t>
            </a:r>
          </a:p>
        </p:txBody>
      </p:sp>
      <p:sp>
        <p:nvSpPr>
          <p:cNvPr id="5198" name="Rectangle 101"/>
          <p:cNvSpPr>
            <a:spLocks noChangeArrowheads="1"/>
          </p:cNvSpPr>
          <p:nvPr/>
        </p:nvSpPr>
        <p:spPr bwMode="auto">
          <a:xfrm rot="-5400000">
            <a:off x="75644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199" name="Rectangle 102"/>
          <p:cNvSpPr>
            <a:spLocks noChangeArrowheads="1"/>
          </p:cNvSpPr>
          <p:nvPr/>
        </p:nvSpPr>
        <p:spPr bwMode="auto">
          <a:xfrm rot="-5400000">
            <a:off x="75644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200" name="Rectangle 103"/>
          <p:cNvSpPr>
            <a:spLocks noChangeArrowheads="1"/>
          </p:cNvSpPr>
          <p:nvPr/>
        </p:nvSpPr>
        <p:spPr bwMode="auto">
          <a:xfrm rot="-5400000">
            <a:off x="75644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201" name="Rectangle 104"/>
          <p:cNvSpPr>
            <a:spLocks noChangeArrowheads="1"/>
          </p:cNvSpPr>
          <p:nvPr/>
        </p:nvSpPr>
        <p:spPr bwMode="auto">
          <a:xfrm rot="-5400000">
            <a:off x="75644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202" name="Rectangle 106"/>
          <p:cNvSpPr>
            <a:spLocks noChangeArrowheads="1"/>
          </p:cNvSpPr>
          <p:nvPr/>
        </p:nvSpPr>
        <p:spPr bwMode="auto">
          <a:xfrm rot="-5400000">
            <a:off x="7983537" y="5235576"/>
            <a:ext cx="1209675" cy="419100"/>
          </a:xfrm>
          <a:prstGeom prst="rect">
            <a:avLst/>
          </a:prstGeom>
          <a:solidFill>
            <a:srgbClr val="3366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203" name="Rectangle 107"/>
          <p:cNvSpPr>
            <a:spLocks noChangeArrowheads="1"/>
          </p:cNvSpPr>
          <p:nvPr/>
        </p:nvSpPr>
        <p:spPr bwMode="auto">
          <a:xfrm rot="-5400000">
            <a:off x="7983537" y="3870326"/>
            <a:ext cx="1209675" cy="41910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204" name="Rectangle 108"/>
          <p:cNvSpPr>
            <a:spLocks noChangeArrowheads="1"/>
          </p:cNvSpPr>
          <p:nvPr/>
        </p:nvSpPr>
        <p:spPr bwMode="auto">
          <a:xfrm rot="-5400000">
            <a:off x="7983537" y="2505076"/>
            <a:ext cx="1209675" cy="419100"/>
          </a:xfrm>
          <a:prstGeom prst="rect">
            <a:avLst/>
          </a:prstGeom>
          <a:solidFill>
            <a:srgbClr val="FF505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000"/>
              <a:t> </a:t>
            </a:r>
          </a:p>
        </p:txBody>
      </p:sp>
      <p:sp>
        <p:nvSpPr>
          <p:cNvPr id="5205" name="Rectangle 109"/>
          <p:cNvSpPr>
            <a:spLocks noChangeArrowheads="1"/>
          </p:cNvSpPr>
          <p:nvPr/>
        </p:nvSpPr>
        <p:spPr bwMode="auto">
          <a:xfrm rot="-5400000">
            <a:off x="7983537" y="1139826"/>
            <a:ext cx="1209675" cy="419100"/>
          </a:xfrm>
          <a:prstGeom prst="rect">
            <a:avLst/>
          </a:prstGeom>
          <a:solidFill>
            <a:srgbClr val="66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000"/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 rot="10800000">
            <a:off x="8726488" y="5892800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auto">
          <a:xfrm rot="10800000">
            <a:off x="8726488" y="4708525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 rot="10800000">
            <a:off x="8726488" y="4533900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 rot="10800000">
            <a:off x="8726488" y="3330575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 rot="10800000">
            <a:off x="8726488" y="3136900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 rot="10800000">
            <a:off x="8726488" y="1971675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13" name="Text Box 93"/>
          <p:cNvSpPr txBox="1">
            <a:spLocks noChangeArrowheads="1"/>
          </p:cNvSpPr>
          <p:nvPr/>
        </p:nvSpPr>
        <p:spPr bwMode="auto">
          <a:xfrm rot="10800000">
            <a:off x="8726488" y="1800225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14" name="Text Box 94"/>
          <p:cNvSpPr txBox="1">
            <a:spLocks noChangeArrowheads="1"/>
          </p:cNvSpPr>
          <p:nvPr/>
        </p:nvSpPr>
        <p:spPr bwMode="auto">
          <a:xfrm rot="10800000">
            <a:off x="8726488" y="587375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5216" name="Text Box 96"/>
          <p:cNvSpPr txBox="1">
            <a:spLocks noChangeArrowheads="1"/>
          </p:cNvSpPr>
          <p:nvPr/>
        </p:nvSpPr>
        <p:spPr bwMode="auto">
          <a:xfrm>
            <a:off x="1781175" y="176213"/>
            <a:ext cx="487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Inköpsstrategier till den morfologiska analysen</a:t>
            </a:r>
          </a:p>
          <a:p>
            <a:r>
              <a:rPr lang="sv-SE" altLang="sv-SE" sz="1000"/>
              <a:t>(lägg gärna till egna)</a:t>
            </a:r>
          </a:p>
        </p:txBody>
      </p:sp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2995613" y="6281738"/>
            <a:ext cx="2617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200"/>
              <a:t>Skriv ut den här sidan på vitt papper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2" name="Rectangle 86" descr="Tvärrand medium"/>
          <p:cNvSpPr>
            <a:spLocks noChangeArrowheads="1"/>
          </p:cNvSpPr>
          <p:nvPr/>
        </p:nvSpPr>
        <p:spPr bwMode="auto">
          <a:xfrm>
            <a:off x="4927600" y="4364038"/>
            <a:ext cx="444500" cy="191770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3399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03" name="Rectangle 87" descr="Tvärrand medium"/>
          <p:cNvSpPr>
            <a:spLocks noChangeArrowheads="1"/>
          </p:cNvSpPr>
          <p:nvPr/>
        </p:nvSpPr>
        <p:spPr bwMode="auto">
          <a:xfrm>
            <a:off x="5626100" y="4338638"/>
            <a:ext cx="444500" cy="196850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FF66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04" name="Rectangle 88" descr="Tvärrand medium"/>
          <p:cNvSpPr>
            <a:spLocks noChangeArrowheads="1"/>
          </p:cNvSpPr>
          <p:nvPr/>
        </p:nvSpPr>
        <p:spPr bwMode="auto">
          <a:xfrm>
            <a:off x="6324600" y="4351338"/>
            <a:ext cx="444500" cy="198120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5050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05" name="Rectangle 89" descr="Tvärrand medium"/>
          <p:cNvSpPr>
            <a:spLocks noChangeArrowheads="1"/>
          </p:cNvSpPr>
          <p:nvPr/>
        </p:nvSpPr>
        <p:spPr bwMode="auto">
          <a:xfrm>
            <a:off x="6997700" y="4338638"/>
            <a:ext cx="444500" cy="20320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folHlink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67" name="Rectangle 51" descr="Långrand medium"/>
          <p:cNvSpPr>
            <a:spLocks noChangeArrowheads="1"/>
          </p:cNvSpPr>
          <p:nvPr/>
        </p:nvSpPr>
        <p:spPr bwMode="auto">
          <a:xfrm>
            <a:off x="3124200" y="4960938"/>
            <a:ext cx="26035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32025" y="350838"/>
            <a:ext cx="513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Foga samman mask och remsor på följande sätt: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52800" y="946150"/>
            <a:ext cx="4362450" cy="1663700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22" name="Rectangle 6" descr="Långrand medium"/>
          <p:cNvSpPr>
            <a:spLocks noChangeArrowheads="1"/>
          </p:cNvSpPr>
          <p:nvPr/>
        </p:nvSpPr>
        <p:spPr bwMode="auto">
          <a:xfrm>
            <a:off x="482600" y="1409700"/>
            <a:ext cx="26035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774700" y="1943100"/>
            <a:ext cx="2413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90625" y="98901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Kraljics matris</a:t>
            </a:r>
          </a:p>
        </p:txBody>
      </p: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662363" y="1403350"/>
            <a:ext cx="3605212" cy="484188"/>
            <a:chOff x="195" y="2436"/>
            <a:chExt cx="4791" cy="897"/>
          </a:xfrm>
        </p:grpSpPr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999" y="2447"/>
              <a:ext cx="190" cy="885"/>
              <a:chOff x="855" y="303"/>
              <a:chExt cx="190" cy="885"/>
            </a:xfrm>
          </p:grpSpPr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28" name="Group 12"/>
            <p:cNvGrpSpPr>
              <a:grpSpLocks/>
            </p:cNvGrpSpPr>
            <p:nvPr/>
          </p:nvGrpSpPr>
          <p:grpSpPr bwMode="auto">
            <a:xfrm>
              <a:off x="2077" y="2436"/>
              <a:ext cx="190" cy="885"/>
              <a:chOff x="1933" y="292"/>
              <a:chExt cx="190" cy="885"/>
            </a:xfrm>
          </p:grpSpPr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>
                <a:off x="1933" y="292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>
                <a:off x="2123" y="292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2982" y="2440"/>
              <a:ext cx="190" cy="885"/>
              <a:chOff x="855" y="303"/>
              <a:chExt cx="190" cy="885"/>
            </a:xfrm>
          </p:grpSpPr>
          <p:sp>
            <p:nvSpPr>
              <p:cNvPr id="9232" name="Line 16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33" name="Line 17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34" name="Group 18"/>
            <p:cNvGrpSpPr>
              <a:grpSpLocks/>
            </p:cNvGrpSpPr>
            <p:nvPr/>
          </p:nvGrpSpPr>
          <p:grpSpPr bwMode="auto">
            <a:xfrm>
              <a:off x="3886" y="2444"/>
              <a:ext cx="190" cy="885"/>
              <a:chOff x="855" y="303"/>
              <a:chExt cx="190" cy="885"/>
            </a:xfrm>
          </p:grpSpPr>
          <p:sp>
            <p:nvSpPr>
              <p:cNvPr id="9235" name="Line 19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36" name="Line 20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37" name="Group 21"/>
            <p:cNvGrpSpPr>
              <a:grpSpLocks/>
            </p:cNvGrpSpPr>
            <p:nvPr/>
          </p:nvGrpSpPr>
          <p:grpSpPr bwMode="auto">
            <a:xfrm>
              <a:off x="4796" y="2442"/>
              <a:ext cx="190" cy="885"/>
              <a:chOff x="855" y="303"/>
              <a:chExt cx="190" cy="885"/>
            </a:xfrm>
          </p:grpSpPr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39" name="Line 23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40" name="Group 24"/>
            <p:cNvGrpSpPr>
              <a:grpSpLocks/>
            </p:cNvGrpSpPr>
            <p:nvPr/>
          </p:nvGrpSpPr>
          <p:grpSpPr bwMode="auto">
            <a:xfrm>
              <a:off x="195" y="2448"/>
              <a:ext cx="190" cy="885"/>
              <a:chOff x="855" y="303"/>
              <a:chExt cx="190" cy="885"/>
            </a:xfrm>
          </p:grpSpPr>
          <p:sp>
            <p:nvSpPr>
              <p:cNvPr id="9241" name="Line 25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42" name="Line 26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4845050" y="2114550"/>
            <a:ext cx="2679700" cy="215900"/>
            <a:chOff x="1132" y="2668"/>
            <a:chExt cx="3520" cy="272"/>
          </a:xfrm>
        </p:grpSpPr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>
              <a:off x="1132" y="2668"/>
              <a:ext cx="792" cy="268"/>
              <a:chOff x="1628" y="1372"/>
              <a:chExt cx="792" cy="268"/>
            </a:xfrm>
          </p:grpSpPr>
          <p:sp>
            <p:nvSpPr>
              <p:cNvPr id="9247" name="Line 31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49" name="Group 33"/>
            <p:cNvGrpSpPr>
              <a:grpSpLocks/>
            </p:cNvGrpSpPr>
            <p:nvPr/>
          </p:nvGrpSpPr>
          <p:grpSpPr bwMode="auto">
            <a:xfrm>
              <a:off x="2040" y="2668"/>
              <a:ext cx="792" cy="268"/>
              <a:chOff x="1628" y="1372"/>
              <a:chExt cx="792" cy="268"/>
            </a:xfrm>
          </p:grpSpPr>
          <p:sp>
            <p:nvSpPr>
              <p:cNvPr id="9250" name="Line 34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52" name="Group 36"/>
            <p:cNvGrpSpPr>
              <a:grpSpLocks/>
            </p:cNvGrpSpPr>
            <p:nvPr/>
          </p:nvGrpSpPr>
          <p:grpSpPr bwMode="auto">
            <a:xfrm>
              <a:off x="2952" y="2668"/>
              <a:ext cx="792" cy="268"/>
              <a:chOff x="1628" y="1372"/>
              <a:chExt cx="792" cy="268"/>
            </a:xfrm>
          </p:grpSpPr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55" name="Group 39"/>
            <p:cNvGrpSpPr>
              <a:grpSpLocks/>
            </p:cNvGrpSpPr>
            <p:nvPr/>
          </p:nvGrpSpPr>
          <p:grpSpPr bwMode="auto">
            <a:xfrm>
              <a:off x="3860" y="2672"/>
              <a:ext cx="792" cy="268"/>
              <a:chOff x="1628" y="1372"/>
              <a:chExt cx="792" cy="268"/>
            </a:xfrm>
          </p:grpSpPr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9259" name="Rectangle 43" descr="Tvärrand medium"/>
          <p:cNvSpPr>
            <a:spLocks noChangeArrowheads="1"/>
          </p:cNvSpPr>
          <p:nvPr/>
        </p:nvSpPr>
        <p:spPr bwMode="auto">
          <a:xfrm>
            <a:off x="4940300" y="2679700"/>
            <a:ext cx="444500" cy="96520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3399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60" name="Rectangle 44" descr="Tvärrand medium"/>
          <p:cNvSpPr>
            <a:spLocks noChangeArrowheads="1"/>
          </p:cNvSpPr>
          <p:nvPr/>
        </p:nvSpPr>
        <p:spPr bwMode="auto">
          <a:xfrm>
            <a:off x="5626100" y="2679700"/>
            <a:ext cx="444500" cy="96520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FF66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61" name="Rectangle 45" descr="Tvärrand medium"/>
          <p:cNvSpPr>
            <a:spLocks noChangeArrowheads="1"/>
          </p:cNvSpPr>
          <p:nvPr/>
        </p:nvSpPr>
        <p:spPr bwMode="auto">
          <a:xfrm>
            <a:off x="6311900" y="2679700"/>
            <a:ext cx="444500" cy="96520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5050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62" name="Rectangle 46" descr="Tvärrand medium"/>
          <p:cNvSpPr>
            <a:spLocks noChangeArrowheads="1"/>
          </p:cNvSpPr>
          <p:nvPr/>
        </p:nvSpPr>
        <p:spPr bwMode="auto">
          <a:xfrm>
            <a:off x="6997700" y="2679700"/>
            <a:ext cx="444500" cy="965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folHlink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 flipV="1">
            <a:off x="7683500" y="2654300"/>
            <a:ext cx="0" cy="1041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7724775" y="2855913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sv-SE" altLang="sv-SE"/>
              <a:t>Inköps-</a:t>
            </a:r>
          </a:p>
          <a:p>
            <a:pPr algn="l"/>
            <a:r>
              <a:rPr lang="sv-SE" altLang="sv-SE"/>
              <a:t>strategier</a:t>
            </a:r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3352800" y="4446588"/>
            <a:ext cx="4362450" cy="1663700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216025" y="495935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Kraljics matris</a:t>
            </a:r>
          </a:p>
        </p:txBody>
      </p:sp>
      <p:grpSp>
        <p:nvGrpSpPr>
          <p:cNvPr id="9270" name="Group 54"/>
          <p:cNvGrpSpPr>
            <a:grpSpLocks/>
          </p:cNvGrpSpPr>
          <p:nvPr/>
        </p:nvGrpSpPr>
        <p:grpSpPr bwMode="auto">
          <a:xfrm>
            <a:off x="3662363" y="4903788"/>
            <a:ext cx="3605212" cy="484187"/>
            <a:chOff x="195" y="2436"/>
            <a:chExt cx="4791" cy="897"/>
          </a:xfrm>
        </p:grpSpPr>
        <p:grpSp>
          <p:nvGrpSpPr>
            <p:cNvPr id="9271" name="Group 55"/>
            <p:cNvGrpSpPr>
              <a:grpSpLocks/>
            </p:cNvGrpSpPr>
            <p:nvPr/>
          </p:nvGrpSpPr>
          <p:grpSpPr bwMode="auto">
            <a:xfrm>
              <a:off x="999" y="2447"/>
              <a:ext cx="190" cy="885"/>
              <a:chOff x="855" y="303"/>
              <a:chExt cx="190" cy="885"/>
            </a:xfrm>
          </p:grpSpPr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74" name="Group 58"/>
            <p:cNvGrpSpPr>
              <a:grpSpLocks/>
            </p:cNvGrpSpPr>
            <p:nvPr/>
          </p:nvGrpSpPr>
          <p:grpSpPr bwMode="auto">
            <a:xfrm>
              <a:off x="2077" y="2436"/>
              <a:ext cx="190" cy="885"/>
              <a:chOff x="1933" y="292"/>
              <a:chExt cx="190" cy="885"/>
            </a:xfrm>
          </p:grpSpPr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>
                <a:off x="1933" y="292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>
                <a:off x="2123" y="292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2982" y="2440"/>
              <a:ext cx="190" cy="885"/>
              <a:chOff x="855" y="303"/>
              <a:chExt cx="190" cy="885"/>
            </a:xfrm>
          </p:grpSpPr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80" name="Group 64"/>
            <p:cNvGrpSpPr>
              <a:grpSpLocks/>
            </p:cNvGrpSpPr>
            <p:nvPr/>
          </p:nvGrpSpPr>
          <p:grpSpPr bwMode="auto">
            <a:xfrm>
              <a:off x="3886" y="2444"/>
              <a:ext cx="190" cy="885"/>
              <a:chOff x="855" y="303"/>
              <a:chExt cx="190" cy="885"/>
            </a:xfrm>
          </p:grpSpPr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83" name="Group 67"/>
            <p:cNvGrpSpPr>
              <a:grpSpLocks/>
            </p:cNvGrpSpPr>
            <p:nvPr/>
          </p:nvGrpSpPr>
          <p:grpSpPr bwMode="auto">
            <a:xfrm>
              <a:off x="4796" y="2442"/>
              <a:ext cx="190" cy="885"/>
              <a:chOff x="855" y="303"/>
              <a:chExt cx="190" cy="885"/>
            </a:xfrm>
          </p:grpSpPr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85" name="Line 69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86" name="Group 70"/>
            <p:cNvGrpSpPr>
              <a:grpSpLocks/>
            </p:cNvGrpSpPr>
            <p:nvPr/>
          </p:nvGrpSpPr>
          <p:grpSpPr bwMode="auto">
            <a:xfrm>
              <a:off x="195" y="2448"/>
              <a:ext cx="190" cy="885"/>
              <a:chOff x="855" y="303"/>
              <a:chExt cx="190" cy="885"/>
            </a:xfrm>
          </p:grpSpPr>
          <p:sp>
            <p:nvSpPr>
              <p:cNvPr id="9287" name="Line 71"/>
              <p:cNvSpPr>
                <a:spLocks noChangeShapeType="1"/>
              </p:cNvSpPr>
              <p:nvPr/>
            </p:nvSpPr>
            <p:spPr bwMode="auto">
              <a:xfrm>
                <a:off x="85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88" name="Line 72"/>
              <p:cNvSpPr>
                <a:spLocks noChangeShapeType="1"/>
              </p:cNvSpPr>
              <p:nvPr/>
            </p:nvSpPr>
            <p:spPr bwMode="auto">
              <a:xfrm>
                <a:off x="1045" y="303"/>
                <a:ext cx="0" cy="88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9289" name="Group 73"/>
          <p:cNvGrpSpPr>
            <a:grpSpLocks/>
          </p:cNvGrpSpPr>
          <p:nvPr/>
        </p:nvGrpSpPr>
        <p:grpSpPr bwMode="auto">
          <a:xfrm>
            <a:off x="4845050" y="5614988"/>
            <a:ext cx="2679700" cy="215900"/>
            <a:chOff x="1132" y="2668"/>
            <a:chExt cx="3520" cy="272"/>
          </a:xfrm>
        </p:grpSpPr>
        <p:grpSp>
          <p:nvGrpSpPr>
            <p:cNvPr id="9290" name="Group 74"/>
            <p:cNvGrpSpPr>
              <a:grpSpLocks/>
            </p:cNvGrpSpPr>
            <p:nvPr/>
          </p:nvGrpSpPr>
          <p:grpSpPr bwMode="auto">
            <a:xfrm>
              <a:off x="1132" y="2668"/>
              <a:ext cx="792" cy="268"/>
              <a:chOff x="1628" y="1372"/>
              <a:chExt cx="792" cy="268"/>
            </a:xfrm>
          </p:grpSpPr>
          <p:sp>
            <p:nvSpPr>
              <p:cNvPr id="9291" name="Line 75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92" name="Line 76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93" name="Group 77"/>
            <p:cNvGrpSpPr>
              <a:grpSpLocks/>
            </p:cNvGrpSpPr>
            <p:nvPr/>
          </p:nvGrpSpPr>
          <p:grpSpPr bwMode="auto">
            <a:xfrm>
              <a:off x="2040" y="2668"/>
              <a:ext cx="792" cy="268"/>
              <a:chOff x="1628" y="1372"/>
              <a:chExt cx="792" cy="268"/>
            </a:xfrm>
          </p:grpSpPr>
          <p:sp>
            <p:nvSpPr>
              <p:cNvPr id="9294" name="Line 78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95" name="Line 79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96" name="Group 80"/>
            <p:cNvGrpSpPr>
              <a:grpSpLocks/>
            </p:cNvGrpSpPr>
            <p:nvPr/>
          </p:nvGrpSpPr>
          <p:grpSpPr bwMode="auto">
            <a:xfrm>
              <a:off x="2952" y="2668"/>
              <a:ext cx="792" cy="268"/>
              <a:chOff x="1628" y="1372"/>
              <a:chExt cx="792" cy="268"/>
            </a:xfrm>
          </p:grpSpPr>
          <p:sp>
            <p:nvSpPr>
              <p:cNvPr id="9297" name="Line 81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98" name="Line 82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299" name="Group 83"/>
            <p:cNvGrpSpPr>
              <a:grpSpLocks/>
            </p:cNvGrpSpPr>
            <p:nvPr/>
          </p:nvGrpSpPr>
          <p:grpSpPr bwMode="auto">
            <a:xfrm>
              <a:off x="3860" y="2672"/>
              <a:ext cx="792" cy="268"/>
              <a:chOff x="1628" y="1372"/>
              <a:chExt cx="792" cy="268"/>
            </a:xfrm>
          </p:grpSpPr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>
                <a:off x="1628" y="1372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01" name="Line 85"/>
              <p:cNvSpPr>
                <a:spLocks noChangeShapeType="1"/>
              </p:cNvSpPr>
              <p:nvPr/>
            </p:nvSpPr>
            <p:spPr bwMode="auto">
              <a:xfrm>
                <a:off x="1628" y="1640"/>
                <a:ext cx="7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9309" name="Rectangle 93" descr="Långrand medium"/>
          <p:cNvSpPr>
            <a:spLocks noChangeArrowheads="1"/>
          </p:cNvSpPr>
          <p:nvPr/>
        </p:nvSpPr>
        <p:spPr bwMode="auto">
          <a:xfrm>
            <a:off x="3657600" y="4954588"/>
            <a:ext cx="1397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0" name="Rectangle 94" descr="Långrand medium"/>
          <p:cNvSpPr>
            <a:spLocks noChangeArrowheads="1"/>
          </p:cNvSpPr>
          <p:nvPr/>
        </p:nvSpPr>
        <p:spPr bwMode="auto">
          <a:xfrm>
            <a:off x="4267200" y="4948238"/>
            <a:ext cx="1397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1" name="Rectangle 95" descr="Långrand medium"/>
          <p:cNvSpPr>
            <a:spLocks noChangeArrowheads="1"/>
          </p:cNvSpPr>
          <p:nvPr/>
        </p:nvSpPr>
        <p:spPr bwMode="auto">
          <a:xfrm>
            <a:off x="5073650" y="4935538"/>
            <a:ext cx="1397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2" name="Rectangle 96" descr="Långrand medium"/>
          <p:cNvSpPr>
            <a:spLocks noChangeArrowheads="1"/>
          </p:cNvSpPr>
          <p:nvPr/>
        </p:nvSpPr>
        <p:spPr bwMode="auto">
          <a:xfrm>
            <a:off x="5759450" y="4948238"/>
            <a:ext cx="1397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3" name="Rectangle 97" descr="Långrand medium"/>
          <p:cNvSpPr>
            <a:spLocks noChangeArrowheads="1"/>
          </p:cNvSpPr>
          <p:nvPr/>
        </p:nvSpPr>
        <p:spPr bwMode="auto">
          <a:xfrm>
            <a:off x="6432550" y="4954588"/>
            <a:ext cx="1397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4" name="Rectangle 98" descr="Långrand medium"/>
          <p:cNvSpPr>
            <a:spLocks noChangeArrowheads="1"/>
          </p:cNvSpPr>
          <p:nvPr/>
        </p:nvSpPr>
        <p:spPr bwMode="auto">
          <a:xfrm>
            <a:off x="7124700" y="4929188"/>
            <a:ext cx="139700" cy="406400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FF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5" name="Line 99"/>
          <p:cNvSpPr>
            <a:spLocks noChangeShapeType="1"/>
          </p:cNvSpPr>
          <p:nvPr/>
        </p:nvSpPr>
        <p:spPr bwMode="auto">
          <a:xfrm>
            <a:off x="825500" y="5454650"/>
            <a:ext cx="2413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316" name="Rectangle 100" descr="Tvärrand medium"/>
          <p:cNvSpPr>
            <a:spLocks noChangeArrowheads="1"/>
          </p:cNvSpPr>
          <p:nvPr/>
        </p:nvSpPr>
        <p:spPr bwMode="auto">
          <a:xfrm>
            <a:off x="4921250" y="5619750"/>
            <a:ext cx="444500" cy="19685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3399FF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8" name="Rectangle 102" descr="Tvärrand medium"/>
          <p:cNvSpPr>
            <a:spLocks noChangeArrowheads="1"/>
          </p:cNvSpPr>
          <p:nvPr/>
        </p:nvSpPr>
        <p:spPr bwMode="auto">
          <a:xfrm>
            <a:off x="5626100" y="5626100"/>
            <a:ext cx="444500" cy="19685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FF66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19" name="Rectangle 103" descr="Tvärrand medium"/>
          <p:cNvSpPr>
            <a:spLocks noChangeArrowheads="1"/>
          </p:cNvSpPr>
          <p:nvPr/>
        </p:nvSpPr>
        <p:spPr bwMode="auto">
          <a:xfrm>
            <a:off x="6330950" y="5626100"/>
            <a:ext cx="444500" cy="190500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5050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20" name="Rectangle 104" descr="Tvärrand medium"/>
          <p:cNvSpPr>
            <a:spLocks noChangeArrowheads="1"/>
          </p:cNvSpPr>
          <p:nvPr/>
        </p:nvSpPr>
        <p:spPr bwMode="auto">
          <a:xfrm>
            <a:off x="7004050" y="5632450"/>
            <a:ext cx="444500" cy="18415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folHlink"/>
            </a:bgClr>
          </a:patt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321" name="Oval 105"/>
          <p:cNvSpPr>
            <a:spLocks noChangeArrowheads="1"/>
          </p:cNvSpPr>
          <p:nvPr/>
        </p:nvSpPr>
        <p:spPr bwMode="auto">
          <a:xfrm>
            <a:off x="8220075" y="1362075"/>
            <a:ext cx="590550" cy="590550"/>
          </a:xfrm>
          <a:prstGeom prst="ellipse">
            <a:avLst/>
          </a:prstGeom>
          <a:solidFill>
            <a:srgbClr val="EAEAEA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sv-SE" b="1"/>
              <a:t>1</a:t>
            </a:r>
          </a:p>
        </p:txBody>
      </p:sp>
      <p:sp>
        <p:nvSpPr>
          <p:cNvPr id="9322" name="Oval 106"/>
          <p:cNvSpPr>
            <a:spLocks noChangeArrowheads="1"/>
          </p:cNvSpPr>
          <p:nvPr/>
        </p:nvSpPr>
        <p:spPr bwMode="auto">
          <a:xfrm>
            <a:off x="8235950" y="4892675"/>
            <a:ext cx="590550" cy="590550"/>
          </a:xfrm>
          <a:prstGeom prst="ellipse">
            <a:avLst/>
          </a:prstGeom>
          <a:solidFill>
            <a:srgbClr val="EAEAEA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sv-SE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ulpys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160463"/>
            <a:ext cx="7915275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09850" y="512763"/>
            <a:ext cx="340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Ungefär så här ska resultatet bli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8"/>
          <p:cNvGrpSpPr>
            <a:grpSpLocks/>
          </p:cNvGrpSpPr>
          <p:nvPr/>
        </p:nvGrpSpPr>
        <p:grpSpPr bwMode="auto">
          <a:xfrm>
            <a:off x="407988" y="1965325"/>
            <a:ext cx="1216025" cy="1308100"/>
            <a:chOff x="1277" y="539"/>
            <a:chExt cx="794" cy="948"/>
          </a:xfrm>
        </p:grpSpPr>
        <p:sp>
          <p:nvSpPr>
            <p:cNvPr id="7171" name="Rectangle 4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låg / Låg leveransrisk</a:t>
              </a:r>
            </a:p>
          </p:txBody>
        </p:sp>
        <p:sp>
          <p:nvSpPr>
            <p:cNvPr id="7172" name="Rectangle 5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låg / Låg leveransrisk</a:t>
              </a:r>
            </a:p>
          </p:txBody>
        </p:sp>
        <p:sp>
          <p:nvSpPr>
            <p:cNvPr id="7173" name="Rectangle 5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hög / Hög leveransrisk</a:t>
              </a:r>
            </a:p>
          </p:txBody>
        </p:sp>
        <p:sp>
          <p:nvSpPr>
            <p:cNvPr id="7174" name="Rectangle 5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Marknadskomplexiteten</a:t>
              </a:r>
            </a:p>
            <a:p>
              <a:pPr eaLnBrk="1" hangingPunct="1"/>
              <a:r>
                <a:rPr lang="sv-SE" altLang="sv-SE" sz="900"/>
                <a:t>är hög / Hög leveransrisk</a:t>
              </a:r>
            </a:p>
          </p:txBody>
        </p:sp>
      </p:grpSp>
      <p:grpSp>
        <p:nvGrpSpPr>
          <p:cNvPr id="7175" name="Group 58"/>
          <p:cNvGrpSpPr>
            <a:grpSpLocks/>
          </p:cNvGrpSpPr>
          <p:nvPr/>
        </p:nvGrpSpPr>
        <p:grpSpPr bwMode="auto">
          <a:xfrm>
            <a:off x="1684338" y="1965325"/>
            <a:ext cx="1216025" cy="1308100"/>
            <a:chOff x="1277" y="539"/>
            <a:chExt cx="794" cy="948"/>
          </a:xfrm>
        </p:grpSpPr>
        <p:sp>
          <p:nvSpPr>
            <p:cNvPr id="7176" name="Rectangle 5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Hög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  <p:sp>
          <p:nvSpPr>
            <p:cNvPr id="7177" name="Rectangle 6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Låg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  <p:sp>
          <p:nvSpPr>
            <p:cNvPr id="7178" name="Rectangle 6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Hög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  <p:sp>
          <p:nvSpPr>
            <p:cNvPr id="7179" name="Rectangle 6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sv-SE" sz="900"/>
                <a:t>Låg påverkan på det</a:t>
              </a:r>
            </a:p>
            <a:p>
              <a:pPr eaLnBrk="1" hangingPunct="1"/>
              <a:r>
                <a:rPr lang="sv-SE" altLang="sv-SE" sz="900"/>
                <a:t>ekonomiska resultatet</a:t>
              </a:r>
            </a:p>
          </p:txBody>
        </p:sp>
      </p:grpSp>
      <p:grpSp>
        <p:nvGrpSpPr>
          <p:cNvPr id="7180" name="Group 63"/>
          <p:cNvGrpSpPr>
            <a:grpSpLocks/>
          </p:cNvGrpSpPr>
          <p:nvPr/>
        </p:nvGrpSpPr>
        <p:grpSpPr bwMode="auto">
          <a:xfrm>
            <a:off x="3398838" y="1955800"/>
            <a:ext cx="1216025" cy="1308100"/>
            <a:chOff x="1277" y="539"/>
            <a:chExt cx="794" cy="948"/>
          </a:xfrm>
        </p:grpSpPr>
        <p:sp>
          <p:nvSpPr>
            <p:cNvPr id="7181" name="Rectangle 64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82" name="Rectangle 65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83" name="Rectangle 66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84" name="Rectangle 67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graphicFrame>
        <p:nvGraphicFramePr>
          <p:cNvPr id="7185" name="Object 83"/>
          <p:cNvGraphicFramePr>
            <a:graphicFrameLocks noChangeAspect="1"/>
          </p:cNvGraphicFramePr>
          <p:nvPr/>
        </p:nvGraphicFramePr>
        <p:xfrm>
          <a:off x="3219450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Diagram" r:id="rId3" imgW="6095872" imgH="4067265" progId="MSGraph.Chart.8">
                  <p:embed followColorScheme="full"/>
                </p:oleObj>
              </mc:Choice>
              <mc:Fallback>
                <p:oleObj name="Diagram" r:id="rId3" imgW="6095872" imgH="4067265" progId="MSGraph.Chart.8">
                  <p:embed followColorScheme="full"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6" name="Group 68"/>
          <p:cNvGrpSpPr>
            <a:grpSpLocks/>
          </p:cNvGrpSpPr>
          <p:nvPr/>
        </p:nvGrpSpPr>
        <p:grpSpPr bwMode="auto">
          <a:xfrm>
            <a:off x="4832350" y="1955800"/>
            <a:ext cx="1216025" cy="1308100"/>
            <a:chOff x="1277" y="539"/>
            <a:chExt cx="794" cy="948"/>
          </a:xfrm>
        </p:grpSpPr>
        <p:sp>
          <p:nvSpPr>
            <p:cNvPr id="7187" name="Rectangle 6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88" name="Rectangle 7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89" name="Rectangle 7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90" name="Rectangle 7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grpSp>
        <p:nvGrpSpPr>
          <p:cNvPr id="7191" name="Group 73"/>
          <p:cNvGrpSpPr>
            <a:grpSpLocks/>
          </p:cNvGrpSpPr>
          <p:nvPr/>
        </p:nvGrpSpPr>
        <p:grpSpPr bwMode="auto">
          <a:xfrm>
            <a:off x="6267450" y="1955800"/>
            <a:ext cx="1216025" cy="1308100"/>
            <a:chOff x="1277" y="539"/>
            <a:chExt cx="794" cy="948"/>
          </a:xfrm>
        </p:grpSpPr>
        <p:sp>
          <p:nvSpPr>
            <p:cNvPr id="7192" name="Rectangle 74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93" name="Rectangle 75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94" name="Rectangle 76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95" name="Rectangle 77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grpSp>
        <p:nvGrpSpPr>
          <p:cNvPr id="7196" name="Group 78"/>
          <p:cNvGrpSpPr>
            <a:grpSpLocks/>
          </p:cNvGrpSpPr>
          <p:nvPr/>
        </p:nvGrpSpPr>
        <p:grpSpPr bwMode="auto">
          <a:xfrm>
            <a:off x="7707313" y="1955800"/>
            <a:ext cx="1216025" cy="1308100"/>
            <a:chOff x="1277" y="539"/>
            <a:chExt cx="794" cy="948"/>
          </a:xfrm>
        </p:grpSpPr>
        <p:sp>
          <p:nvSpPr>
            <p:cNvPr id="7197" name="Rectangle 79"/>
            <p:cNvSpPr>
              <a:spLocks noChangeArrowheads="1"/>
            </p:cNvSpPr>
            <p:nvPr/>
          </p:nvSpPr>
          <p:spPr bwMode="auto">
            <a:xfrm rot="-5400000">
              <a:off x="903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98" name="Rectangle 80"/>
            <p:cNvSpPr>
              <a:spLocks noChangeArrowheads="1"/>
            </p:cNvSpPr>
            <p:nvPr/>
          </p:nvSpPr>
          <p:spPr bwMode="auto">
            <a:xfrm rot="-5400000">
              <a:off x="1102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199" name="Rectangle 81"/>
            <p:cNvSpPr>
              <a:spLocks noChangeArrowheads="1"/>
            </p:cNvSpPr>
            <p:nvPr/>
          </p:nvSpPr>
          <p:spPr bwMode="auto">
            <a:xfrm rot="-5400000">
              <a:off x="1301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  <p:sp>
          <p:nvSpPr>
            <p:cNvPr id="7200" name="Rectangle 82"/>
            <p:cNvSpPr>
              <a:spLocks noChangeArrowheads="1"/>
            </p:cNvSpPr>
            <p:nvPr/>
          </p:nvSpPr>
          <p:spPr bwMode="auto">
            <a:xfrm rot="-5400000">
              <a:off x="1498" y="913"/>
              <a:ext cx="948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000"/>
            </a:p>
          </p:txBody>
        </p:sp>
      </p:grpSp>
      <p:sp>
        <p:nvSpPr>
          <p:cNvPr id="7201" name="Line 99"/>
          <p:cNvSpPr>
            <a:spLocks noChangeShapeType="1"/>
          </p:cNvSpPr>
          <p:nvPr/>
        </p:nvSpPr>
        <p:spPr bwMode="auto">
          <a:xfrm flipV="1">
            <a:off x="2562225" y="3440113"/>
            <a:ext cx="952500" cy="1905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02" name="Text Box 100"/>
          <p:cNvSpPr txBox="1">
            <a:spLocks noChangeArrowheads="1"/>
          </p:cNvSpPr>
          <p:nvPr/>
        </p:nvSpPr>
        <p:spPr bwMode="auto">
          <a:xfrm>
            <a:off x="1682750" y="52578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Hävstång</a:t>
            </a:r>
          </a:p>
        </p:txBody>
      </p:sp>
      <p:sp>
        <p:nvSpPr>
          <p:cNvPr id="7203" name="Line 102"/>
          <p:cNvSpPr>
            <a:spLocks noChangeShapeType="1"/>
          </p:cNvSpPr>
          <p:nvPr/>
        </p:nvSpPr>
        <p:spPr bwMode="auto">
          <a:xfrm flipV="1">
            <a:off x="3724275" y="3440113"/>
            <a:ext cx="161925" cy="2209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04" name="Line 103"/>
          <p:cNvSpPr>
            <a:spLocks noChangeShapeType="1"/>
          </p:cNvSpPr>
          <p:nvPr/>
        </p:nvSpPr>
        <p:spPr bwMode="auto">
          <a:xfrm flipH="1" flipV="1">
            <a:off x="4191000" y="3459163"/>
            <a:ext cx="476250" cy="22669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05" name="Line 104"/>
          <p:cNvSpPr>
            <a:spLocks noChangeShapeType="1"/>
          </p:cNvSpPr>
          <p:nvPr/>
        </p:nvSpPr>
        <p:spPr bwMode="auto">
          <a:xfrm flipH="1" flipV="1">
            <a:off x="4524375" y="3468688"/>
            <a:ext cx="1114425" cy="21431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06" name="Text Box 105"/>
          <p:cNvSpPr txBox="1">
            <a:spLocks noChangeArrowheads="1"/>
          </p:cNvSpPr>
          <p:nvPr/>
        </p:nvSpPr>
        <p:spPr bwMode="auto">
          <a:xfrm>
            <a:off x="3203575" y="577215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Stapel</a:t>
            </a:r>
          </a:p>
        </p:txBody>
      </p:sp>
      <p:sp>
        <p:nvSpPr>
          <p:cNvPr id="7207" name="Text Box 106"/>
          <p:cNvSpPr txBox="1">
            <a:spLocks noChangeArrowheads="1"/>
          </p:cNvSpPr>
          <p:nvPr/>
        </p:nvSpPr>
        <p:spPr bwMode="auto">
          <a:xfrm>
            <a:off x="4187825" y="583565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Strategisk</a:t>
            </a:r>
          </a:p>
        </p:txBody>
      </p:sp>
      <p:sp>
        <p:nvSpPr>
          <p:cNvPr id="7208" name="Text Box 107"/>
          <p:cNvSpPr txBox="1">
            <a:spLocks noChangeArrowheads="1"/>
          </p:cNvSpPr>
          <p:nvPr/>
        </p:nvSpPr>
        <p:spPr bwMode="auto">
          <a:xfrm>
            <a:off x="5102225" y="5648325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Flaskhals</a:t>
            </a:r>
          </a:p>
        </p:txBody>
      </p:sp>
      <p:sp>
        <p:nvSpPr>
          <p:cNvPr id="7209" name="Text Box 108"/>
          <p:cNvSpPr txBox="1">
            <a:spLocks noChangeArrowheads="1"/>
          </p:cNvSpPr>
          <p:nvPr/>
        </p:nvSpPr>
        <p:spPr bwMode="auto">
          <a:xfrm>
            <a:off x="3235325" y="1457325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Värdefokus</a:t>
            </a:r>
          </a:p>
        </p:txBody>
      </p:sp>
      <p:sp>
        <p:nvSpPr>
          <p:cNvPr id="7210" name="Text Box 109"/>
          <p:cNvSpPr txBox="1">
            <a:spLocks noChangeArrowheads="1"/>
          </p:cNvSpPr>
          <p:nvPr/>
        </p:nvSpPr>
        <p:spPr bwMode="auto">
          <a:xfrm>
            <a:off x="4610100" y="1457325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Effektivisering</a:t>
            </a:r>
          </a:p>
        </p:txBody>
      </p:sp>
      <p:sp>
        <p:nvSpPr>
          <p:cNvPr id="7211" name="Text Box 110"/>
          <p:cNvSpPr txBox="1">
            <a:spLocks noChangeArrowheads="1"/>
          </p:cNvSpPr>
          <p:nvPr/>
        </p:nvSpPr>
        <p:spPr bwMode="auto">
          <a:xfrm>
            <a:off x="6251575" y="14573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Riskfokus</a:t>
            </a:r>
          </a:p>
        </p:txBody>
      </p:sp>
      <p:sp>
        <p:nvSpPr>
          <p:cNvPr id="7212" name="Text Box 111"/>
          <p:cNvSpPr txBox="1">
            <a:spLocks noChangeArrowheads="1"/>
          </p:cNvSpPr>
          <p:nvPr/>
        </p:nvSpPr>
        <p:spPr bwMode="auto">
          <a:xfrm>
            <a:off x="7461250" y="1457325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/>
              <a:t>Kostnadsfokus</a:t>
            </a:r>
          </a:p>
        </p:txBody>
      </p:sp>
      <p:sp>
        <p:nvSpPr>
          <p:cNvPr id="7213" name="Text Box 112"/>
          <p:cNvSpPr txBox="1">
            <a:spLocks noChangeArrowheads="1"/>
          </p:cNvSpPr>
          <p:nvPr/>
        </p:nvSpPr>
        <p:spPr bwMode="auto">
          <a:xfrm>
            <a:off x="304800" y="1457325"/>
            <a:ext cx="2647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b="1"/>
              <a:t>Strategiernas viktighet</a:t>
            </a:r>
          </a:p>
          <a:p>
            <a:pPr eaLnBrk="1" hangingPunct="1"/>
            <a:r>
              <a:rPr lang="sv-SE" altLang="sv-SE" sz="1000"/>
              <a:t>(Kraljics matris)</a:t>
            </a:r>
          </a:p>
        </p:txBody>
      </p:sp>
      <p:graphicFrame>
        <p:nvGraphicFramePr>
          <p:cNvPr id="7214" name="Object 113"/>
          <p:cNvGraphicFramePr>
            <a:graphicFrameLocks noChangeAspect="1"/>
          </p:cNvGraphicFramePr>
          <p:nvPr/>
        </p:nvGraphicFramePr>
        <p:xfrm>
          <a:off x="4654550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Diagram" r:id="rId5" imgW="6095872" imgH="4067265" progId="MSGraph.Chart.8">
                  <p:embed followColorScheme="full"/>
                </p:oleObj>
              </mc:Choice>
              <mc:Fallback>
                <p:oleObj name="Diagram" r:id="rId5" imgW="6095872" imgH="4067265" progId="MSGraph.Chart.8">
                  <p:embed followColorScheme="full"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5" name="Object 114"/>
          <p:cNvGraphicFramePr>
            <a:graphicFrameLocks noChangeAspect="1"/>
          </p:cNvGraphicFramePr>
          <p:nvPr/>
        </p:nvGraphicFramePr>
        <p:xfrm>
          <a:off x="6099175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Diagram" r:id="rId7" imgW="6095872" imgH="4067265" progId="MSGraph.Chart.8">
                  <p:embed followColorScheme="full"/>
                </p:oleObj>
              </mc:Choice>
              <mc:Fallback>
                <p:oleObj name="Diagram" r:id="rId7" imgW="6095872" imgH="4067265" progId="MSGraph.Chart.8">
                  <p:embed followColorScheme="full"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6" name="Object 115"/>
          <p:cNvGraphicFramePr>
            <a:graphicFrameLocks noChangeAspect="1"/>
          </p:cNvGraphicFramePr>
          <p:nvPr/>
        </p:nvGraphicFramePr>
        <p:xfrm>
          <a:off x="7521575" y="1758950"/>
          <a:ext cx="1622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Diagram" r:id="rId9" imgW="6095872" imgH="4067265" progId="MSGraph.Chart.8">
                  <p:embed followColorScheme="full"/>
                </p:oleObj>
              </mc:Choice>
              <mc:Fallback>
                <p:oleObj name="Diagram" r:id="rId9" imgW="6095872" imgH="4067265" progId="MSGraph.Chart.8">
                  <p:embed followColorScheme="full"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1758950"/>
                        <a:ext cx="1622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7" name="Text Box 116"/>
          <p:cNvSpPr txBox="1">
            <a:spLocks noChangeArrowheads="1"/>
          </p:cNvSpPr>
          <p:nvPr/>
        </p:nvSpPr>
        <p:spPr bwMode="auto">
          <a:xfrm>
            <a:off x="5280025" y="3829050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v-SE" altLang="sv-SE"/>
              <a:t>Klicka på något av diagrammen</a:t>
            </a:r>
          </a:p>
          <a:p>
            <a:pPr algn="l" eaLnBrk="1" hangingPunct="1"/>
            <a:r>
              <a:rPr lang="sv-SE" altLang="sv-SE"/>
              <a:t>för att justera staplarnas höjd</a:t>
            </a:r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0" y="32670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0" y="19589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0" y="325120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0" y="166370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600"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529013" y="588963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2400"/>
              <a:t>Förklaringar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402</Words>
  <Application>Microsoft Office PowerPoint</Application>
  <PresentationFormat>Bildspel på skärmen (4:3)</PresentationFormat>
  <Paragraphs>200</Paragraphs>
  <Slides>7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</vt:lpstr>
      <vt:lpstr>Wingdings 2</vt:lpstr>
      <vt:lpstr>Standardformgivning</vt:lpstr>
      <vt:lpstr>Microsoft Graph-diagram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EFFSO</Company>
  <LinksUpToDate>false</LinksUpToDate>
  <SharedDoc>false</SharedDoc>
  <HyperlinkBase>http://tools.effso.se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Kraljics matris + Morfologisk analys</dc:title>
  <dc:creator>Inköparen</dc:creator>
  <cp:lastModifiedBy>Michèle Sandstedt</cp:lastModifiedBy>
  <cp:revision>26</cp:revision>
  <cp:lastPrinted>2012-12-17T15:30:15Z</cp:lastPrinted>
  <dcterms:created xsi:type="dcterms:W3CDTF">2012-12-16T18:53:50Z</dcterms:created>
  <dcterms:modified xsi:type="dcterms:W3CDTF">2021-05-24T14:28:33Z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Ägare">
    <vt:lpwstr>EFFSO</vt:lpwstr>
  </property>
</Properties>
</file>