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9" r:id="rId1"/>
  </p:sldMasterIdLst>
  <p:notesMasterIdLst>
    <p:notesMasterId r:id="rId4"/>
  </p:notesMasterIdLst>
  <p:sldIdLst>
    <p:sldId id="265" r:id="rId2"/>
    <p:sldId id="266" r:id="rId3"/>
  </p:sldIdLst>
  <p:sldSz cx="9907588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9900"/>
    <a:srgbClr val="0033CC"/>
    <a:srgbClr val="07FF07"/>
    <a:srgbClr val="00D800"/>
    <a:srgbClr val="00BA00"/>
    <a:srgbClr val="B4D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96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Img"/>
          </p:nvPr>
        </p:nvSpPr>
        <p:spPr bwMode="auto">
          <a:xfrm>
            <a:off x="955675" y="685800"/>
            <a:ext cx="4937125" cy="34194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30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B89E94DA-8F67-4377-91B5-67255555C8E0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96881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05C049-0125-4346-97A5-510C8DA3C7BE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7347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1AE0D758-5159-4777-A2E5-50EC756DA78C}" type="slidenum">
              <a:rPr lang="en-US" altLang="sv-SE" sz="1200">
                <a:ea typeface="MS Gothic" panose="020B0609070205080204" pitchFamily="49" charset="-128"/>
              </a:rPr>
              <a:pPr algn="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1</a:t>
            </a:fld>
            <a:endParaRPr lang="en-US" altLang="sv-SE" sz="120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310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173D3B-F01F-4B62-BAC5-AC361955918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2323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A9E599-DDB8-4122-A72F-85D3B9A968E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4829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4375" y="990600"/>
            <a:ext cx="2146300" cy="53244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9675" cy="53244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B1C86C-3A20-4013-B03D-A9F1402354E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4251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376AE5-7BDC-460D-98FD-C6BD65CD89D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3600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EA455B-1DEA-4D88-8921-4092829E403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5066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7988" cy="4410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2688" y="1905000"/>
            <a:ext cx="4217987" cy="4410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4AA143-0318-44F5-854F-EEC1F0918F6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4489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5EB541A-9EA8-42AB-88BB-0767B535AC8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0713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A67515-9E84-494F-97E7-7B6576E0915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2125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322AF-79CA-4F80-BC87-0D56631E6C3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8608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484B36-9EBB-405F-A707-14F78DA6E07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2416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F0E7BC-CE7A-4883-9AF1-34D134E9166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0750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88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8375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273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ts val="10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187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ts val="10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</a:defRPr>
            </a:lvl1pPr>
          </a:lstStyle>
          <a:p>
            <a:fld id="{F6087D49-60F7-41E4-A9A6-0F421DACF5BD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293812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57" name="Rectangle 37"/>
          <p:cNvSpPr>
            <a:spLocks noChangeArrowheads="1"/>
          </p:cNvSpPr>
          <p:nvPr/>
        </p:nvSpPr>
        <p:spPr bwMode="auto">
          <a:xfrm>
            <a:off x="1473200" y="1600200"/>
            <a:ext cx="6731000" cy="43561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C85DD520-207C-46B7-9B3A-3746934EC975}" type="slidenum">
              <a:rPr lang="en-US" altLang="sv-SE" sz="1000">
                <a:ea typeface="MS Gothic" panose="020B0609070205080204" pitchFamily="49" charset="-128"/>
              </a:rPr>
              <a:pPr algn="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1</a:t>
            </a:fld>
            <a:endParaRPr lang="en-US" altLang="sv-SE" sz="1000">
              <a:ea typeface="MS Gothic" panose="020B0609070205080204" pitchFamily="49" charset="-128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800" b="1">
                <a:ea typeface="MS Gothic" panose="020B0609070205080204" pitchFamily="49" charset="-128"/>
              </a:rPr>
              <a:t>Vinst versus inköpsbesparingar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1485900" y="5969000"/>
            <a:ext cx="6896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V="1">
            <a:off x="1485900" y="1473200"/>
            <a:ext cx="0" cy="4503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946525" y="6056313"/>
            <a:ext cx="325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800">
                <a:solidFill>
                  <a:schemeClr val="tx1"/>
                </a:solidFill>
              </a:rPr>
              <a:t>Sparade inköpskronor </a:t>
            </a:r>
            <a:r>
              <a:rPr lang="sv-SE" altLang="sv-SE" sz="1000">
                <a:solidFill>
                  <a:schemeClr val="tx1"/>
                </a:solidFill>
              </a:rPr>
              <a:t>(ackumulerat)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 rot="16200000">
            <a:off x="400844" y="3598069"/>
            <a:ext cx="177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800">
                <a:solidFill>
                  <a:schemeClr val="tx1"/>
                </a:solidFill>
              </a:rPr>
              <a:t>Förbättrad vinst</a:t>
            </a:r>
          </a:p>
        </p:txBody>
      </p:sp>
      <p:sp>
        <p:nvSpPr>
          <p:cNvPr id="56348" name="Freeform 28"/>
          <p:cNvSpPr>
            <a:spLocks/>
          </p:cNvSpPr>
          <p:nvPr/>
        </p:nvSpPr>
        <p:spPr bwMode="auto">
          <a:xfrm>
            <a:off x="1473200" y="1784350"/>
            <a:ext cx="6273800" cy="4184650"/>
          </a:xfrm>
          <a:custGeom>
            <a:avLst/>
            <a:gdLst>
              <a:gd name="T0" fmla="*/ 0 w 3952"/>
              <a:gd name="T1" fmla="*/ 2636 h 2636"/>
              <a:gd name="T2" fmla="*/ 2120 w 3952"/>
              <a:gd name="T3" fmla="*/ 324 h 2636"/>
              <a:gd name="T4" fmla="*/ 3952 w 3952"/>
              <a:gd name="T5" fmla="*/ 692 h 2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52" h="2636">
                <a:moveTo>
                  <a:pt x="0" y="2636"/>
                </a:moveTo>
                <a:cubicBezTo>
                  <a:pt x="353" y="2251"/>
                  <a:pt x="1461" y="648"/>
                  <a:pt x="2120" y="324"/>
                </a:cubicBezTo>
                <a:cubicBezTo>
                  <a:pt x="2779" y="0"/>
                  <a:pt x="3570" y="615"/>
                  <a:pt x="3952" y="69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6351" name="Oval 31"/>
          <p:cNvSpPr>
            <a:spLocks noChangeArrowheads="1"/>
          </p:cNvSpPr>
          <p:nvPr/>
        </p:nvSpPr>
        <p:spPr bwMode="auto">
          <a:xfrm>
            <a:off x="5346700" y="2070100"/>
            <a:ext cx="165100" cy="165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3806825" y="3681413"/>
            <a:ext cx="3248025" cy="1193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800">
                <a:solidFill>
                  <a:schemeClr val="tx1"/>
                </a:solidFill>
              </a:rPr>
              <a:t>Efter denna punkt börjar</a:t>
            </a:r>
          </a:p>
          <a:p>
            <a:pPr algn="l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800">
                <a:solidFill>
                  <a:schemeClr val="tx1"/>
                </a:solidFill>
              </a:rPr>
              <a:t>inköpsstrategier, förhandlings-</a:t>
            </a:r>
          </a:p>
          <a:p>
            <a:pPr algn="l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800">
                <a:solidFill>
                  <a:schemeClr val="tx1"/>
                </a:solidFill>
              </a:rPr>
              <a:t>resultat mm bita sig själva</a:t>
            </a:r>
          </a:p>
          <a:p>
            <a:pPr algn="l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800">
                <a:solidFill>
                  <a:schemeClr val="tx1"/>
                </a:solidFill>
              </a:rPr>
              <a:t>i svansen.</a:t>
            </a:r>
          </a:p>
        </p:txBody>
      </p:sp>
      <p:cxnSp>
        <p:nvCxnSpPr>
          <p:cNvPr id="56356" name="AutoShape 36"/>
          <p:cNvCxnSpPr>
            <a:cxnSpLocks noChangeShapeType="1"/>
            <a:stCxn id="56351" idx="4"/>
            <a:endCxn id="56352" idx="0"/>
          </p:cNvCxnSpPr>
          <p:nvPr/>
        </p:nvCxnSpPr>
        <p:spPr bwMode="auto">
          <a:xfrm>
            <a:off x="5429250" y="2235200"/>
            <a:ext cx="1588" cy="1446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95588" y="1419225"/>
            <a:ext cx="3770312" cy="5011738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800" b="1">
                <a:ea typeface="MS Gothic" panose="020B0609070205080204" pitchFamily="49" charset="-128"/>
              </a:rPr>
              <a:t>Inköparens nya lyra har fler strängar, inte bara det traditionella kostnadsfokuset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formgivning">
  <a:themeElements>
    <a:clrScheme name="1_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tandardformgivning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1_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Anpassad</PresentationFormat>
  <Paragraphs>11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Microsoft YaHei</vt:lpstr>
      <vt:lpstr>Times New Roman</vt:lpstr>
      <vt:lpstr>MS Gothic</vt:lpstr>
      <vt:lpstr>1_Standardformgivning</vt:lpstr>
      <vt:lpstr>PowerPoint-presentation</vt:lpstr>
      <vt:lpstr>PowerPoint-presentation</vt:lpstr>
    </vt:vector>
  </TitlesOfParts>
  <Manager/>
  <Company/>
  <LinksUpToDate>false</LinksUpToDate>
  <SharedDoc>false</SharedDoc>
  <HyperlinkBase>http://tools.effso.se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Inköpsbesapringar samt inköparens nya lyra</dc:title>
  <dc:creator/>
  <cp:lastModifiedBy/>
  <cp:revision>100</cp:revision>
  <cp:lastPrinted>1601-01-01T00:00:00Z</cp:lastPrinted>
  <dcterms:created xsi:type="dcterms:W3CDTF">2009-08-28T15:39:23Z</dcterms:created>
  <dcterms:modified xsi:type="dcterms:W3CDTF">2021-05-24T14:37:38Z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Ägare">
    <vt:lpwstr>EFFSO</vt:lpwstr>
  </property>
</Properties>
</file>