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1888" cy="34178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1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A6A8A086-2AED-46AC-9AC5-34CF5115521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69215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45EBE6-A470-4308-B619-35BAAA80EC2C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4379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017C37-2B63-4111-B376-3D268C3CA64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5831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AEBD5C-40BA-40A6-B19C-F58C0420914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7435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37ECF9-7A36-4417-9442-4A0FC3952B3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4008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9F9345-8E07-4C20-9BC5-7B92EDE7D08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26382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9C5D1B-A300-4B33-8EFC-C0205C64B1A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5184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DC5947-48F6-40FC-AA81-F5972CCD5BF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71373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34DA3A-86DF-4AF0-B0E4-68E2FB45486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83947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2698AE-8D6E-4C13-A798-B34E57BA434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69218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D9FD20-56AB-4308-9C83-755DB3D06C4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79550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0484F5-4EDC-47B2-9B86-19148D777B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52527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89231B-8AB7-485D-8FBC-B6218D2EE69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8546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AAC954-BC8D-49B9-86D9-FB77BC583C0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7369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0390DC-5E8C-449F-B911-B4FEBB4A302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97822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5B2087-B7C2-46B1-8C4D-1B638128FB2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61986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2A23010-CA86-437C-8501-9E6DCC85FB8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17485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218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626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79865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77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347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405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61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FA8C36-AB49-4E74-96DA-C7E614C3EF3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31880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40199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25523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375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4076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7049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2014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44621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7140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285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95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61F034-D608-4D02-8172-74D2EA10C5B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505629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473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95399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376109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512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79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B7D83B-DB1A-41FD-AD8A-F86ADBC8093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520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6BC8B8-DD25-41EE-86C8-BB2CEA58D35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179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CD80B7-F237-43A0-8F76-2C1B1BD38A8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9341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F05EDE-104C-4CE2-8337-AD6E5667191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2867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B7439C-B58A-45E6-A117-02170418172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399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578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028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5117628C-0BBC-40D0-BE63-BA82E0A36DA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0288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5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0287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B3DB0BD0-665A-496E-AD4C-5F9BAD033C8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028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13125" cy="141287"/>
            <a:chOff x="2043" y="3999"/>
            <a:chExt cx="2150" cy="89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3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75" cy="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75" cy="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3" name="Rectangle 219"/>
          <p:cNvSpPr>
            <a:spLocks noChangeArrowheads="1"/>
          </p:cNvSpPr>
          <p:nvPr/>
        </p:nvSpPr>
        <p:spPr bwMode="auto">
          <a:xfrm>
            <a:off x="1609725" y="3263900"/>
            <a:ext cx="685800" cy="203358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595313" y="1028700"/>
            <a:ext cx="160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sv-SE"/>
              <a:t>Dynamiska rabatter</a:t>
            </a:r>
          </a:p>
        </p:txBody>
      </p:sp>
      <p:sp>
        <p:nvSpPr>
          <p:cNvPr id="6339" name="Freeform 195"/>
          <p:cNvSpPr>
            <a:spLocks/>
          </p:cNvSpPr>
          <p:nvPr/>
        </p:nvSpPr>
        <p:spPr bwMode="auto">
          <a:xfrm>
            <a:off x="1033463" y="4362450"/>
            <a:ext cx="7105650" cy="1335088"/>
          </a:xfrm>
          <a:custGeom>
            <a:avLst/>
            <a:gdLst>
              <a:gd name="T0" fmla="*/ 0 w 4476"/>
              <a:gd name="T1" fmla="*/ 227 h 841"/>
              <a:gd name="T2" fmla="*/ 930 w 4476"/>
              <a:gd name="T3" fmla="*/ 551 h 841"/>
              <a:gd name="T4" fmla="*/ 1140 w 4476"/>
              <a:gd name="T5" fmla="*/ 665 h 841"/>
              <a:gd name="T6" fmla="*/ 1152 w 4476"/>
              <a:gd name="T7" fmla="*/ 719 h 841"/>
              <a:gd name="T8" fmla="*/ 1248 w 4476"/>
              <a:gd name="T9" fmla="*/ 737 h 841"/>
              <a:gd name="T10" fmla="*/ 1320 w 4476"/>
              <a:gd name="T11" fmla="*/ 599 h 841"/>
              <a:gd name="T12" fmla="*/ 1452 w 4476"/>
              <a:gd name="T13" fmla="*/ 341 h 841"/>
              <a:gd name="T14" fmla="*/ 1566 w 4476"/>
              <a:gd name="T15" fmla="*/ 107 h 841"/>
              <a:gd name="T16" fmla="*/ 1674 w 4476"/>
              <a:gd name="T17" fmla="*/ 155 h 841"/>
              <a:gd name="T18" fmla="*/ 1812 w 4476"/>
              <a:gd name="T19" fmla="*/ 527 h 841"/>
              <a:gd name="T20" fmla="*/ 1836 w 4476"/>
              <a:gd name="T21" fmla="*/ 749 h 841"/>
              <a:gd name="T22" fmla="*/ 2046 w 4476"/>
              <a:gd name="T23" fmla="*/ 731 h 841"/>
              <a:gd name="T24" fmla="*/ 2148 w 4476"/>
              <a:gd name="T25" fmla="*/ 89 h 841"/>
              <a:gd name="T26" fmla="*/ 2316 w 4476"/>
              <a:gd name="T27" fmla="*/ 197 h 841"/>
              <a:gd name="T28" fmla="*/ 2538 w 4476"/>
              <a:gd name="T29" fmla="*/ 521 h 841"/>
              <a:gd name="T30" fmla="*/ 2544 w 4476"/>
              <a:gd name="T31" fmla="*/ 731 h 841"/>
              <a:gd name="T32" fmla="*/ 2730 w 4476"/>
              <a:gd name="T33" fmla="*/ 737 h 841"/>
              <a:gd name="T34" fmla="*/ 2784 w 4476"/>
              <a:gd name="T35" fmla="*/ 455 h 841"/>
              <a:gd name="T36" fmla="*/ 2970 w 4476"/>
              <a:gd name="T37" fmla="*/ 89 h 841"/>
              <a:gd name="T38" fmla="*/ 3084 w 4476"/>
              <a:gd name="T39" fmla="*/ 95 h 841"/>
              <a:gd name="T40" fmla="*/ 3108 w 4476"/>
              <a:gd name="T41" fmla="*/ 287 h 841"/>
              <a:gd name="T42" fmla="*/ 3228 w 4476"/>
              <a:gd name="T43" fmla="*/ 569 h 841"/>
              <a:gd name="T44" fmla="*/ 3246 w 4476"/>
              <a:gd name="T45" fmla="*/ 641 h 841"/>
              <a:gd name="T46" fmla="*/ 3330 w 4476"/>
              <a:gd name="T47" fmla="*/ 749 h 841"/>
              <a:gd name="T48" fmla="*/ 3450 w 4476"/>
              <a:gd name="T49" fmla="*/ 659 h 841"/>
              <a:gd name="T50" fmla="*/ 3540 w 4476"/>
              <a:gd name="T51" fmla="*/ 407 h 841"/>
              <a:gd name="T52" fmla="*/ 4476 w 4476"/>
              <a:gd name="T53" fmla="*/ 281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76" h="841">
                <a:moveTo>
                  <a:pt x="0" y="227"/>
                </a:moveTo>
                <a:cubicBezTo>
                  <a:pt x="370" y="352"/>
                  <a:pt x="740" y="478"/>
                  <a:pt x="930" y="551"/>
                </a:cubicBezTo>
                <a:cubicBezTo>
                  <a:pt x="1120" y="624"/>
                  <a:pt x="1103" y="637"/>
                  <a:pt x="1140" y="665"/>
                </a:cubicBezTo>
                <a:cubicBezTo>
                  <a:pt x="1177" y="693"/>
                  <a:pt x="1134" y="707"/>
                  <a:pt x="1152" y="719"/>
                </a:cubicBezTo>
                <a:cubicBezTo>
                  <a:pt x="1170" y="731"/>
                  <a:pt x="1220" y="757"/>
                  <a:pt x="1248" y="737"/>
                </a:cubicBezTo>
                <a:cubicBezTo>
                  <a:pt x="1276" y="717"/>
                  <a:pt x="1286" y="665"/>
                  <a:pt x="1320" y="599"/>
                </a:cubicBezTo>
                <a:cubicBezTo>
                  <a:pt x="1354" y="533"/>
                  <a:pt x="1411" y="423"/>
                  <a:pt x="1452" y="341"/>
                </a:cubicBezTo>
                <a:cubicBezTo>
                  <a:pt x="1493" y="259"/>
                  <a:pt x="1529" y="138"/>
                  <a:pt x="1566" y="107"/>
                </a:cubicBezTo>
                <a:cubicBezTo>
                  <a:pt x="1603" y="76"/>
                  <a:pt x="1633" y="85"/>
                  <a:pt x="1674" y="155"/>
                </a:cubicBezTo>
                <a:cubicBezTo>
                  <a:pt x="1715" y="225"/>
                  <a:pt x="1785" y="428"/>
                  <a:pt x="1812" y="527"/>
                </a:cubicBezTo>
                <a:cubicBezTo>
                  <a:pt x="1839" y="626"/>
                  <a:pt x="1797" y="715"/>
                  <a:pt x="1836" y="749"/>
                </a:cubicBezTo>
                <a:cubicBezTo>
                  <a:pt x="1875" y="783"/>
                  <a:pt x="1994" y="841"/>
                  <a:pt x="2046" y="731"/>
                </a:cubicBezTo>
                <a:cubicBezTo>
                  <a:pt x="2098" y="621"/>
                  <a:pt x="2103" y="178"/>
                  <a:pt x="2148" y="89"/>
                </a:cubicBezTo>
                <a:cubicBezTo>
                  <a:pt x="2193" y="0"/>
                  <a:pt x="2251" y="125"/>
                  <a:pt x="2316" y="197"/>
                </a:cubicBezTo>
                <a:cubicBezTo>
                  <a:pt x="2381" y="269"/>
                  <a:pt x="2500" y="432"/>
                  <a:pt x="2538" y="521"/>
                </a:cubicBezTo>
                <a:cubicBezTo>
                  <a:pt x="2576" y="610"/>
                  <a:pt x="2512" y="695"/>
                  <a:pt x="2544" y="731"/>
                </a:cubicBezTo>
                <a:cubicBezTo>
                  <a:pt x="2576" y="767"/>
                  <a:pt x="2690" y="783"/>
                  <a:pt x="2730" y="737"/>
                </a:cubicBezTo>
                <a:cubicBezTo>
                  <a:pt x="2770" y="691"/>
                  <a:pt x="2744" y="563"/>
                  <a:pt x="2784" y="455"/>
                </a:cubicBezTo>
                <a:cubicBezTo>
                  <a:pt x="2824" y="347"/>
                  <a:pt x="2920" y="149"/>
                  <a:pt x="2970" y="89"/>
                </a:cubicBezTo>
                <a:cubicBezTo>
                  <a:pt x="3020" y="29"/>
                  <a:pt x="3061" y="62"/>
                  <a:pt x="3084" y="95"/>
                </a:cubicBezTo>
                <a:cubicBezTo>
                  <a:pt x="3107" y="128"/>
                  <a:pt x="3084" y="208"/>
                  <a:pt x="3108" y="287"/>
                </a:cubicBezTo>
                <a:cubicBezTo>
                  <a:pt x="3132" y="366"/>
                  <a:pt x="3205" y="510"/>
                  <a:pt x="3228" y="569"/>
                </a:cubicBezTo>
                <a:cubicBezTo>
                  <a:pt x="3251" y="628"/>
                  <a:pt x="3229" y="611"/>
                  <a:pt x="3246" y="641"/>
                </a:cubicBezTo>
                <a:cubicBezTo>
                  <a:pt x="3263" y="671"/>
                  <a:pt x="3296" y="746"/>
                  <a:pt x="3330" y="749"/>
                </a:cubicBezTo>
                <a:cubicBezTo>
                  <a:pt x="3364" y="752"/>
                  <a:pt x="3415" y="716"/>
                  <a:pt x="3450" y="659"/>
                </a:cubicBezTo>
                <a:cubicBezTo>
                  <a:pt x="3485" y="602"/>
                  <a:pt x="3369" y="470"/>
                  <a:pt x="3540" y="407"/>
                </a:cubicBezTo>
                <a:cubicBezTo>
                  <a:pt x="3711" y="344"/>
                  <a:pt x="4320" y="302"/>
                  <a:pt x="4476" y="281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sv-SE"/>
          </a:p>
        </p:txBody>
      </p:sp>
      <p:sp>
        <p:nvSpPr>
          <p:cNvPr id="6341" name="Line 197"/>
          <p:cNvSpPr>
            <a:spLocks noChangeShapeType="1"/>
          </p:cNvSpPr>
          <p:nvPr/>
        </p:nvSpPr>
        <p:spPr bwMode="auto">
          <a:xfrm>
            <a:off x="1612900" y="5292725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2" name="Line 198"/>
          <p:cNvSpPr>
            <a:spLocks noChangeShapeType="1"/>
          </p:cNvSpPr>
          <p:nvPr/>
        </p:nvSpPr>
        <p:spPr bwMode="auto">
          <a:xfrm flipV="1">
            <a:off x="1612900" y="2557463"/>
            <a:ext cx="0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3" name="Text Box 199"/>
          <p:cNvSpPr txBox="1">
            <a:spLocks noChangeArrowheads="1"/>
          </p:cNvSpPr>
          <p:nvPr/>
        </p:nvSpPr>
        <p:spPr bwMode="auto">
          <a:xfrm>
            <a:off x="2303463" y="5643563"/>
            <a:ext cx="1330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Tid </a:t>
            </a:r>
            <a:r>
              <a:rPr lang="sv-SE" altLang="sv-SE" sz="1000">
                <a:solidFill>
                  <a:schemeClr val="tx1"/>
                </a:solidFill>
              </a:rPr>
              <a:t>(kalenderdagar)</a:t>
            </a:r>
          </a:p>
        </p:txBody>
      </p:sp>
      <p:sp>
        <p:nvSpPr>
          <p:cNvPr id="6344" name="Text Box 200"/>
          <p:cNvSpPr txBox="1">
            <a:spLocks noChangeArrowheads="1"/>
          </p:cNvSpPr>
          <p:nvPr/>
        </p:nvSpPr>
        <p:spPr bwMode="auto">
          <a:xfrm>
            <a:off x="2100263" y="2530475"/>
            <a:ext cx="1754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Traditionell kassarabatt</a:t>
            </a:r>
          </a:p>
        </p:txBody>
      </p:sp>
      <p:sp>
        <p:nvSpPr>
          <p:cNvPr id="6345" name="Line 201"/>
          <p:cNvSpPr>
            <a:spLocks noChangeShapeType="1"/>
          </p:cNvSpPr>
          <p:nvPr/>
        </p:nvSpPr>
        <p:spPr bwMode="auto">
          <a:xfrm>
            <a:off x="2981325" y="5226050"/>
            <a:ext cx="0" cy="144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6" name="Line 202"/>
          <p:cNvSpPr>
            <a:spLocks noChangeShapeType="1"/>
          </p:cNvSpPr>
          <p:nvPr/>
        </p:nvSpPr>
        <p:spPr bwMode="auto">
          <a:xfrm>
            <a:off x="4349750" y="52260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7" name="Line 203"/>
          <p:cNvSpPr>
            <a:spLocks noChangeShapeType="1"/>
          </p:cNvSpPr>
          <p:nvPr/>
        </p:nvSpPr>
        <p:spPr bwMode="auto">
          <a:xfrm>
            <a:off x="1555750" y="2735263"/>
            <a:ext cx="112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8" name="Line 204"/>
          <p:cNvSpPr>
            <a:spLocks noChangeShapeType="1"/>
          </p:cNvSpPr>
          <p:nvPr/>
        </p:nvSpPr>
        <p:spPr bwMode="auto">
          <a:xfrm>
            <a:off x="1555750" y="3257550"/>
            <a:ext cx="112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9" name="Line 205"/>
          <p:cNvSpPr>
            <a:spLocks noChangeShapeType="1"/>
          </p:cNvSpPr>
          <p:nvPr/>
        </p:nvSpPr>
        <p:spPr bwMode="auto">
          <a:xfrm>
            <a:off x="1555750" y="3781425"/>
            <a:ext cx="112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50" name="Line 206"/>
          <p:cNvSpPr>
            <a:spLocks noChangeShapeType="1"/>
          </p:cNvSpPr>
          <p:nvPr/>
        </p:nvSpPr>
        <p:spPr bwMode="auto">
          <a:xfrm>
            <a:off x="1555750" y="4305300"/>
            <a:ext cx="112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51" name="Line 207"/>
          <p:cNvSpPr>
            <a:spLocks noChangeShapeType="1"/>
          </p:cNvSpPr>
          <p:nvPr/>
        </p:nvSpPr>
        <p:spPr bwMode="auto">
          <a:xfrm>
            <a:off x="1555750" y="4829175"/>
            <a:ext cx="112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52" name="Text Box 208"/>
          <p:cNvSpPr txBox="1">
            <a:spLocks noChangeArrowheads="1"/>
          </p:cNvSpPr>
          <p:nvPr/>
        </p:nvSpPr>
        <p:spPr bwMode="auto">
          <a:xfrm rot="16200000">
            <a:off x="1059656" y="3677444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Rabatt</a:t>
            </a:r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1141413" y="4703763"/>
            <a:ext cx="471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0.5%</a:t>
            </a:r>
          </a:p>
        </p:txBody>
      </p:sp>
      <p:sp>
        <p:nvSpPr>
          <p:cNvPr id="6354" name="Text Box 210"/>
          <p:cNvSpPr txBox="1">
            <a:spLocks noChangeArrowheads="1"/>
          </p:cNvSpPr>
          <p:nvPr/>
        </p:nvSpPr>
        <p:spPr bwMode="auto">
          <a:xfrm>
            <a:off x="1141413" y="4178300"/>
            <a:ext cx="471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1.0%</a:t>
            </a:r>
          </a:p>
        </p:txBody>
      </p:sp>
      <p:sp>
        <p:nvSpPr>
          <p:cNvPr id="6355" name="Text Box 211"/>
          <p:cNvSpPr txBox="1">
            <a:spLocks noChangeArrowheads="1"/>
          </p:cNvSpPr>
          <p:nvPr/>
        </p:nvSpPr>
        <p:spPr bwMode="auto">
          <a:xfrm>
            <a:off x="1141413" y="3130550"/>
            <a:ext cx="471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2.0%</a:t>
            </a:r>
          </a:p>
        </p:txBody>
      </p:sp>
      <p:sp>
        <p:nvSpPr>
          <p:cNvPr id="6356" name="Text Box 212"/>
          <p:cNvSpPr txBox="1">
            <a:spLocks noChangeArrowheads="1"/>
          </p:cNvSpPr>
          <p:nvPr/>
        </p:nvSpPr>
        <p:spPr bwMode="auto">
          <a:xfrm>
            <a:off x="1141413" y="2605088"/>
            <a:ext cx="471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2.5%</a:t>
            </a:r>
          </a:p>
        </p:txBody>
      </p:sp>
      <p:sp>
        <p:nvSpPr>
          <p:cNvPr id="6357" name="Text Box 213"/>
          <p:cNvSpPr txBox="1">
            <a:spLocks noChangeArrowheads="1"/>
          </p:cNvSpPr>
          <p:nvPr/>
        </p:nvSpPr>
        <p:spPr bwMode="auto">
          <a:xfrm>
            <a:off x="2828925" y="536733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6358" name="Line 214"/>
          <p:cNvSpPr>
            <a:spLocks noChangeShapeType="1"/>
          </p:cNvSpPr>
          <p:nvPr/>
        </p:nvSpPr>
        <p:spPr bwMode="auto">
          <a:xfrm>
            <a:off x="3681413" y="52260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59" name="Line 215"/>
          <p:cNvSpPr>
            <a:spLocks noChangeShapeType="1"/>
          </p:cNvSpPr>
          <p:nvPr/>
        </p:nvSpPr>
        <p:spPr bwMode="auto">
          <a:xfrm>
            <a:off x="2295525" y="52260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60" name="Text Box 216"/>
          <p:cNvSpPr txBox="1">
            <a:spLocks noChangeArrowheads="1"/>
          </p:cNvSpPr>
          <p:nvPr/>
        </p:nvSpPr>
        <p:spPr bwMode="auto">
          <a:xfrm>
            <a:off x="2124075" y="537051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61" name="Text Box 217"/>
          <p:cNvSpPr txBox="1">
            <a:spLocks noChangeArrowheads="1"/>
          </p:cNvSpPr>
          <p:nvPr/>
        </p:nvSpPr>
        <p:spPr bwMode="auto">
          <a:xfrm>
            <a:off x="3527425" y="536575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6362" name="Text Box 218"/>
          <p:cNvSpPr txBox="1">
            <a:spLocks noChangeArrowheads="1"/>
          </p:cNvSpPr>
          <p:nvPr/>
        </p:nvSpPr>
        <p:spPr bwMode="auto">
          <a:xfrm>
            <a:off x="4173538" y="535940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6364" name="Freeform 220"/>
          <p:cNvSpPr>
            <a:spLocks/>
          </p:cNvSpPr>
          <p:nvPr/>
        </p:nvSpPr>
        <p:spPr bwMode="auto">
          <a:xfrm>
            <a:off x="1609725" y="3255963"/>
            <a:ext cx="2743200" cy="2025650"/>
          </a:xfrm>
          <a:custGeom>
            <a:avLst/>
            <a:gdLst>
              <a:gd name="T0" fmla="*/ 0 w 1728"/>
              <a:gd name="T1" fmla="*/ 0 h 1276"/>
              <a:gd name="T2" fmla="*/ 428 w 1728"/>
              <a:gd name="T3" fmla="*/ 0 h 1276"/>
              <a:gd name="T4" fmla="*/ 428 w 1728"/>
              <a:gd name="T5" fmla="*/ 1276 h 1276"/>
              <a:gd name="T6" fmla="*/ 1728 w 1728"/>
              <a:gd name="T7" fmla="*/ 1276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8" h="1276">
                <a:moveTo>
                  <a:pt x="0" y="0"/>
                </a:moveTo>
                <a:lnTo>
                  <a:pt x="428" y="0"/>
                </a:lnTo>
                <a:lnTo>
                  <a:pt x="428" y="1276"/>
                </a:lnTo>
                <a:lnTo>
                  <a:pt x="1728" y="1276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65" name="Text Box 221"/>
          <p:cNvSpPr txBox="1">
            <a:spLocks noChangeArrowheads="1"/>
          </p:cNvSpPr>
          <p:nvPr/>
        </p:nvSpPr>
        <p:spPr bwMode="auto">
          <a:xfrm>
            <a:off x="3063875" y="4516438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rgbClr val="CC0000"/>
                </a:solidFill>
              </a:rPr>
              <a:t>Fakturafrist</a:t>
            </a:r>
          </a:p>
        </p:txBody>
      </p:sp>
      <p:sp>
        <p:nvSpPr>
          <p:cNvPr id="6368" name="Line 224"/>
          <p:cNvSpPr>
            <a:spLocks noChangeShapeType="1"/>
          </p:cNvSpPr>
          <p:nvPr/>
        </p:nvSpPr>
        <p:spPr bwMode="auto">
          <a:xfrm>
            <a:off x="4852988" y="5289550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69" name="Line 225"/>
          <p:cNvSpPr>
            <a:spLocks noChangeShapeType="1"/>
          </p:cNvSpPr>
          <p:nvPr/>
        </p:nvSpPr>
        <p:spPr bwMode="auto">
          <a:xfrm flipV="1">
            <a:off x="4852988" y="2554288"/>
            <a:ext cx="0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0" name="Text Box 226"/>
          <p:cNvSpPr txBox="1">
            <a:spLocks noChangeArrowheads="1"/>
          </p:cNvSpPr>
          <p:nvPr/>
        </p:nvSpPr>
        <p:spPr bwMode="auto">
          <a:xfrm>
            <a:off x="5543550" y="5640388"/>
            <a:ext cx="1330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Tid </a:t>
            </a:r>
            <a:r>
              <a:rPr lang="sv-SE" altLang="sv-SE" sz="1000">
                <a:solidFill>
                  <a:schemeClr val="tx1"/>
                </a:solidFill>
              </a:rPr>
              <a:t>(kalenderdagar)</a:t>
            </a:r>
          </a:p>
        </p:txBody>
      </p:sp>
      <p:sp>
        <p:nvSpPr>
          <p:cNvPr id="6371" name="Text Box 227"/>
          <p:cNvSpPr txBox="1">
            <a:spLocks noChangeArrowheads="1"/>
          </p:cNvSpPr>
          <p:nvPr/>
        </p:nvSpPr>
        <p:spPr bwMode="auto">
          <a:xfrm>
            <a:off x="5584825" y="2579688"/>
            <a:ext cx="1282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Dynamisk rabatt</a:t>
            </a:r>
          </a:p>
        </p:txBody>
      </p:sp>
      <p:sp>
        <p:nvSpPr>
          <p:cNvPr id="6372" name="Line 228"/>
          <p:cNvSpPr>
            <a:spLocks noChangeShapeType="1"/>
          </p:cNvSpPr>
          <p:nvPr/>
        </p:nvSpPr>
        <p:spPr bwMode="auto">
          <a:xfrm>
            <a:off x="6221413" y="52228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3" name="Line 229"/>
          <p:cNvSpPr>
            <a:spLocks noChangeShapeType="1"/>
          </p:cNvSpPr>
          <p:nvPr/>
        </p:nvSpPr>
        <p:spPr bwMode="auto">
          <a:xfrm>
            <a:off x="7589838" y="5222875"/>
            <a:ext cx="0" cy="144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4" name="Line 230"/>
          <p:cNvSpPr>
            <a:spLocks noChangeShapeType="1"/>
          </p:cNvSpPr>
          <p:nvPr/>
        </p:nvSpPr>
        <p:spPr bwMode="auto">
          <a:xfrm>
            <a:off x="4795838" y="2732088"/>
            <a:ext cx="112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5" name="Line 231"/>
          <p:cNvSpPr>
            <a:spLocks noChangeShapeType="1"/>
          </p:cNvSpPr>
          <p:nvPr/>
        </p:nvSpPr>
        <p:spPr bwMode="auto">
          <a:xfrm>
            <a:off x="4795838" y="3254375"/>
            <a:ext cx="112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6" name="Line 232"/>
          <p:cNvSpPr>
            <a:spLocks noChangeShapeType="1"/>
          </p:cNvSpPr>
          <p:nvPr/>
        </p:nvSpPr>
        <p:spPr bwMode="auto">
          <a:xfrm>
            <a:off x="4795838" y="3778250"/>
            <a:ext cx="112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7" name="Line 233"/>
          <p:cNvSpPr>
            <a:spLocks noChangeShapeType="1"/>
          </p:cNvSpPr>
          <p:nvPr/>
        </p:nvSpPr>
        <p:spPr bwMode="auto">
          <a:xfrm>
            <a:off x="4795838" y="4302125"/>
            <a:ext cx="112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8" name="Line 234"/>
          <p:cNvSpPr>
            <a:spLocks noChangeShapeType="1"/>
          </p:cNvSpPr>
          <p:nvPr/>
        </p:nvSpPr>
        <p:spPr bwMode="auto">
          <a:xfrm>
            <a:off x="4795838" y="4826000"/>
            <a:ext cx="112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79" name="Text Box 235"/>
          <p:cNvSpPr txBox="1">
            <a:spLocks noChangeArrowheads="1"/>
          </p:cNvSpPr>
          <p:nvPr/>
        </p:nvSpPr>
        <p:spPr bwMode="auto">
          <a:xfrm rot="16200000">
            <a:off x="4299744" y="3674269"/>
            <a:ext cx="631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>
                <a:solidFill>
                  <a:schemeClr val="tx1"/>
                </a:solidFill>
              </a:rPr>
              <a:t>Rabatt</a:t>
            </a:r>
          </a:p>
        </p:txBody>
      </p:sp>
      <p:sp>
        <p:nvSpPr>
          <p:cNvPr id="6380" name="Text Box 236"/>
          <p:cNvSpPr txBox="1">
            <a:spLocks noChangeArrowheads="1"/>
          </p:cNvSpPr>
          <p:nvPr/>
        </p:nvSpPr>
        <p:spPr bwMode="auto">
          <a:xfrm>
            <a:off x="4381500" y="4700588"/>
            <a:ext cx="471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0.5%</a:t>
            </a:r>
          </a:p>
        </p:txBody>
      </p:sp>
      <p:sp>
        <p:nvSpPr>
          <p:cNvPr id="6381" name="Text Box 237"/>
          <p:cNvSpPr txBox="1">
            <a:spLocks noChangeArrowheads="1"/>
          </p:cNvSpPr>
          <p:nvPr/>
        </p:nvSpPr>
        <p:spPr bwMode="auto">
          <a:xfrm>
            <a:off x="4381500" y="4175125"/>
            <a:ext cx="471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1.0%</a:t>
            </a:r>
          </a:p>
        </p:txBody>
      </p:sp>
      <p:sp>
        <p:nvSpPr>
          <p:cNvPr id="6382" name="Text Box 238"/>
          <p:cNvSpPr txBox="1">
            <a:spLocks noChangeArrowheads="1"/>
          </p:cNvSpPr>
          <p:nvPr/>
        </p:nvSpPr>
        <p:spPr bwMode="auto">
          <a:xfrm>
            <a:off x="4381500" y="3127375"/>
            <a:ext cx="471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2.0%</a:t>
            </a:r>
          </a:p>
        </p:txBody>
      </p:sp>
      <p:sp>
        <p:nvSpPr>
          <p:cNvPr id="6383" name="Text Box 239"/>
          <p:cNvSpPr txBox="1">
            <a:spLocks noChangeArrowheads="1"/>
          </p:cNvSpPr>
          <p:nvPr/>
        </p:nvSpPr>
        <p:spPr bwMode="auto">
          <a:xfrm>
            <a:off x="4381500" y="2601913"/>
            <a:ext cx="471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2.5%</a:t>
            </a:r>
          </a:p>
        </p:txBody>
      </p:sp>
      <p:sp>
        <p:nvSpPr>
          <p:cNvPr id="6384" name="Text Box 240"/>
          <p:cNvSpPr txBox="1">
            <a:spLocks noChangeArrowheads="1"/>
          </p:cNvSpPr>
          <p:nvPr/>
        </p:nvSpPr>
        <p:spPr bwMode="auto">
          <a:xfrm>
            <a:off x="6069013" y="536416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6385" name="Line 241"/>
          <p:cNvSpPr>
            <a:spLocks noChangeShapeType="1"/>
          </p:cNvSpPr>
          <p:nvPr/>
        </p:nvSpPr>
        <p:spPr bwMode="auto">
          <a:xfrm>
            <a:off x="6921500" y="52228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86" name="Line 242"/>
          <p:cNvSpPr>
            <a:spLocks noChangeShapeType="1"/>
          </p:cNvSpPr>
          <p:nvPr/>
        </p:nvSpPr>
        <p:spPr bwMode="auto">
          <a:xfrm>
            <a:off x="5535613" y="52228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87" name="Text Box 243"/>
          <p:cNvSpPr txBox="1">
            <a:spLocks noChangeArrowheads="1"/>
          </p:cNvSpPr>
          <p:nvPr/>
        </p:nvSpPr>
        <p:spPr bwMode="auto">
          <a:xfrm>
            <a:off x="5364163" y="5367338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88" name="Text Box 244"/>
          <p:cNvSpPr txBox="1">
            <a:spLocks noChangeArrowheads="1"/>
          </p:cNvSpPr>
          <p:nvPr/>
        </p:nvSpPr>
        <p:spPr bwMode="auto">
          <a:xfrm>
            <a:off x="6767513" y="536257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6389" name="Text Box 245"/>
          <p:cNvSpPr txBox="1">
            <a:spLocks noChangeArrowheads="1"/>
          </p:cNvSpPr>
          <p:nvPr/>
        </p:nvSpPr>
        <p:spPr bwMode="auto">
          <a:xfrm>
            <a:off x="7413625" y="535622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6391" name="Text Box 247"/>
          <p:cNvSpPr txBox="1">
            <a:spLocks noChangeArrowheads="1"/>
          </p:cNvSpPr>
          <p:nvPr/>
        </p:nvSpPr>
        <p:spPr bwMode="auto">
          <a:xfrm>
            <a:off x="6546850" y="3357563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solidFill>
                  <a:srgbClr val="CC0000"/>
                </a:solidFill>
              </a:rPr>
              <a:t>Fakturafrist</a:t>
            </a:r>
          </a:p>
        </p:txBody>
      </p:sp>
      <p:cxnSp>
        <p:nvCxnSpPr>
          <p:cNvPr id="6392" name="AutoShape 248"/>
          <p:cNvCxnSpPr>
            <a:cxnSpLocks noChangeShapeType="1"/>
            <a:stCxn id="6391" idx="2"/>
            <a:endCxn id="6373" idx="0"/>
          </p:cNvCxnSpPr>
          <p:nvPr/>
        </p:nvCxnSpPr>
        <p:spPr bwMode="auto">
          <a:xfrm>
            <a:off x="6956425" y="3602038"/>
            <a:ext cx="633413" cy="1608137"/>
          </a:xfrm>
          <a:prstGeom prst="straightConnector1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93" name="Line 249"/>
          <p:cNvSpPr>
            <a:spLocks noChangeShapeType="1"/>
          </p:cNvSpPr>
          <p:nvPr/>
        </p:nvSpPr>
        <p:spPr bwMode="auto">
          <a:xfrm flipH="1" flipV="1">
            <a:off x="4859338" y="4057650"/>
            <a:ext cx="2728912" cy="1231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94" name="Line 250"/>
          <p:cNvSpPr>
            <a:spLocks noChangeShapeType="1"/>
          </p:cNvSpPr>
          <p:nvPr/>
        </p:nvSpPr>
        <p:spPr bwMode="auto">
          <a:xfrm flipH="1" flipV="1">
            <a:off x="4852988" y="2727325"/>
            <a:ext cx="2743200" cy="2570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95" name="AutoShape 251"/>
          <p:cNvSpPr>
            <a:spLocks noChangeArrowheads="1"/>
          </p:cNvSpPr>
          <p:nvPr/>
        </p:nvSpPr>
        <p:spPr bwMode="auto">
          <a:xfrm>
            <a:off x="4859338" y="4065588"/>
            <a:ext cx="2736850" cy="1231900"/>
          </a:xfrm>
          <a:prstGeom prst="rtTriangle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396" name="AutoShape 252"/>
          <p:cNvSpPr>
            <a:spLocks noChangeArrowheads="1"/>
          </p:cNvSpPr>
          <p:nvPr/>
        </p:nvSpPr>
        <p:spPr bwMode="auto">
          <a:xfrm>
            <a:off x="4856163" y="2746375"/>
            <a:ext cx="2736850" cy="2547938"/>
          </a:xfrm>
          <a:prstGeom prst="rtTriangle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397" name="Text Box 253"/>
          <p:cNvSpPr txBox="1">
            <a:spLocks noChangeArrowheads="1"/>
          </p:cNvSpPr>
          <p:nvPr/>
        </p:nvSpPr>
        <p:spPr bwMode="auto">
          <a:xfrm>
            <a:off x="4989513" y="4706938"/>
            <a:ext cx="99536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sv-SE" altLang="sv-SE" sz="800">
                <a:solidFill>
                  <a:schemeClr val="tx1"/>
                </a:solidFill>
              </a:rPr>
              <a:t>Leverantör med </a:t>
            </a:r>
          </a:p>
          <a:p>
            <a:pPr algn="l">
              <a:spcBef>
                <a:spcPts val="200"/>
              </a:spcBef>
            </a:pPr>
            <a:r>
              <a:rPr lang="sv-SE" altLang="sv-SE" sz="800">
                <a:solidFill>
                  <a:schemeClr val="tx1"/>
                </a:solidFill>
              </a:rPr>
              <a:t>bra kapitalstruktur</a:t>
            </a:r>
          </a:p>
        </p:txBody>
      </p:sp>
      <p:sp>
        <p:nvSpPr>
          <p:cNvPr id="6398" name="Text Box 254"/>
          <p:cNvSpPr txBox="1">
            <a:spLocks noChangeArrowheads="1"/>
          </p:cNvSpPr>
          <p:nvPr/>
        </p:nvSpPr>
        <p:spPr bwMode="auto">
          <a:xfrm>
            <a:off x="4956175" y="3684588"/>
            <a:ext cx="10636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sv-SE" altLang="sv-SE" sz="800">
                <a:solidFill>
                  <a:schemeClr val="tx1"/>
                </a:solidFill>
              </a:rPr>
              <a:t>Leverantör med </a:t>
            </a:r>
          </a:p>
          <a:p>
            <a:pPr algn="l">
              <a:spcBef>
                <a:spcPts val="200"/>
              </a:spcBef>
            </a:pPr>
            <a:r>
              <a:rPr lang="sv-SE" altLang="sv-SE" sz="800">
                <a:solidFill>
                  <a:schemeClr val="tx1"/>
                </a:solidFill>
              </a:rPr>
              <a:t>dålig kapitalstruktur</a:t>
            </a:r>
          </a:p>
        </p:txBody>
      </p:sp>
      <p:sp>
        <p:nvSpPr>
          <p:cNvPr id="6400" name="Line 256"/>
          <p:cNvSpPr>
            <a:spLocks noChangeShapeType="1"/>
          </p:cNvSpPr>
          <p:nvPr/>
        </p:nvSpPr>
        <p:spPr bwMode="auto">
          <a:xfrm flipH="1">
            <a:off x="2992438" y="4730750"/>
            <a:ext cx="484187" cy="4762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51</Words>
  <Application>Microsoft Office PowerPoint</Application>
  <PresentationFormat>Anpassad</PresentationFormat>
  <Paragraphs>30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Lucida Sans Unicode</vt:lpstr>
      <vt:lpstr>Standardformgivning</vt:lpstr>
      <vt:lpstr>Standardformgivning</vt:lpstr>
      <vt:lpstr>Standardformgivning</vt:lpstr>
      <vt:lpstr>Standardformgivning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Dynamiska rabatter</dc:title>
  <dc:creator>Michèle Sandstedt</dc:creator>
  <cp:lastModifiedBy>Michèle Sandstedt</cp:lastModifiedBy>
  <cp:revision>46</cp:revision>
  <cp:lastPrinted>1601-01-01T00:00:00Z</cp:lastPrinted>
  <dcterms:created xsi:type="dcterms:W3CDTF">2009-08-28T15:39:23Z</dcterms:created>
  <dcterms:modified xsi:type="dcterms:W3CDTF">2021-05-24T20:00:58Z</dcterms:modified>
</cp:coreProperties>
</file>