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9"/>
  </p:notesMasterIdLst>
  <p:sldIdLst>
    <p:sldId id="260" r:id="rId5"/>
    <p:sldId id="261" r:id="rId6"/>
    <p:sldId id="262" r:id="rId7"/>
    <p:sldId id="263" r:id="rId8"/>
  </p:sldIdLst>
  <p:sldSz cx="9907588" cy="6858000"/>
  <p:notesSz cx="6858000" cy="9144000"/>
  <p:defaultTextStyle>
    <a:defPPr>
      <a:defRPr lang="en-GB"/>
    </a:defPPr>
    <a:lvl1pPr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E9947"/>
    <a:srgbClr val="B4D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0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Img"/>
          </p:nvPr>
        </p:nvSpPr>
        <p:spPr bwMode="auto">
          <a:xfrm>
            <a:off x="952500" y="685800"/>
            <a:ext cx="4943475" cy="34194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30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smtClean="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006802C5-32BD-48BF-9CAC-29051C00B478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54165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3AA6B4-E01A-407B-8697-B6C0ED87C1D6}" type="slidenum">
              <a:rPr lang="en-US" altLang="sv-SE"/>
              <a:pPr/>
              <a:t>1</a:t>
            </a:fld>
            <a:endParaRPr lang="en-US" altLang="sv-SE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5363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spcBef>
                <a:spcPct val="0"/>
              </a:spcBef>
              <a:buFont typeface="Arial" panose="020B0604020202020204" pitchFamily="34" charset="0"/>
              <a:buNone/>
            </a:pPr>
            <a:fld id="{BCFAB283-E869-4082-80DF-F34080C27B03}" type="slidenum">
              <a:rPr lang="en-US" altLang="sv-SE" sz="1200">
                <a:ea typeface="MS Gothic" panose="020B0609070205080204" pitchFamily="49" charset="-128"/>
              </a:rPr>
              <a:pPr algn="r">
                <a:spcBef>
                  <a:spcPct val="0"/>
                </a:spcBef>
                <a:buFont typeface="Arial" panose="020B0604020202020204" pitchFamily="34" charset="0"/>
                <a:buNone/>
              </a:pPr>
              <a:t>1</a:t>
            </a:fld>
            <a:endParaRPr lang="en-US" altLang="sv-SE" sz="1200"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790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4ECE66-C01F-46B6-9217-B379576CC9D6}" type="slidenum">
              <a:rPr lang="en-US" altLang="sv-SE"/>
              <a:pPr/>
              <a:t>2</a:t>
            </a:fld>
            <a:endParaRPr lang="en-US" altLang="sv-SE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7411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spcBef>
                <a:spcPct val="0"/>
              </a:spcBef>
              <a:buFont typeface="Arial" panose="020B0604020202020204" pitchFamily="34" charset="0"/>
              <a:buNone/>
            </a:pPr>
            <a:fld id="{74FFFF15-325E-487B-9B80-FB7A073F200E}" type="slidenum">
              <a:rPr lang="en-US" altLang="sv-SE" sz="1200">
                <a:ea typeface="MS Gothic" panose="020B0609070205080204" pitchFamily="49" charset="-128"/>
              </a:rPr>
              <a:pPr algn="r">
                <a:spcBef>
                  <a:spcPct val="0"/>
                </a:spcBef>
                <a:buFont typeface="Arial" panose="020B0604020202020204" pitchFamily="34" charset="0"/>
                <a:buNone/>
              </a:pPr>
              <a:t>2</a:t>
            </a:fld>
            <a:endParaRPr lang="en-US" altLang="sv-SE" sz="1200"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8312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E386AE-4B1F-4B9D-948A-2AB53DFFA882}" type="slidenum">
              <a:rPr lang="en-US" altLang="sv-SE"/>
              <a:pPr/>
              <a:t>3</a:t>
            </a:fld>
            <a:endParaRPr lang="en-US" altLang="sv-SE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1747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3213"/>
          </a:xfrm>
          <a:noFill/>
          <a:ln/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00915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C3CE85-AD22-479D-B6E3-870ED4F430E7}" type="slidenum">
              <a:rPr lang="en-US" altLang="sv-SE"/>
              <a:pPr/>
              <a:t>4</a:t>
            </a:fld>
            <a:endParaRPr lang="en-US" altLang="sv-SE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3795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3213"/>
          </a:xfrm>
          <a:noFill/>
          <a:ln/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5575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3257310-4F09-4C82-A7BA-958CFB694C15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6719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1A43E10-342D-42AE-A670-6C6342679E92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3262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4375" y="990600"/>
            <a:ext cx="2146300" cy="53244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89675" cy="53244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A5DA60-E65B-4E2C-97C8-1D24B76E8CD5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33179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E01696B-971E-421B-A7EA-301E0C10F190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8941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EF8D681-AADB-453A-BAA9-C17EBC365FC7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79241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E793AB5-E76C-4E0B-A3CC-83AE12A2D22E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94075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7988" cy="44100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2688" y="1905000"/>
            <a:ext cx="4217987" cy="44100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315FDF-6B21-4AFE-BB08-E9E76D51B890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85652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64EC20D-7705-479C-B71B-D8FBA5C3A550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030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73FD502-F616-4C7F-9E4F-B787BF5B400A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89693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B074523-39AF-410C-8F7B-D5109CB213F3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68119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0E35AE0-3465-4936-8C46-C5DB65F755F2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5235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0F80EB3-9FF1-4E73-A920-C2FB685DAC1D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791770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35BBDAF-6E46-4C05-BE25-56E90A36460F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39559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8CFA4E-44DE-4080-B37D-EA365DC2B483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91042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4375" y="990600"/>
            <a:ext cx="2146300" cy="53244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89675" cy="53244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E1919DC-F0B6-43FC-A739-B46B4D13A922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853190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87177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33789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809903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7988" cy="44100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2688" y="1905000"/>
            <a:ext cx="4217987" cy="44100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64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39144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92783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041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26B737A-B92E-434F-BED3-30BFE0723B39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782814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06122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50368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91975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4375" y="990600"/>
            <a:ext cx="2146300" cy="53244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89675" cy="53244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70993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77159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2304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640293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7988" cy="44100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2688" y="1905000"/>
            <a:ext cx="4217987" cy="44100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90670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81018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473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7988" cy="44100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2688" y="1905000"/>
            <a:ext cx="4217987" cy="44100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4AF4F3C-FA4B-447A-A5A6-DA82F0729A23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747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7443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392805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71040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28033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4375" y="990600"/>
            <a:ext cx="2146300" cy="53244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89675" cy="53244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167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9F14C06-BCE9-4BD4-9998-EF44EDA192EC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6973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588F7C1-4719-4CDC-8968-28ACF7BE131B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3118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46EE18C-DC2E-472A-8E25-CA3A2A96B28F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3604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461181E-7302-461C-B8FA-E08C2A21DDEC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2624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E467103-64EC-40FE-A65A-0A7F446807E1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0191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788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88375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273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1875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A3CC9061-3DF7-4D61-8E0E-55FD94F712BD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1875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303713" y="6742113"/>
            <a:ext cx="1293812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788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88375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2737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187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spcBef>
                <a:spcPct val="0"/>
              </a:spcBef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D91CD0F-F1A9-4B6F-A4AB-F0A5247D27D9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187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243263" y="6348413"/>
            <a:ext cx="3414712" cy="142875"/>
            <a:chOff x="2043" y="3999"/>
            <a:chExt cx="2151" cy="90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" y="3999"/>
              <a:ext cx="594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999"/>
              <a:ext cx="576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8" y="3999"/>
              <a:ext cx="576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788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88375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788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88375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sv-SE" sz="1000">
                <a:ea typeface="MS Gothic" panose="020B0609070205080204" pitchFamily="49" charset="-128"/>
              </a:rPr>
              <a:t>Förhandlingsmodeller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spcBef>
                <a:spcPct val="0"/>
              </a:spcBef>
              <a:buFont typeface="Arial" panose="020B0604020202020204" pitchFamily="34" charset="0"/>
              <a:buNone/>
            </a:pPr>
            <a:fld id="{50DB076E-56AE-4458-B455-5ABC14008A0E}" type="slidenum">
              <a:rPr lang="en-US" altLang="sv-SE" sz="1000">
                <a:ea typeface="MS Gothic" panose="020B0609070205080204" pitchFamily="49" charset="-128"/>
              </a:rPr>
              <a:pPr algn="r">
                <a:spcBef>
                  <a:spcPct val="0"/>
                </a:spcBef>
                <a:buFont typeface="Arial" panose="020B0604020202020204" pitchFamily="34" charset="0"/>
                <a:buNone/>
              </a:pPr>
              <a:t>1</a:t>
            </a:fld>
            <a:endParaRPr lang="en-US" altLang="sv-SE" sz="1000">
              <a:ea typeface="MS Gothic" panose="020B0609070205080204" pitchFamily="49" charset="-128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800" b="1">
                <a:ea typeface="MS Gothic" panose="020B0609070205080204" pitchFamily="49" charset="-128"/>
              </a:rPr>
              <a:t>Förhandlingsmål ska vara SMARTA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1570038" y="2205038"/>
            <a:ext cx="1698625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Times New Roman" panose="02020603050405020304" pitchFamily="18" charset="0"/>
              <a:buChar char="•"/>
            </a:pPr>
            <a:r>
              <a:rPr lang="sv-SE" altLang="sv-SE" sz="1800" b="1">
                <a:solidFill>
                  <a:schemeClr val="tx1"/>
                </a:solidFill>
              </a:rPr>
              <a:t> Specifika</a:t>
            </a:r>
          </a:p>
          <a:p>
            <a:pPr algn="l">
              <a:buFont typeface="Times New Roman" panose="02020603050405020304" pitchFamily="18" charset="0"/>
              <a:buChar char="•"/>
            </a:pPr>
            <a:r>
              <a:rPr lang="sv-SE" altLang="sv-SE" sz="1800" b="1">
                <a:solidFill>
                  <a:schemeClr val="tx1"/>
                </a:solidFill>
              </a:rPr>
              <a:t> Mätbara</a:t>
            </a:r>
          </a:p>
          <a:p>
            <a:pPr algn="l">
              <a:buFont typeface="Times New Roman" panose="02020603050405020304" pitchFamily="18" charset="0"/>
              <a:buChar char="•"/>
            </a:pPr>
            <a:r>
              <a:rPr lang="sv-SE" altLang="sv-SE" sz="1800" b="1">
                <a:solidFill>
                  <a:schemeClr val="tx1"/>
                </a:solidFill>
              </a:rPr>
              <a:t> Avgränsade</a:t>
            </a:r>
          </a:p>
          <a:p>
            <a:pPr algn="l">
              <a:buFont typeface="Times New Roman" panose="02020603050405020304" pitchFamily="18" charset="0"/>
              <a:buChar char="•"/>
            </a:pPr>
            <a:r>
              <a:rPr lang="sv-SE" altLang="sv-SE" sz="1800" b="1">
                <a:solidFill>
                  <a:schemeClr val="tx1"/>
                </a:solidFill>
              </a:rPr>
              <a:t> Realistiska</a:t>
            </a:r>
          </a:p>
          <a:p>
            <a:pPr algn="l">
              <a:buFont typeface="Times New Roman" panose="02020603050405020304" pitchFamily="18" charset="0"/>
              <a:buChar char="•"/>
            </a:pPr>
            <a:r>
              <a:rPr lang="sv-SE" altLang="sv-SE" sz="1800" b="1">
                <a:solidFill>
                  <a:schemeClr val="tx1"/>
                </a:solidFill>
              </a:rPr>
              <a:t> Tidsatta</a:t>
            </a:r>
          </a:p>
          <a:p>
            <a:pPr algn="l">
              <a:buFont typeface="Times New Roman" panose="02020603050405020304" pitchFamily="18" charset="0"/>
              <a:buChar char="•"/>
            </a:pPr>
            <a:r>
              <a:rPr lang="sv-SE" altLang="sv-SE" sz="1800" b="1">
                <a:solidFill>
                  <a:schemeClr val="tx1"/>
                </a:solidFill>
              </a:rPr>
              <a:t> Accepterade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sv-SE" sz="1000">
                <a:ea typeface="MS Gothic" panose="020B0609070205080204" pitchFamily="49" charset="-128"/>
              </a:rPr>
              <a:t>Förhandlingsmodeller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spcBef>
                <a:spcPct val="0"/>
              </a:spcBef>
              <a:buFont typeface="Arial" panose="020B0604020202020204" pitchFamily="34" charset="0"/>
              <a:buNone/>
            </a:pPr>
            <a:fld id="{CBC607EA-C94F-48C1-A866-C3CA41702CFC}" type="slidenum">
              <a:rPr lang="en-US" altLang="sv-SE" sz="1000">
                <a:ea typeface="MS Gothic" panose="020B0609070205080204" pitchFamily="49" charset="-128"/>
              </a:rPr>
              <a:pPr algn="r">
                <a:spcBef>
                  <a:spcPct val="0"/>
                </a:spcBef>
                <a:buFont typeface="Arial" panose="020B0604020202020204" pitchFamily="34" charset="0"/>
                <a:buNone/>
              </a:pPr>
              <a:t>2</a:t>
            </a:fld>
            <a:endParaRPr lang="en-US" altLang="sv-SE" sz="1000">
              <a:ea typeface="MS Gothic" panose="020B0609070205080204" pitchFamily="49" charset="-128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800" b="1">
                <a:ea typeface="MS Gothic" panose="020B0609070205080204" pitchFamily="49" charset="-128"/>
              </a:rPr>
              <a:t>Zon för potentiellt avtal (ZOPA)</a:t>
            </a:r>
            <a:r>
              <a:rPr lang="ar-SA" altLang="sv-SE" sz="1800" b="1">
                <a:ea typeface="MS Gothic" panose="020B0609070205080204" pitchFamily="49" charset="-128"/>
                <a:cs typeface="Arial" panose="020B0604020202020204" pitchFamily="34" charset="0"/>
              </a:rPr>
              <a:t>‏</a:t>
            </a:r>
            <a:endParaRPr lang="en-US" altLang="sv-SE" sz="1800" b="1">
              <a:ea typeface="MS Gothic" panose="020B0609070205080204" pitchFamily="49" charset="-128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368675" y="2565400"/>
            <a:ext cx="3384550" cy="2160588"/>
          </a:xfrm>
          <a:prstGeom prst="rect">
            <a:avLst/>
          </a:prstGeom>
          <a:solidFill>
            <a:srgbClr val="B4D6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1208088" y="3646488"/>
            <a:ext cx="7993062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352550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1711325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070100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428875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787650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146425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3505200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863975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4222750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4581525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4940300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5299075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5657850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6016625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6375400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6734175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7092950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7451725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7810500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8169275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8528050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8886825" y="3502025"/>
            <a:ext cx="1588" cy="28733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14" name="AutoShape 30"/>
          <p:cNvSpPr>
            <a:spLocks noChangeArrowheads="1"/>
          </p:cNvSpPr>
          <p:nvPr/>
        </p:nvSpPr>
        <p:spPr bwMode="auto">
          <a:xfrm>
            <a:off x="3368675" y="4438650"/>
            <a:ext cx="5616575" cy="504825"/>
          </a:xfrm>
          <a:prstGeom prst="rightArrow">
            <a:avLst>
              <a:gd name="adj1" fmla="val 50000"/>
              <a:gd name="adj2" fmla="val 278145"/>
            </a:avLst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 b="1">
                <a:solidFill>
                  <a:srgbClr val="FFFFFF"/>
                </a:solidFill>
                <a:ea typeface="MS Gothic" panose="020B0609070205080204" pitchFamily="49" charset="-128"/>
              </a:rPr>
              <a:t>Leverantörens alternativa intervall</a:t>
            </a:r>
          </a:p>
        </p:txBody>
      </p:sp>
      <p:sp>
        <p:nvSpPr>
          <p:cNvPr id="16415" name="AutoShape 31"/>
          <p:cNvSpPr>
            <a:spLocks noChangeArrowheads="1"/>
          </p:cNvSpPr>
          <p:nvPr/>
        </p:nvSpPr>
        <p:spPr bwMode="auto">
          <a:xfrm>
            <a:off x="1136650" y="2205038"/>
            <a:ext cx="5616575" cy="503237"/>
          </a:xfrm>
          <a:prstGeom prst="leftArrow">
            <a:avLst>
              <a:gd name="adj1" fmla="val 50000"/>
              <a:gd name="adj2" fmla="val 279022"/>
            </a:avLst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 b="1">
                <a:solidFill>
                  <a:srgbClr val="FFFFFF"/>
                </a:solidFill>
                <a:ea typeface="MS Gothic" panose="020B0609070205080204" pitchFamily="49" charset="-128"/>
              </a:rPr>
              <a:t>Köparens alternativa intervall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4741863" y="2925763"/>
            <a:ext cx="600075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 b="1">
                <a:ea typeface="MS Gothic" panose="020B0609070205080204" pitchFamily="49" charset="-128"/>
              </a:rPr>
              <a:t>ZOPA</a:t>
            </a:r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 flipH="1">
            <a:off x="2284413" y="3646488"/>
            <a:ext cx="366712" cy="12954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1900238" y="5049838"/>
            <a:ext cx="2259012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91440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37160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82880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>
                <a:ea typeface="MS Gothic" panose="020B0609070205080204" pitchFamily="49" charset="-128"/>
              </a:rPr>
              <a:t>Förhandlingsvariabel</a:t>
            </a:r>
          </a:p>
          <a:p>
            <a:pPr algn="l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>
                <a:ea typeface="MS Gothic" panose="020B0609070205080204" pitchFamily="49" charset="-128"/>
              </a:rPr>
              <a:t>(pris, kvalitet eller något annat)</a:t>
            </a:r>
            <a:r>
              <a:rPr lang="ar-SA" altLang="sv-SE" sz="1200">
                <a:ea typeface="MS Gothic" panose="020B0609070205080204" pitchFamily="49" charset="-128"/>
                <a:cs typeface="Arial" panose="020B0604020202020204" pitchFamily="34" charset="0"/>
              </a:rPr>
              <a:t>‏</a:t>
            </a:r>
            <a:endParaRPr lang="en-US" altLang="sv-SE" sz="1200"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4775200" y="4238625"/>
            <a:ext cx="885825" cy="396875"/>
          </a:xfrm>
          <a:prstGeom prst="triangle">
            <a:avLst>
              <a:gd name="adj" fmla="val 50000"/>
            </a:avLst>
          </a:prstGeom>
          <a:solidFill>
            <a:srgbClr val="5E99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1414463" y="4144963"/>
            <a:ext cx="7431087" cy="93662"/>
          </a:xfrm>
          <a:prstGeom prst="roundRect">
            <a:avLst>
              <a:gd name="adj" fmla="val 1560"/>
            </a:avLst>
          </a:prstGeom>
          <a:solidFill>
            <a:srgbClr val="5E99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08025" y="4306888"/>
            <a:ext cx="1249363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527" tIns="42764" rIns="85527" bIns="42764"/>
          <a:lstStyle>
            <a:lvl1pPr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09575" indent="-206375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614363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819150" indent="-203200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023938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14811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9383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23955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8527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hangingPunct="0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sv-SE" altLang="sv-SE" sz="1700">
                <a:ea typeface="MS Gothic" panose="020B0609070205080204" pitchFamily="49" charset="-128"/>
              </a:rPr>
              <a:t>Leverantör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139113" y="4318000"/>
            <a:ext cx="1173162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527" tIns="42764" rIns="85527" bIns="42764"/>
          <a:lstStyle>
            <a:lvl1pPr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09575" indent="-206375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614363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819150" indent="-203200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023938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14811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9383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23955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8527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hangingPunct="0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sv-SE" altLang="sv-SE" sz="1700">
                <a:ea typeface="MS Gothic" panose="020B0609070205080204" pitchFamily="49" charset="-128"/>
              </a:rPr>
              <a:t>Beställare</a:t>
            </a:r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3033713"/>
            <a:ext cx="506095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88" y="3524250"/>
            <a:ext cx="50609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413000"/>
            <a:ext cx="258603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827713" y="2838450"/>
            <a:ext cx="7191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5527" tIns="42764" rIns="85527" bIns="42764"/>
          <a:lstStyle>
            <a:lvl1pPr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09575" indent="-206375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614363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819150" indent="-203200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023938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14811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9383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23955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8527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hangingPunct="0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sv-SE" altLang="sv-SE" sz="1100">
                <a:ea typeface="MS Gothic" panose="020B0609070205080204" pitchFamily="49" charset="-128"/>
              </a:rPr>
              <a:t>L-MAR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890963" y="3413125"/>
            <a:ext cx="12509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5527" tIns="42764" rIns="85527" bIns="42764"/>
          <a:lstStyle>
            <a:lvl1pPr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09575" indent="-206375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614363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819150" indent="-203200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023938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14811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9383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23955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8527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hangingPunct="0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sv-SE" altLang="sv-SE" sz="1100">
                <a:ea typeface="MS Gothic" panose="020B0609070205080204" pitchFamily="49" charset="-128"/>
              </a:rPr>
              <a:t>B-MAR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8139113" y="3327400"/>
            <a:ext cx="7080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5527" tIns="42764" rIns="85527" bIns="42764"/>
          <a:lstStyle>
            <a:lvl1pPr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09575" indent="-206375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614363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819150" indent="-203200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023938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14811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9383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23955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8527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hangingPunct="0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sv-SE" altLang="sv-SE" sz="1100">
                <a:ea typeface="MS Gothic" panose="020B0609070205080204" pitchFamily="49" charset="-128"/>
              </a:rPr>
              <a:t>B-MÖR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403350" y="2841625"/>
            <a:ext cx="12509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5527" tIns="42764" rIns="85527" bIns="42764"/>
          <a:lstStyle>
            <a:lvl1pPr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09575" indent="-206375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614363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819150" indent="-203200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023938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14811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9383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23955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8527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hangingPunct="0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sv-SE" altLang="sv-SE" sz="1100">
                <a:ea typeface="MS Gothic" panose="020B0609070205080204" pitchFamily="49" charset="-128"/>
              </a:rPr>
              <a:t>L-MÖR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589213" y="974725"/>
            <a:ext cx="4922837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527" tIns="42764" rIns="85527" bIns="42764"/>
          <a:lstStyle>
            <a:lvl1pPr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09575" indent="-206375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614363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819150" indent="-203200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023938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14811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9383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23955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8527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0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sv-SE" altLang="sv-SE" sz="2100">
              <a:ea typeface="MS Gothic" panose="020B0609070205080204" pitchFamily="49" charset="-128"/>
            </a:endParaRP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30225" y="4633913"/>
            <a:ext cx="9023350" cy="1587"/>
          </a:xfrm>
          <a:prstGeom prst="line">
            <a:avLst/>
          </a:prstGeom>
          <a:noFill/>
          <a:ln w="936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0735" name="Rectangle 2"/>
          <p:cNvSpPr>
            <a:spLocks noChangeArrowheads="1"/>
          </p:cNvSpPr>
          <p:nvPr/>
        </p:nvSpPr>
        <p:spPr bwMode="auto">
          <a:xfrm>
            <a:off x="631825" y="990600"/>
            <a:ext cx="85899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/>
          <a:lstStyle>
            <a:lvl1pPr algn="l" defTabSz="7607300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algn="l" defTabSz="7607300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algn="l" defTabSz="7607300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algn="l" defTabSz="7607300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algn="l" defTabSz="7607300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457200" defTabSz="76073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914400" defTabSz="76073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1371600" defTabSz="76073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1828800" defTabSz="76073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sv-SE" altLang="sv-SE" sz="1800"/>
              <a:t>Förhandlingsutrymmet</a:t>
            </a:r>
            <a:endParaRPr lang="en-GB" altLang="sv-SE" sz="1800"/>
          </a:p>
        </p:txBody>
      </p:sp>
      <p:sp>
        <p:nvSpPr>
          <p:cNvPr id="30736" name="Rectangle 2"/>
          <p:cNvSpPr>
            <a:spLocks noChangeArrowheads="1"/>
          </p:cNvSpPr>
          <p:nvPr/>
        </p:nvSpPr>
        <p:spPr bwMode="auto">
          <a:xfrm>
            <a:off x="560388" y="5229225"/>
            <a:ext cx="85899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/>
          <a:lstStyle>
            <a:lvl1pPr algn="l" defTabSz="7607300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algn="l" defTabSz="7607300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algn="l" defTabSz="7607300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algn="l" defTabSz="7607300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algn="l" defTabSz="7607300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457200" defTabSz="76073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914400" defTabSz="76073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1371600" defTabSz="76073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1828800" defTabSz="76073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sv-SE" altLang="sv-SE" sz="1400"/>
              <a:t>MÖR, Mest Önskvärda Resultat</a:t>
            </a:r>
            <a:br>
              <a:rPr lang="sv-SE" altLang="sv-SE" sz="1400"/>
            </a:br>
            <a:r>
              <a:rPr lang="sv-SE" altLang="sv-SE" sz="1400"/>
              <a:t>MAR, Minsta Acceptabla Resultat</a:t>
            </a:r>
            <a:endParaRPr lang="en-GB" altLang="sv-SE" sz="1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4775200" y="4238625"/>
            <a:ext cx="885825" cy="396875"/>
          </a:xfrm>
          <a:prstGeom prst="triangle">
            <a:avLst>
              <a:gd name="adj" fmla="val 50000"/>
            </a:avLst>
          </a:prstGeom>
          <a:solidFill>
            <a:srgbClr val="5E99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 rot="21300000">
            <a:off x="1436688" y="4232275"/>
            <a:ext cx="3716337" cy="93663"/>
          </a:xfrm>
          <a:prstGeom prst="roundRect">
            <a:avLst>
              <a:gd name="adj" fmla="val 1560"/>
            </a:avLst>
          </a:prstGeom>
          <a:solidFill>
            <a:srgbClr val="5E99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17525" y="4003675"/>
            <a:ext cx="1249363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527" tIns="42764" rIns="85527" bIns="42764"/>
          <a:lstStyle>
            <a:lvl1pPr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09575" indent="-206375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614363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819150" indent="-203200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023938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14811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9383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23955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8527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hangingPunct="0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sv-SE" altLang="sv-SE" sz="1700">
                <a:ea typeface="MS Gothic" panose="020B0609070205080204" pitchFamily="49" charset="-128"/>
              </a:rPr>
              <a:t>Leverantör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8297863" y="3856038"/>
            <a:ext cx="1173162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527" tIns="42764" rIns="85527" bIns="42764"/>
          <a:lstStyle>
            <a:lvl1pPr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09575" indent="-206375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614363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819150" indent="-203200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023938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14811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9383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23955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8527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hangingPunct="0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sv-SE" altLang="sv-SE" sz="1700">
                <a:ea typeface="MS Gothic" panose="020B0609070205080204" pitchFamily="49" charset="-128"/>
              </a:rPr>
              <a:t>Beställare</a:t>
            </a:r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3519488"/>
            <a:ext cx="37560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975" y="3524250"/>
            <a:ext cx="36385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298950" y="3363913"/>
            <a:ext cx="7207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5527" tIns="42764" rIns="85527" bIns="42764"/>
          <a:lstStyle>
            <a:lvl1pPr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09575" indent="-206375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614363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819150" indent="-203200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023938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14811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9383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23955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8527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hangingPunct="0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sv-SE" altLang="sv-SE" sz="1100">
                <a:ea typeface="MS Gothic" panose="020B0609070205080204" pitchFamily="49" charset="-128"/>
              </a:rPr>
              <a:t>L-MAR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351463" y="3386138"/>
            <a:ext cx="124936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5527" tIns="42764" rIns="85527" bIns="42764"/>
          <a:lstStyle>
            <a:lvl1pPr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09575" indent="-206375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614363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819150" indent="-203200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023938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14811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9383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23955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8527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hangingPunct="0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sv-SE" altLang="sv-SE" sz="1100">
                <a:ea typeface="MS Gothic" panose="020B0609070205080204" pitchFamily="49" charset="-128"/>
              </a:rPr>
              <a:t>B-MAR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8139113" y="3327400"/>
            <a:ext cx="7080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5527" tIns="42764" rIns="85527" bIns="42764"/>
          <a:lstStyle>
            <a:lvl1pPr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09575" indent="-206375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614363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819150" indent="-203200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023938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14811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9383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23955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8527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hangingPunct="0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sv-SE" altLang="sv-SE" sz="1100">
                <a:ea typeface="MS Gothic" panose="020B0609070205080204" pitchFamily="49" charset="-128"/>
              </a:rPr>
              <a:t>B-MÖR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444625" y="3357563"/>
            <a:ext cx="1249363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5527" tIns="42764" rIns="85527" bIns="42764"/>
          <a:lstStyle>
            <a:lvl1pPr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09575" indent="-206375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614363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819150" indent="-203200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023938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14811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9383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23955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8527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hangingPunct="0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sv-SE" altLang="sv-SE" sz="1100">
                <a:ea typeface="MS Gothic" panose="020B0609070205080204" pitchFamily="49" charset="-128"/>
              </a:rPr>
              <a:t>L-MÖR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488950" y="5876925"/>
            <a:ext cx="65166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527" tIns="42764" rIns="85527" bIns="42764"/>
          <a:lstStyle>
            <a:lvl1pPr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09575" indent="-206375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614363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819150" indent="-203200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023938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14811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9383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23955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8527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hangingPunct="0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sv-SE" altLang="sv-SE" sz="1400" b="1">
              <a:ea typeface="MS Gothic" panose="020B0609070205080204" pitchFamily="49" charset="-128"/>
            </a:endParaRPr>
          </a:p>
          <a:p>
            <a:pPr algn="l" hangingPunct="0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sv-SE" altLang="sv-SE" sz="1400" b="1">
                <a:ea typeface="MS Gothic" panose="020B0609070205080204" pitchFamily="49" charset="-128"/>
              </a:rPr>
              <a:t>BATEF, Bästa Alternativ Till En Förhandlingslösning</a:t>
            </a: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530225" y="4633913"/>
            <a:ext cx="9023350" cy="1587"/>
          </a:xfrm>
          <a:prstGeom prst="line">
            <a:avLst/>
          </a:prstGeom>
          <a:noFill/>
          <a:ln w="936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 rot="300000">
            <a:off x="5291138" y="4217988"/>
            <a:ext cx="3714750" cy="93662"/>
          </a:xfrm>
          <a:prstGeom prst="roundRect">
            <a:avLst>
              <a:gd name="adj" fmla="val 1560"/>
            </a:avLst>
          </a:prstGeom>
          <a:solidFill>
            <a:srgbClr val="5E99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5232400" y="4719638"/>
            <a:ext cx="9525" cy="1014412"/>
          </a:xfrm>
          <a:prstGeom prst="line">
            <a:avLst/>
          </a:prstGeom>
          <a:noFill/>
          <a:ln w="2880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4810125" y="5734050"/>
            <a:ext cx="906463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527" tIns="42764" rIns="85527" bIns="42764"/>
          <a:lstStyle>
            <a:lvl1pPr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09575" indent="-206375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614363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819150" indent="-203200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1023938" indent="-204788" defTabSz="427038"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14811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19383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23955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2852738" indent="-204788" algn="ctr" defTabSz="427038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50" algn="l"/>
                <a:tab pos="852488" algn="l"/>
                <a:tab pos="1279525" algn="l"/>
                <a:tab pos="1706563" algn="l"/>
                <a:tab pos="2133600" algn="l"/>
                <a:tab pos="2560638" algn="l"/>
                <a:tab pos="2987675" algn="l"/>
                <a:tab pos="3414713" algn="l"/>
                <a:tab pos="3840163" algn="l"/>
                <a:tab pos="4267200" algn="l"/>
                <a:tab pos="4694238" algn="l"/>
                <a:tab pos="5121275" algn="l"/>
                <a:tab pos="5548313" algn="l"/>
                <a:tab pos="5975350" algn="l"/>
                <a:tab pos="6402388" algn="l"/>
                <a:tab pos="6829425" algn="l"/>
                <a:tab pos="7256463" algn="l"/>
                <a:tab pos="7683500" algn="l"/>
                <a:tab pos="8110538" algn="l"/>
                <a:tab pos="85375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hangingPunct="0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r>
              <a:rPr lang="sv-SE" altLang="sv-SE" sz="1700">
                <a:ea typeface="MS Gothic" panose="020B0609070205080204" pitchFamily="49" charset="-128"/>
              </a:rPr>
              <a:t>BATEF</a:t>
            </a:r>
          </a:p>
        </p:txBody>
      </p:sp>
      <p:sp>
        <p:nvSpPr>
          <p:cNvPr id="32785" name="Rectangle 2"/>
          <p:cNvSpPr>
            <a:spLocks noChangeArrowheads="1"/>
          </p:cNvSpPr>
          <p:nvPr/>
        </p:nvSpPr>
        <p:spPr bwMode="auto">
          <a:xfrm>
            <a:off x="631825" y="990600"/>
            <a:ext cx="85899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/>
          <a:lstStyle>
            <a:lvl1pPr algn="l" defTabSz="7607300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algn="l" defTabSz="7607300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algn="l" defTabSz="7607300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algn="l" defTabSz="7607300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algn="l" defTabSz="7607300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457200" defTabSz="76073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914400" defTabSz="76073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1371600" defTabSz="76073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1828800" defTabSz="76073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sv-SE" altLang="sv-SE" sz="1800"/>
              <a:t>Förhandlingsutrymme saknas</a:t>
            </a:r>
            <a:endParaRPr lang="en-GB" altLang="sv-SE" sz="1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79</Words>
  <Application>Microsoft Office PowerPoint</Application>
  <PresentationFormat>Anpassad</PresentationFormat>
  <Paragraphs>41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4</vt:i4>
      </vt:variant>
    </vt:vector>
  </HeadingPairs>
  <TitlesOfParts>
    <vt:vector size="14" baseType="lpstr">
      <vt:lpstr>Arial</vt:lpstr>
      <vt:lpstr>Microsoft YaHei</vt:lpstr>
      <vt:lpstr>Times New Roman</vt:lpstr>
      <vt:lpstr>Lucida Sans Unicode</vt:lpstr>
      <vt:lpstr>MS Gothic</vt:lpstr>
      <vt:lpstr>Wingdings</vt:lpstr>
      <vt:lpstr>Standardformgivning</vt:lpstr>
      <vt:lpstr>Standardformgivning</vt:lpstr>
      <vt:lpstr>Standardformgivning</vt:lpstr>
      <vt:lpstr>Standardformgivning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SMARTA förhandlingsmål</dc:title>
  <dc:creator>Michèle Sandstedt</dc:creator>
  <cp:lastModifiedBy>Michèle Sandstedt</cp:lastModifiedBy>
  <cp:revision>77</cp:revision>
  <cp:lastPrinted>1601-01-01T00:00:00Z</cp:lastPrinted>
  <dcterms:created xsi:type="dcterms:W3CDTF">2009-08-28T15:39:23Z</dcterms:created>
  <dcterms:modified xsi:type="dcterms:W3CDTF">2021-05-24T20:19:31Z</dcterms:modified>
</cp:coreProperties>
</file>