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7"/>
  </p:notesMasterIdLst>
  <p:sldIdLst>
    <p:sldId id="256" r:id="rId5"/>
    <p:sldId id="257" r:id="rId6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0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Img"/>
          </p:nvPr>
        </p:nvSpPr>
        <p:spPr bwMode="auto">
          <a:xfrm>
            <a:off x="952500" y="685800"/>
            <a:ext cx="4948238" cy="34242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7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700E42AB-3A6E-4A17-B31E-0A69B11CBCF1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4226814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9D9E34-1FA2-4DF6-A14E-43EC893A52C0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28738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1C94AF-E71C-403F-9A8C-765D58EF3B78}" type="slidenum">
              <a:rPr lang="en-US" altLang="sv-SE"/>
              <a:pPr/>
              <a:t>2</a:t>
            </a:fld>
            <a:endParaRPr lang="en-US" altLang="sv-SE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7936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465E6AA-58C4-4DFD-AA97-636B40F8174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7306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E10951-0A72-4F63-866F-E31F9C1E9B73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27693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7550" y="990600"/>
            <a:ext cx="2147888" cy="53292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2850" cy="53292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508A68-8584-4FB9-AA86-1CD6F9A85998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09431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E91497-4A7A-463C-B4F6-D853622BB0E6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219032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642E0EE-A521-4637-BC69-BD68EFFA17CA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39237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5B2A7D-B309-4FA4-B9F2-821810F73B2B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54866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9575" cy="44148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4275" y="1905000"/>
            <a:ext cx="4221163" cy="44148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9534DD-CE4E-4057-B800-BDD920F407CB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86834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E81C911-FE63-449E-AA4F-6CCA2278CF21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9584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68ADE2-D5E4-4C2F-A13C-C7C7C607FC1C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66116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B75D41-2FC6-438D-BB3C-AA14579ECB2D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20076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08F01F-3494-40C2-8F52-5328B1844013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6481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FFAF8F-1C26-4982-99AA-33197E3778E7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08170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6A88DD-2D31-43D9-A856-44DD3C909475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75203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54D76B-82C2-45E3-A171-613491ABBF7E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76841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7550" y="990600"/>
            <a:ext cx="2147888" cy="53292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2850" cy="53292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6E9344-24DE-4A2C-A803-F6DB5F50552E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003070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08980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91709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43786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9575" cy="44148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4275" y="1905000"/>
            <a:ext cx="4221163" cy="44148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1481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916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7354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9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7B87F9-6619-4D92-8079-8ECD9DB69082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31184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067808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754918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02549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7550" y="990600"/>
            <a:ext cx="2147888" cy="53292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2850" cy="53292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4237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0017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20616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980358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9575" cy="44148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4275" y="1905000"/>
            <a:ext cx="4221163" cy="44148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2838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97866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256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9575" cy="44148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4275" y="1905000"/>
            <a:ext cx="4221163" cy="44148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BCA36E5-9E00-441C-94A0-0D05335F5FE5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707788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5295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748853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14513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94632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7550" y="990600"/>
            <a:ext cx="2147888" cy="53292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2850" cy="53292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86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191728B-AB04-4213-90DF-84429B5ED64E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283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43A0BFF-C698-4F00-89E2-4671CA379E53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843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297C3B2-60CA-410A-8259-4F54C72E8823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3425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E672C1-FF9B-4250-8366-323BF15714EC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0638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459D8B-3F93-4D8A-8034-3BE09F9ED0CF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2932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3613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3138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213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66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43BE7FC-F721-4711-92A5-FFE1E1A34C0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6638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3613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3138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2138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6637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CC6E806F-F167-43FF-AECD-ED1641B7CD06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6638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243263" y="6348413"/>
            <a:ext cx="3419475" cy="147637"/>
            <a:chOff x="2043" y="3999"/>
            <a:chExt cx="2154" cy="93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3999"/>
              <a:ext cx="597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999"/>
              <a:ext cx="57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8" y="3999"/>
              <a:ext cx="57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3613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3138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3613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3138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>
          <a:xfrm>
            <a:off x="631825" y="990600"/>
            <a:ext cx="8588375" cy="8382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 altLang="sv-SE"/>
              <a:t>En upphandlingsprocess enligt V-modellen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v-SE" sz="1000"/>
              <a:t>Inköpsprocesser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25" y="1411288"/>
            <a:ext cx="5803900" cy="501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>
          <a:xfrm>
            <a:off x="631825" y="990600"/>
            <a:ext cx="8588375" cy="4953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 altLang="sv-SE"/>
              <a:t>Klassisk V-modell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v-SE" sz="1000"/>
              <a:t>Inköpsprocesser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2163763" y="1743075"/>
            <a:ext cx="2435225" cy="3408363"/>
          </a:xfrm>
          <a:prstGeom prst="line">
            <a:avLst/>
          </a:prstGeom>
          <a:noFill/>
          <a:ln w="9525">
            <a:solidFill>
              <a:srgbClr val="2522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72" name="Freeform 4"/>
          <p:cNvSpPr>
            <a:spLocks noChangeArrowheads="1"/>
          </p:cNvSpPr>
          <p:nvPr/>
        </p:nvSpPr>
        <p:spPr bwMode="auto">
          <a:xfrm>
            <a:off x="2146300" y="1727200"/>
            <a:ext cx="2333625" cy="3255963"/>
          </a:xfrm>
          <a:custGeom>
            <a:avLst/>
            <a:gdLst>
              <a:gd name="T0" fmla="*/ 6483 w 6484"/>
              <a:gd name="T1" fmla="*/ 8901 h 9044"/>
              <a:gd name="T2" fmla="*/ 142 w 6484"/>
              <a:gd name="T3" fmla="*/ 0 h 9044"/>
              <a:gd name="T4" fmla="*/ 0 w 6484"/>
              <a:gd name="T5" fmla="*/ 96 h 9044"/>
              <a:gd name="T6" fmla="*/ 6342 w 6484"/>
              <a:gd name="T7" fmla="*/ 9043 h 9044"/>
              <a:gd name="T8" fmla="*/ 6483 w 6484"/>
              <a:gd name="T9" fmla="*/ 8901 h 9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84" h="9044">
                <a:moveTo>
                  <a:pt x="6483" y="8901"/>
                </a:moveTo>
                <a:lnTo>
                  <a:pt x="142" y="0"/>
                </a:lnTo>
                <a:lnTo>
                  <a:pt x="0" y="96"/>
                </a:lnTo>
                <a:lnTo>
                  <a:pt x="6342" y="9043"/>
                </a:lnTo>
                <a:lnTo>
                  <a:pt x="6483" y="8901"/>
                </a:lnTo>
              </a:path>
            </a:pathLst>
          </a:custGeom>
          <a:solidFill>
            <a:srgbClr val="2522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5221E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73" name="Freeform 5"/>
          <p:cNvSpPr>
            <a:spLocks noChangeArrowheads="1"/>
          </p:cNvSpPr>
          <p:nvPr/>
        </p:nvSpPr>
        <p:spPr bwMode="auto">
          <a:xfrm>
            <a:off x="4343400" y="4845050"/>
            <a:ext cx="290513" cy="374650"/>
          </a:xfrm>
          <a:custGeom>
            <a:avLst/>
            <a:gdLst>
              <a:gd name="T0" fmla="*/ 425 w 806"/>
              <a:gd name="T1" fmla="*/ 0 h 1042"/>
              <a:gd name="T2" fmla="*/ 709 w 806"/>
              <a:gd name="T3" fmla="*/ 852 h 1042"/>
              <a:gd name="T4" fmla="*/ 0 w 806"/>
              <a:gd name="T5" fmla="*/ 284 h 1042"/>
              <a:gd name="T6" fmla="*/ 425 w 806"/>
              <a:gd name="T7" fmla="*/ 0 h 1042"/>
              <a:gd name="T8" fmla="*/ 805 w 806"/>
              <a:gd name="T9" fmla="*/ 1041 h 1042"/>
              <a:gd name="T10" fmla="*/ 425 w 806"/>
              <a:gd name="T11" fmla="*/ 0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6" h="1042">
                <a:moveTo>
                  <a:pt x="425" y="0"/>
                </a:moveTo>
                <a:lnTo>
                  <a:pt x="709" y="852"/>
                </a:lnTo>
                <a:lnTo>
                  <a:pt x="0" y="284"/>
                </a:lnTo>
                <a:lnTo>
                  <a:pt x="425" y="0"/>
                </a:lnTo>
                <a:lnTo>
                  <a:pt x="805" y="1041"/>
                </a:lnTo>
                <a:lnTo>
                  <a:pt x="425" y="0"/>
                </a:lnTo>
              </a:path>
            </a:pathLst>
          </a:custGeom>
          <a:solidFill>
            <a:srgbClr val="2522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5221E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74" name="Freeform 6"/>
          <p:cNvSpPr>
            <a:spLocks noChangeArrowheads="1"/>
          </p:cNvSpPr>
          <p:nvPr/>
        </p:nvSpPr>
        <p:spPr bwMode="auto">
          <a:xfrm>
            <a:off x="4565650" y="2051050"/>
            <a:ext cx="2300288" cy="3136900"/>
          </a:xfrm>
          <a:custGeom>
            <a:avLst/>
            <a:gdLst>
              <a:gd name="T0" fmla="*/ 6245 w 6388"/>
              <a:gd name="T1" fmla="*/ 0 h 8712"/>
              <a:gd name="T2" fmla="*/ 0 w 6388"/>
              <a:gd name="T3" fmla="*/ 8616 h 8712"/>
              <a:gd name="T4" fmla="*/ 142 w 6388"/>
              <a:gd name="T5" fmla="*/ 8711 h 8712"/>
              <a:gd name="T6" fmla="*/ 6387 w 6388"/>
              <a:gd name="T7" fmla="*/ 95 h 8712"/>
              <a:gd name="T8" fmla="*/ 6245 w 6388"/>
              <a:gd name="T9" fmla="*/ 0 h 8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88" h="8712">
                <a:moveTo>
                  <a:pt x="6245" y="0"/>
                </a:moveTo>
                <a:lnTo>
                  <a:pt x="0" y="8616"/>
                </a:lnTo>
                <a:lnTo>
                  <a:pt x="142" y="8711"/>
                </a:lnTo>
                <a:lnTo>
                  <a:pt x="6387" y="95"/>
                </a:lnTo>
                <a:lnTo>
                  <a:pt x="6245" y="0"/>
                </a:lnTo>
              </a:path>
            </a:pathLst>
          </a:custGeom>
          <a:solidFill>
            <a:srgbClr val="2522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5221E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6729413" y="1811338"/>
            <a:ext cx="306387" cy="357187"/>
          </a:xfrm>
          <a:custGeom>
            <a:avLst/>
            <a:gdLst>
              <a:gd name="T0" fmla="*/ 0 w 853"/>
              <a:gd name="T1" fmla="*/ 663 h 994"/>
              <a:gd name="T2" fmla="*/ 710 w 853"/>
              <a:gd name="T3" fmla="*/ 141 h 994"/>
              <a:gd name="T4" fmla="*/ 426 w 853"/>
              <a:gd name="T5" fmla="*/ 993 h 994"/>
              <a:gd name="T6" fmla="*/ 0 w 853"/>
              <a:gd name="T7" fmla="*/ 663 h 994"/>
              <a:gd name="T8" fmla="*/ 852 w 853"/>
              <a:gd name="T9" fmla="*/ 0 h 994"/>
              <a:gd name="T10" fmla="*/ 0 w 853"/>
              <a:gd name="T11" fmla="*/ 663 h 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3" h="994">
                <a:moveTo>
                  <a:pt x="0" y="663"/>
                </a:moveTo>
                <a:lnTo>
                  <a:pt x="710" y="141"/>
                </a:lnTo>
                <a:lnTo>
                  <a:pt x="426" y="993"/>
                </a:lnTo>
                <a:lnTo>
                  <a:pt x="0" y="663"/>
                </a:lnTo>
                <a:lnTo>
                  <a:pt x="852" y="0"/>
                </a:lnTo>
                <a:lnTo>
                  <a:pt x="0" y="663"/>
                </a:lnTo>
              </a:path>
            </a:pathLst>
          </a:custGeom>
          <a:solidFill>
            <a:srgbClr val="2522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5221E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3048000" y="2749550"/>
            <a:ext cx="3052763" cy="1588"/>
          </a:xfrm>
          <a:prstGeom prst="line">
            <a:avLst/>
          </a:prstGeom>
          <a:noFill/>
          <a:ln w="9525">
            <a:solidFill>
              <a:srgbClr val="2522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77" name="Freeform 9"/>
          <p:cNvSpPr>
            <a:spLocks noChangeArrowheads="1"/>
          </p:cNvSpPr>
          <p:nvPr/>
        </p:nvSpPr>
        <p:spPr bwMode="auto">
          <a:xfrm>
            <a:off x="5995988" y="2698750"/>
            <a:ext cx="101600" cy="119063"/>
          </a:xfrm>
          <a:custGeom>
            <a:avLst/>
            <a:gdLst>
              <a:gd name="T0" fmla="*/ 283 w 284"/>
              <a:gd name="T1" fmla="*/ 141 h 331"/>
              <a:gd name="T2" fmla="*/ 0 w 284"/>
              <a:gd name="T3" fmla="*/ 330 h 331"/>
              <a:gd name="T4" fmla="*/ 0 w 284"/>
              <a:gd name="T5" fmla="*/ 0 h 331"/>
              <a:gd name="T6" fmla="*/ 283 w 284"/>
              <a:gd name="T7" fmla="*/ 141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4" h="331">
                <a:moveTo>
                  <a:pt x="283" y="141"/>
                </a:moveTo>
                <a:lnTo>
                  <a:pt x="0" y="330"/>
                </a:lnTo>
                <a:lnTo>
                  <a:pt x="0" y="0"/>
                </a:lnTo>
                <a:lnTo>
                  <a:pt x="283" y="141"/>
                </a:lnTo>
              </a:path>
            </a:pathLst>
          </a:custGeom>
          <a:solidFill>
            <a:srgbClr val="2522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5221E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78" name="Freeform 10"/>
          <p:cNvSpPr>
            <a:spLocks noChangeArrowheads="1"/>
          </p:cNvSpPr>
          <p:nvPr/>
        </p:nvSpPr>
        <p:spPr bwMode="auto">
          <a:xfrm>
            <a:off x="3049588" y="2698750"/>
            <a:ext cx="103187" cy="119063"/>
          </a:xfrm>
          <a:custGeom>
            <a:avLst/>
            <a:gdLst>
              <a:gd name="T0" fmla="*/ 0 w 285"/>
              <a:gd name="T1" fmla="*/ 141 h 331"/>
              <a:gd name="T2" fmla="*/ 284 w 285"/>
              <a:gd name="T3" fmla="*/ 330 h 331"/>
              <a:gd name="T4" fmla="*/ 284 w 285"/>
              <a:gd name="T5" fmla="*/ 0 h 331"/>
              <a:gd name="T6" fmla="*/ 0 w 285"/>
              <a:gd name="T7" fmla="*/ 141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5" h="331">
                <a:moveTo>
                  <a:pt x="0" y="141"/>
                </a:moveTo>
                <a:lnTo>
                  <a:pt x="284" y="330"/>
                </a:lnTo>
                <a:lnTo>
                  <a:pt x="284" y="0"/>
                </a:lnTo>
                <a:lnTo>
                  <a:pt x="0" y="141"/>
                </a:lnTo>
              </a:path>
            </a:pathLst>
          </a:custGeom>
          <a:solidFill>
            <a:srgbClr val="2522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5221E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3863975" y="3959225"/>
            <a:ext cx="1468438" cy="1588"/>
          </a:xfrm>
          <a:prstGeom prst="line">
            <a:avLst/>
          </a:prstGeom>
          <a:noFill/>
          <a:ln w="9525">
            <a:solidFill>
              <a:srgbClr val="2522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80" name="Freeform 12"/>
          <p:cNvSpPr>
            <a:spLocks noChangeArrowheads="1"/>
          </p:cNvSpPr>
          <p:nvPr/>
        </p:nvSpPr>
        <p:spPr bwMode="auto">
          <a:xfrm>
            <a:off x="5211763" y="3908425"/>
            <a:ext cx="119062" cy="101600"/>
          </a:xfrm>
          <a:custGeom>
            <a:avLst/>
            <a:gdLst>
              <a:gd name="T0" fmla="*/ 331 w 332"/>
              <a:gd name="T1" fmla="*/ 140 h 284"/>
              <a:gd name="T2" fmla="*/ 0 w 332"/>
              <a:gd name="T3" fmla="*/ 283 h 284"/>
              <a:gd name="T4" fmla="*/ 0 w 332"/>
              <a:gd name="T5" fmla="*/ 0 h 284"/>
              <a:gd name="T6" fmla="*/ 331 w 332"/>
              <a:gd name="T7" fmla="*/ 14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2" h="284">
                <a:moveTo>
                  <a:pt x="331" y="140"/>
                </a:moveTo>
                <a:lnTo>
                  <a:pt x="0" y="283"/>
                </a:lnTo>
                <a:lnTo>
                  <a:pt x="0" y="0"/>
                </a:lnTo>
                <a:lnTo>
                  <a:pt x="331" y="140"/>
                </a:lnTo>
              </a:path>
            </a:pathLst>
          </a:custGeom>
          <a:solidFill>
            <a:srgbClr val="2522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5221E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81" name="Freeform 13"/>
          <p:cNvSpPr>
            <a:spLocks noChangeArrowheads="1"/>
          </p:cNvSpPr>
          <p:nvPr/>
        </p:nvSpPr>
        <p:spPr bwMode="auto">
          <a:xfrm>
            <a:off x="3867150" y="3908425"/>
            <a:ext cx="103188" cy="101600"/>
          </a:xfrm>
          <a:custGeom>
            <a:avLst/>
            <a:gdLst>
              <a:gd name="T0" fmla="*/ 0 w 285"/>
              <a:gd name="T1" fmla="*/ 140 h 284"/>
              <a:gd name="T2" fmla="*/ 284 w 285"/>
              <a:gd name="T3" fmla="*/ 283 h 284"/>
              <a:gd name="T4" fmla="*/ 284 w 285"/>
              <a:gd name="T5" fmla="*/ 0 h 284"/>
              <a:gd name="T6" fmla="*/ 0 w 285"/>
              <a:gd name="T7" fmla="*/ 14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5" h="284">
                <a:moveTo>
                  <a:pt x="0" y="140"/>
                </a:moveTo>
                <a:lnTo>
                  <a:pt x="284" y="283"/>
                </a:lnTo>
                <a:lnTo>
                  <a:pt x="284" y="0"/>
                </a:lnTo>
                <a:lnTo>
                  <a:pt x="0" y="140"/>
                </a:lnTo>
              </a:path>
            </a:pathLst>
          </a:custGeom>
          <a:solidFill>
            <a:srgbClr val="2522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5221E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82" name="Freeform 14"/>
          <p:cNvSpPr>
            <a:spLocks noChangeArrowheads="1"/>
          </p:cNvSpPr>
          <p:nvPr/>
        </p:nvSpPr>
        <p:spPr bwMode="auto">
          <a:xfrm>
            <a:off x="1227138" y="2527300"/>
            <a:ext cx="1431925" cy="581025"/>
          </a:xfrm>
          <a:custGeom>
            <a:avLst/>
            <a:gdLst>
              <a:gd name="T0" fmla="*/ 284 w 3976"/>
              <a:gd name="T1" fmla="*/ 0 h 1612"/>
              <a:gd name="T2" fmla="*/ 284 w 3976"/>
              <a:gd name="T3" fmla="*/ 0 h 1612"/>
              <a:gd name="T4" fmla="*/ 3692 w 3976"/>
              <a:gd name="T5" fmla="*/ 0 h 1612"/>
              <a:gd name="T6" fmla="*/ 3692 w 3976"/>
              <a:gd name="T7" fmla="*/ 0 h 1612"/>
              <a:gd name="T8" fmla="*/ 3692 w 3976"/>
              <a:gd name="T9" fmla="*/ 0 h 1612"/>
              <a:gd name="T10" fmla="*/ 3975 w 3976"/>
              <a:gd name="T11" fmla="*/ 285 h 1612"/>
              <a:gd name="T12" fmla="*/ 3975 w 3976"/>
              <a:gd name="T13" fmla="*/ 285 h 1612"/>
              <a:gd name="T14" fmla="*/ 3975 w 3976"/>
              <a:gd name="T15" fmla="*/ 1327 h 1612"/>
              <a:gd name="T16" fmla="*/ 3975 w 3976"/>
              <a:gd name="T17" fmla="*/ 1327 h 1612"/>
              <a:gd name="T18" fmla="*/ 3975 w 3976"/>
              <a:gd name="T19" fmla="*/ 1327 h 1612"/>
              <a:gd name="T20" fmla="*/ 3692 w 3976"/>
              <a:gd name="T21" fmla="*/ 1611 h 1612"/>
              <a:gd name="T22" fmla="*/ 3692 w 3976"/>
              <a:gd name="T23" fmla="*/ 1611 h 1612"/>
              <a:gd name="T24" fmla="*/ 284 w 3976"/>
              <a:gd name="T25" fmla="*/ 1611 h 1612"/>
              <a:gd name="T26" fmla="*/ 284 w 3976"/>
              <a:gd name="T27" fmla="*/ 1611 h 1612"/>
              <a:gd name="T28" fmla="*/ 284 w 3976"/>
              <a:gd name="T29" fmla="*/ 1611 h 1612"/>
              <a:gd name="T30" fmla="*/ 0 w 3976"/>
              <a:gd name="T31" fmla="*/ 1327 h 1612"/>
              <a:gd name="T32" fmla="*/ 0 w 3976"/>
              <a:gd name="T33" fmla="*/ 1327 h 1612"/>
              <a:gd name="T34" fmla="*/ 0 w 3976"/>
              <a:gd name="T35" fmla="*/ 285 h 1612"/>
              <a:gd name="T36" fmla="*/ 0 w 3976"/>
              <a:gd name="T37" fmla="*/ 285 h 1612"/>
              <a:gd name="T38" fmla="*/ 0 w 3976"/>
              <a:gd name="T39" fmla="*/ 285 h 1612"/>
              <a:gd name="T40" fmla="*/ 284 w 3976"/>
              <a:gd name="T41" fmla="*/ 0 h 1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976" h="1612">
                <a:moveTo>
                  <a:pt x="284" y="0"/>
                </a:moveTo>
                <a:lnTo>
                  <a:pt x="284" y="0"/>
                </a:lnTo>
                <a:lnTo>
                  <a:pt x="3692" y="0"/>
                </a:lnTo>
                <a:lnTo>
                  <a:pt x="3692" y="0"/>
                </a:lnTo>
                <a:lnTo>
                  <a:pt x="3692" y="0"/>
                </a:lnTo>
                <a:cubicBezTo>
                  <a:pt x="3833" y="0"/>
                  <a:pt x="3975" y="142"/>
                  <a:pt x="3975" y="285"/>
                </a:cubicBezTo>
                <a:lnTo>
                  <a:pt x="3975" y="285"/>
                </a:lnTo>
                <a:lnTo>
                  <a:pt x="3975" y="1327"/>
                </a:lnTo>
                <a:lnTo>
                  <a:pt x="3975" y="1327"/>
                </a:lnTo>
                <a:lnTo>
                  <a:pt x="3975" y="1327"/>
                </a:lnTo>
                <a:cubicBezTo>
                  <a:pt x="3975" y="1468"/>
                  <a:pt x="3833" y="1611"/>
                  <a:pt x="3692" y="1611"/>
                </a:cubicBezTo>
                <a:lnTo>
                  <a:pt x="3692" y="1611"/>
                </a:lnTo>
                <a:lnTo>
                  <a:pt x="284" y="1611"/>
                </a:lnTo>
                <a:lnTo>
                  <a:pt x="284" y="1611"/>
                </a:lnTo>
                <a:lnTo>
                  <a:pt x="284" y="1611"/>
                </a:lnTo>
                <a:cubicBezTo>
                  <a:pt x="141" y="1611"/>
                  <a:pt x="0" y="1468"/>
                  <a:pt x="0" y="1327"/>
                </a:cubicBezTo>
                <a:lnTo>
                  <a:pt x="0" y="1327"/>
                </a:lnTo>
                <a:lnTo>
                  <a:pt x="0" y="285"/>
                </a:lnTo>
                <a:lnTo>
                  <a:pt x="0" y="285"/>
                </a:lnTo>
                <a:lnTo>
                  <a:pt x="0" y="285"/>
                </a:lnTo>
                <a:cubicBezTo>
                  <a:pt x="0" y="142"/>
                  <a:pt x="141" y="0"/>
                  <a:pt x="284" y="0"/>
                </a:cubicBezTo>
              </a:path>
            </a:pathLst>
          </a:custGeom>
          <a:solidFill>
            <a:srgbClr val="25221E">
              <a:alpha val="0"/>
            </a:srgbClr>
          </a:solidFill>
          <a:ln w="9525">
            <a:solidFill>
              <a:srgbClr val="2522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83" name="Freeform 15"/>
          <p:cNvSpPr>
            <a:spLocks noChangeArrowheads="1"/>
          </p:cNvSpPr>
          <p:nvPr/>
        </p:nvSpPr>
        <p:spPr bwMode="auto">
          <a:xfrm>
            <a:off x="2009775" y="3703638"/>
            <a:ext cx="1431925" cy="579437"/>
          </a:xfrm>
          <a:custGeom>
            <a:avLst/>
            <a:gdLst>
              <a:gd name="T0" fmla="*/ 285 w 3976"/>
              <a:gd name="T1" fmla="*/ 0 h 1609"/>
              <a:gd name="T2" fmla="*/ 285 w 3976"/>
              <a:gd name="T3" fmla="*/ 0 h 1609"/>
              <a:gd name="T4" fmla="*/ 3691 w 3976"/>
              <a:gd name="T5" fmla="*/ 0 h 1609"/>
              <a:gd name="T6" fmla="*/ 3691 w 3976"/>
              <a:gd name="T7" fmla="*/ 0 h 1609"/>
              <a:gd name="T8" fmla="*/ 3691 w 3976"/>
              <a:gd name="T9" fmla="*/ 0 h 1609"/>
              <a:gd name="T10" fmla="*/ 3975 w 3976"/>
              <a:gd name="T11" fmla="*/ 283 h 1609"/>
              <a:gd name="T12" fmla="*/ 3975 w 3976"/>
              <a:gd name="T13" fmla="*/ 283 h 1609"/>
              <a:gd name="T14" fmla="*/ 3975 w 3976"/>
              <a:gd name="T15" fmla="*/ 1326 h 1609"/>
              <a:gd name="T16" fmla="*/ 3975 w 3976"/>
              <a:gd name="T17" fmla="*/ 1326 h 1609"/>
              <a:gd name="T18" fmla="*/ 3975 w 3976"/>
              <a:gd name="T19" fmla="*/ 1326 h 1609"/>
              <a:gd name="T20" fmla="*/ 3691 w 3976"/>
              <a:gd name="T21" fmla="*/ 1608 h 1609"/>
              <a:gd name="T22" fmla="*/ 3691 w 3976"/>
              <a:gd name="T23" fmla="*/ 1608 h 1609"/>
              <a:gd name="T24" fmla="*/ 285 w 3976"/>
              <a:gd name="T25" fmla="*/ 1608 h 1609"/>
              <a:gd name="T26" fmla="*/ 285 w 3976"/>
              <a:gd name="T27" fmla="*/ 1608 h 1609"/>
              <a:gd name="T28" fmla="*/ 285 w 3976"/>
              <a:gd name="T29" fmla="*/ 1608 h 1609"/>
              <a:gd name="T30" fmla="*/ 0 w 3976"/>
              <a:gd name="T31" fmla="*/ 1326 h 1609"/>
              <a:gd name="T32" fmla="*/ 0 w 3976"/>
              <a:gd name="T33" fmla="*/ 1326 h 1609"/>
              <a:gd name="T34" fmla="*/ 0 w 3976"/>
              <a:gd name="T35" fmla="*/ 283 h 1609"/>
              <a:gd name="T36" fmla="*/ 0 w 3976"/>
              <a:gd name="T37" fmla="*/ 283 h 1609"/>
              <a:gd name="T38" fmla="*/ 0 w 3976"/>
              <a:gd name="T39" fmla="*/ 283 h 1609"/>
              <a:gd name="T40" fmla="*/ 285 w 3976"/>
              <a:gd name="T41" fmla="*/ 0 h 1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976" h="1609">
                <a:moveTo>
                  <a:pt x="285" y="0"/>
                </a:moveTo>
                <a:lnTo>
                  <a:pt x="285" y="0"/>
                </a:lnTo>
                <a:lnTo>
                  <a:pt x="3691" y="0"/>
                </a:lnTo>
                <a:lnTo>
                  <a:pt x="3691" y="0"/>
                </a:lnTo>
                <a:lnTo>
                  <a:pt x="3691" y="0"/>
                </a:lnTo>
                <a:cubicBezTo>
                  <a:pt x="3880" y="0"/>
                  <a:pt x="3975" y="94"/>
                  <a:pt x="3975" y="283"/>
                </a:cubicBezTo>
                <a:lnTo>
                  <a:pt x="3975" y="283"/>
                </a:lnTo>
                <a:lnTo>
                  <a:pt x="3975" y="1326"/>
                </a:lnTo>
                <a:lnTo>
                  <a:pt x="3975" y="1326"/>
                </a:lnTo>
                <a:lnTo>
                  <a:pt x="3975" y="1326"/>
                </a:lnTo>
                <a:cubicBezTo>
                  <a:pt x="3975" y="1466"/>
                  <a:pt x="3880" y="1608"/>
                  <a:pt x="3691" y="1608"/>
                </a:cubicBezTo>
                <a:lnTo>
                  <a:pt x="3691" y="1608"/>
                </a:lnTo>
                <a:lnTo>
                  <a:pt x="285" y="1608"/>
                </a:lnTo>
                <a:lnTo>
                  <a:pt x="285" y="1608"/>
                </a:lnTo>
                <a:lnTo>
                  <a:pt x="285" y="1608"/>
                </a:lnTo>
                <a:cubicBezTo>
                  <a:pt x="142" y="1608"/>
                  <a:pt x="0" y="1466"/>
                  <a:pt x="0" y="1326"/>
                </a:cubicBezTo>
                <a:lnTo>
                  <a:pt x="0" y="1326"/>
                </a:lnTo>
                <a:lnTo>
                  <a:pt x="0" y="283"/>
                </a:lnTo>
                <a:lnTo>
                  <a:pt x="0" y="283"/>
                </a:lnTo>
                <a:lnTo>
                  <a:pt x="0" y="283"/>
                </a:lnTo>
                <a:cubicBezTo>
                  <a:pt x="0" y="94"/>
                  <a:pt x="142" y="0"/>
                  <a:pt x="285" y="0"/>
                </a:cubicBezTo>
              </a:path>
            </a:pathLst>
          </a:custGeom>
          <a:solidFill>
            <a:srgbClr val="25221E">
              <a:alpha val="0"/>
            </a:srgbClr>
          </a:solidFill>
          <a:ln w="9525">
            <a:solidFill>
              <a:srgbClr val="2522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84" name="Freeform 16"/>
          <p:cNvSpPr>
            <a:spLocks noChangeArrowheads="1"/>
          </p:cNvSpPr>
          <p:nvPr/>
        </p:nvSpPr>
        <p:spPr bwMode="auto">
          <a:xfrm>
            <a:off x="3917950" y="5153025"/>
            <a:ext cx="1430338" cy="596900"/>
          </a:xfrm>
          <a:custGeom>
            <a:avLst/>
            <a:gdLst>
              <a:gd name="T0" fmla="*/ 284 w 3975"/>
              <a:gd name="T1" fmla="*/ 0 h 1657"/>
              <a:gd name="T2" fmla="*/ 284 w 3975"/>
              <a:gd name="T3" fmla="*/ 0 h 1657"/>
              <a:gd name="T4" fmla="*/ 3691 w 3975"/>
              <a:gd name="T5" fmla="*/ 0 h 1657"/>
              <a:gd name="T6" fmla="*/ 3691 w 3975"/>
              <a:gd name="T7" fmla="*/ 0 h 1657"/>
              <a:gd name="T8" fmla="*/ 3691 w 3975"/>
              <a:gd name="T9" fmla="*/ 0 h 1657"/>
              <a:gd name="T10" fmla="*/ 3974 w 3975"/>
              <a:gd name="T11" fmla="*/ 332 h 1657"/>
              <a:gd name="T12" fmla="*/ 3974 w 3975"/>
              <a:gd name="T13" fmla="*/ 332 h 1657"/>
              <a:gd name="T14" fmla="*/ 3974 w 3975"/>
              <a:gd name="T15" fmla="*/ 1374 h 1657"/>
              <a:gd name="T16" fmla="*/ 3974 w 3975"/>
              <a:gd name="T17" fmla="*/ 1374 h 1657"/>
              <a:gd name="T18" fmla="*/ 3974 w 3975"/>
              <a:gd name="T19" fmla="*/ 1374 h 1657"/>
              <a:gd name="T20" fmla="*/ 3691 w 3975"/>
              <a:gd name="T21" fmla="*/ 1656 h 1657"/>
              <a:gd name="T22" fmla="*/ 3691 w 3975"/>
              <a:gd name="T23" fmla="*/ 1656 h 1657"/>
              <a:gd name="T24" fmla="*/ 284 w 3975"/>
              <a:gd name="T25" fmla="*/ 1656 h 1657"/>
              <a:gd name="T26" fmla="*/ 284 w 3975"/>
              <a:gd name="T27" fmla="*/ 1656 h 1657"/>
              <a:gd name="T28" fmla="*/ 284 w 3975"/>
              <a:gd name="T29" fmla="*/ 1656 h 1657"/>
              <a:gd name="T30" fmla="*/ 0 w 3975"/>
              <a:gd name="T31" fmla="*/ 1374 h 1657"/>
              <a:gd name="T32" fmla="*/ 0 w 3975"/>
              <a:gd name="T33" fmla="*/ 1374 h 1657"/>
              <a:gd name="T34" fmla="*/ 0 w 3975"/>
              <a:gd name="T35" fmla="*/ 332 h 1657"/>
              <a:gd name="T36" fmla="*/ 0 w 3975"/>
              <a:gd name="T37" fmla="*/ 332 h 1657"/>
              <a:gd name="T38" fmla="*/ 0 w 3975"/>
              <a:gd name="T39" fmla="*/ 332 h 1657"/>
              <a:gd name="T40" fmla="*/ 284 w 3975"/>
              <a:gd name="T41" fmla="*/ 0 h 1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975" h="1657">
                <a:moveTo>
                  <a:pt x="284" y="0"/>
                </a:moveTo>
                <a:lnTo>
                  <a:pt x="284" y="0"/>
                </a:lnTo>
                <a:lnTo>
                  <a:pt x="3691" y="0"/>
                </a:lnTo>
                <a:lnTo>
                  <a:pt x="3691" y="0"/>
                </a:lnTo>
                <a:lnTo>
                  <a:pt x="3691" y="0"/>
                </a:lnTo>
                <a:cubicBezTo>
                  <a:pt x="3832" y="0"/>
                  <a:pt x="3974" y="142"/>
                  <a:pt x="3974" y="332"/>
                </a:cubicBezTo>
                <a:lnTo>
                  <a:pt x="3974" y="332"/>
                </a:lnTo>
                <a:lnTo>
                  <a:pt x="3974" y="1374"/>
                </a:lnTo>
                <a:lnTo>
                  <a:pt x="3974" y="1374"/>
                </a:lnTo>
                <a:lnTo>
                  <a:pt x="3974" y="1374"/>
                </a:lnTo>
                <a:cubicBezTo>
                  <a:pt x="3974" y="1517"/>
                  <a:pt x="3832" y="1656"/>
                  <a:pt x="3691" y="1656"/>
                </a:cubicBezTo>
                <a:lnTo>
                  <a:pt x="3691" y="1656"/>
                </a:lnTo>
                <a:lnTo>
                  <a:pt x="284" y="1656"/>
                </a:lnTo>
                <a:lnTo>
                  <a:pt x="284" y="1656"/>
                </a:lnTo>
                <a:lnTo>
                  <a:pt x="284" y="1656"/>
                </a:lnTo>
                <a:cubicBezTo>
                  <a:pt x="141" y="1656"/>
                  <a:pt x="0" y="1517"/>
                  <a:pt x="0" y="1374"/>
                </a:cubicBezTo>
                <a:lnTo>
                  <a:pt x="0" y="1374"/>
                </a:lnTo>
                <a:lnTo>
                  <a:pt x="0" y="332"/>
                </a:lnTo>
                <a:lnTo>
                  <a:pt x="0" y="332"/>
                </a:lnTo>
                <a:lnTo>
                  <a:pt x="0" y="332"/>
                </a:lnTo>
                <a:cubicBezTo>
                  <a:pt x="0" y="142"/>
                  <a:pt x="141" y="0"/>
                  <a:pt x="284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5221E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85" name="Freeform 17"/>
          <p:cNvSpPr>
            <a:spLocks noChangeArrowheads="1"/>
          </p:cNvSpPr>
          <p:nvPr/>
        </p:nvSpPr>
        <p:spPr bwMode="auto">
          <a:xfrm>
            <a:off x="3917950" y="5153025"/>
            <a:ext cx="1430338" cy="596900"/>
          </a:xfrm>
          <a:custGeom>
            <a:avLst/>
            <a:gdLst>
              <a:gd name="T0" fmla="*/ 284 w 3975"/>
              <a:gd name="T1" fmla="*/ 0 h 1657"/>
              <a:gd name="T2" fmla="*/ 284 w 3975"/>
              <a:gd name="T3" fmla="*/ 0 h 1657"/>
              <a:gd name="T4" fmla="*/ 3691 w 3975"/>
              <a:gd name="T5" fmla="*/ 0 h 1657"/>
              <a:gd name="T6" fmla="*/ 3691 w 3975"/>
              <a:gd name="T7" fmla="*/ 0 h 1657"/>
              <a:gd name="T8" fmla="*/ 3691 w 3975"/>
              <a:gd name="T9" fmla="*/ 0 h 1657"/>
              <a:gd name="T10" fmla="*/ 3974 w 3975"/>
              <a:gd name="T11" fmla="*/ 332 h 1657"/>
              <a:gd name="T12" fmla="*/ 3974 w 3975"/>
              <a:gd name="T13" fmla="*/ 332 h 1657"/>
              <a:gd name="T14" fmla="*/ 3974 w 3975"/>
              <a:gd name="T15" fmla="*/ 1374 h 1657"/>
              <a:gd name="T16" fmla="*/ 3974 w 3975"/>
              <a:gd name="T17" fmla="*/ 1374 h 1657"/>
              <a:gd name="T18" fmla="*/ 3974 w 3975"/>
              <a:gd name="T19" fmla="*/ 1374 h 1657"/>
              <a:gd name="T20" fmla="*/ 3691 w 3975"/>
              <a:gd name="T21" fmla="*/ 1656 h 1657"/>
              <a:gd name="T22" fmla="*/ 3691 w 3975"/>
              <a:gd name="T23" fmla="*/ 1656 h 1657"/>
              <a:gd name="T24" fmla="*/ 284 w 3975"/>
              <a:gd name="T25" fmla="*/ 1656 h 1657"/>
              <a:gd name="T26" fmla="*/ 284 w 3975"/>
              <a:gd name="T27" fmla="*/ 1656 h 1657"/>
              <a:gd name="T28" fmla="*/ 284 w 3975"/>
              <a:gd name="T29" fmla="*/ 1656 h 1657"/>
              <a:gd name="T30" fmla="*/ 0 w 3975"/>
              <a:gd name="T31" fmla="*/ 1374 h 1657"/>
              <a:gd name="T32" fmla="*/ 0 w 3975"/>
              <a:gd name="T33" fmla="*/ 1374 h 1657"/>
              <a:gd name="T34" fmla="*/ 0 w 3975"/>
              <a:gd name="T35" fmla="*/ 332 h 1657"/>
              <a:gd name="T36" fmla="*/ 0 w 3975"/>
              <a:gd name="T37" fmla="*/ 332 h 1657"/>
              <a:gd name="T38" fmla="*/ 0 w 3975"/>
              <a:gd name="T39" fmla="*/ 332 h 1657"/>
              <a:gd name="T40" fmla="*/ 284 w 3975"/>
              <a:gd name="T41" fmla="*/ 0 h 1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975" h="1657">
                <a:moveTo>
                  <a:pt x="284" y="0"/>
                </a:moveTo>
                <a:lnTo>
                  <a:pt x="284" y="0"/>
                </a:lnTo>
                <a:lnTo>
                  <a:pt x="3691" y="0"/>
                </a:lnTo>
                <a:lnTo>
                  <a:pt x="3691" y="0"/>
                </a:lnTo>
                <a:lnTo>
                  <a:pt x="3691" y="0"/>
                </a:lnTo>
                <a:cubicBezTo>
                  <a:pt x="3832" y="0"/>
                  <a:pt x="3974" y="142"/>
                  <a:pt x="3974" y="332"/>
                </a:cubicBezTo>
                <a:lnTo>
                  <a:pt x="3974" y="332"/>
                </a:lnTo>
                <a:lnTo>
                  <a:pt x="3974" y="1374"/>
                </a:lnTo>
                <a:lnTo>
                  <a:pt x="3974" y="1374"/>
                </a:lnTo>
                <a:lnTo>
                  <a:pt x="3974" y="1374"/>
                </a:lnTo>
                <a:cubicBezTo>
                  <a:pt x="3974" y="1517"/>
                  <a:pt x="3832" y="1656"/>
                  <a:pt x="3691" y="1656"/>
                </a:cubicBezTo>
                <a:lnTo>
                  <a:pt x="3691" y="1656"/>
                </a:lnTo>
                <a:lnTo>
                  <a:pt x="284" y="1656"/>
                </a:lnTo>
                <a:lnTo>
                  <a:pt x="284" y="1656"/>
                </a:lnTo>
                <a:lnTo>
                  <a:pt x="284" y="1656"/>
                </a:lnTo>
                <a:cubicBezTo>
                  <a:pt x="141" y="1656"/>
                  <a:pt x="0" y="1517"/>
                  <a:pt x="0" y="1374"/>
                </a:cubicBezTo>
                <a:lnTo>
                  <a:pt x="0" y="1374"/>
                </a:lnTo>
                <a:lnTo>
                  <a:pt x="0" y="332"/>
                </a:lnTo>
                <a:lnTo>
                  <a:pt x="0" y="332"/>
                </a:lnTo>
                <a:lnTo>
                  <a:pt x="0" y="332"/>
                </a:lnTo>
                <a:cubicBezTo>
                  <a:pt x="0" y="142"/>
                  <a:pt x="141" y="0"/>
                  <a:pt x="284" y="0"/>
                </a:cubicBezTo>
              </a:path>
            </a:pathLst>
          </a:custGeom>
          <a:solidFill>
            <a:srgbClr val="25221E">
              <a:alpha val="0"/>
            </a:srgbClr>
          </a:solidFill>
          <a:ln w="9525">
            <a:solidFill>
              <a:srgbClr val="2522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86" name="Freeform 18"/>
          <p:cNvSpPr>
            <a:spLocks noChangeArrowheads="1"/>
          </p:cNvSpPr>
          <p:nvPr/>
        </p:nvSpPr>
        <p:spPr bwMode="auto">
          <a:xfrm>
            <a:off x="5894388" y="3738563"/>
            <a:ext cx="1414462" cy="596900"/>
          </a:xfrm>
          <a:custGeom>
            <a:avLst/>
            <a:gdLst>
              <a:gd name="T0" fmla="*/ 284 w 3929"/>
              <a:gd name="T1" fmla="*/ 0 h 1658"/>
              <a:gd name="T2" fmla="*/ 284 w 3929"/>
              <a:gd name="T3" fmla="*/ 0 h 1658"/>
              <a:gd name="T4" fmla="*/ 3644 w 3929"/>
              <a:gd name="T5" fmla="*/ 0 h 1658"/>
              <a:gd name="T6" fmla="*/ 3644 w 3929"/>
              <a:gd name="T7" fmla="*/ 0 h 1658"/>
              <a:gd name="T8" fmla="*/ 3644 w 3929"/>
              <a:gd name="T9" fmla="*/ 0 h 1658"/>
              <a:gd name="T10" fmla="*/ 3928 w 3929"/>
              <a:gd name="T11" fmla="*/ 284 h 1658"/>
              <a:gd name="T12" fmla="*/ 3928 w 3929"/>
              <a:gd name="T13" fmla="*/ 284 h 1658"/>
              <a:gd name="T14" fmla="*/ 3928 w 3929"/>
              <a:gd name="T15" fmla="*/ 1326 h 1658"/>
              <a:gd name="T16" fmla="*/ 3928 w 3929"/>
              <a:gd name="T17" fmla="*/ 1326 h 1658"/>
              <a:gd name="T18" fmla="*/ 3928 w 3929"/>
              <a:gd name="T19" fmla="*/ 1326 h 1658"/>
              <a:gd name="T20" fmla="*/ 3644 w 3929"/>
              <a:gd name="T21" fmla="*/ 1657 h 1658"/>
              <a:gd name="T22" fmla="*/ 3644 w 3929"/>
              <a:gd name="T23" fmla="*/ 1657 h 1658"/>
              <a:gd name="T24" fmla="*/ 284 w 3929"/>
              <a:gd name="T25" fmla="*/ 1657 h 1658"/>
              <a:gd name="T26" fmla="*/ 284 w 3929"/>
              <a:gd name="T27" fmla="*/ 1657 h 1658"/>
              <a:gd name="T28" fmla="*/ 284 w 3929"/>
              <a:gd name="T29" fmla="*/ 1657 h 1658"/>
              <a:gd name="T30" fmla="*/ 0 w 3929"/>
              <a:gd name="T31" fmla="*/ 1326 h 1658"/>
              <a:gd name="T32" fmla="*/ 0 w 3929"/>
              <a:gd name="T33" fmla="*/ 1326 h 1658"/>
              <a:gd name="T34" fmla="*/ 0 w 3929"/>
              <a:gd name="T35" fmla="*/ 284 h 1658"/>
              <a:gd name="T36" fmla="*/ 0 w 3929"/>
              <a:gd name="T37" fmla="*/ 284 h 1658"/>
              <a:gd name="T38" fmla="*/ 0 w 3929"/>
              <a:gd name="T39" fmla="*/ 284 h 1658"/>
              <a:gd name="T40" fmla="*/ 284 w 3929"/>
              <a:gd name="T41" fmla="*/ 0 h 1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929" h="1658">
                <a:moveTo>
                  <a:pt x="284" y="0"/>
                </a:moveTo>
                <a:lnTo>
                  <a:pt x="284" y="0"/>
                </a:lnTo>
                <a:lnTo>
                  <a:pt x="3644" y="0"/>
                </a:lnTo>
                <a:lnTo>
                  <a:pt x="3644" y="0"/>
                </a:lnTo>
                <a:lnTo>
                  <a:pt x="3644" y="0"/>
                </a:lnTo>
                <a:cubicBezTo>
                  <a:pt x="3832" y="0"/>
                  <a:pt x="3928" y="141"/>
                  <a:pt x="3928" y="284"/>
                </a:cubicBezTo>
                <a:lnTo>
                  <a:pt x="3928" y="284"/>
                </a:lnTo>
                <a:lnTo>
                  <a:pt x="3928" y="1326"/>
                </a:lnTo>
                <a:lnTo>
                  <a:pt x="3928" y="1326"/>
                </a:lnTo>
                <a:lnTo>
                  <a:pt x="3928" y="1326"/>
                </a:lnTo>
                <a:cubicBezTo>
                  <a:pt x="3928" y="1514"/>
                  <a:pt x="3832" y="1657"/>
                  <a:pt x="3644" y="1657"/>
                </a:cubicBezTo>
                <a:lnTo>
                  <a:pt x="3644" y="1657"/>
                </a:lnTo>
                <a:lnTo>
                  <a:pt x="284" y="1657"/>
                </a:lnTo>
                <a:lnTo>
                  <a:pt x="284" y="1657"/>
                </a:lnTo>
                <a:lnTo>
                  <a:pt x="284" y="1657"/>
                </a:lnTo>
                <a:cubicBezTo>
                  <a:pt x="93" y="1657"/>
                  <a:pt x="0" y="1514"/>
                  <a:pt x="0" y="1326"/>
                </a:cubicBezTo>
                <a:lnTo>
                  <a:pt x="0" y="1326"/>
                </a:lnTo>
                <a:lnTo>
                  <a:pt x="0" y="284"/>
                </a:lnTo>
                <a:lnTo>
                  <a:pt x="0" y="284"/>
                </a:lnTo>
                <a:lnTo>
                  <a:pt x="0" y="284"/>
                </a:lnTo>
                <a:cubicBezTo>
                  <a:pt x="0" y="141"/>
                  <a:pt x="93" y="0"/>
                  <a:pt x="284" y="0"/>
                </a:cubicBezTo>
              </a:path>
            </a:pathLst>
          </a:custGeom>
          <a:solidFill>
            <a:srgbClr val="25221E">
              <a:alpha val="0"/>
            </a:srgbClr>
          </a:solidFill>
          <a:ln w="9525">
            <a:solidFill>
              <a:srgbClr val="2522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87" name="Freeform 19"/>
          <p:cNvSpPr>
            <a:spLocks noChangeArrowheads="1"/>
          </p:cNvSpPr>
          <p:nvPr/>
        </p:nvSpPr>
        <p:spPr bwMode="auto">
          <a:xfrm>
            <a:off x="6831013" y="2408238"/>
            <a:ext cx="1430337" cy="579437"/>
          </a:xfrm>
          <a:custGeom>
            <a:avLst/>
            <a:gdLst>
              <a:gd name="T0" fmla="*/ 284 w 3975"/>
              <a:gd name="T1" fmla="*/ 0 h 1611"/>
              <a:gd name="T2" fmla="*/ 284 w 3975"/>
              <a:gd name="T3" fmla="*/ 0 h 1611"/>
              <a:gd name="T4" fmla="*/ 3690 w 3975"/>
              <a:gd name="T5" fmla="*/ 0 h 1611"/>
              <a:gd name="T6" fmla="*/ 3690 w 3975"/>
              <a:gd name="T7" fmla="*/ 0 h 1611"/>
              <a:gd name="T8" fmla="*/ 3690 w 3975"/>
              <a:gd name="T9" fmla="*/ 0 h 1611"/>
              <a:gd name="T10" fmla="*/ 3974 w 3975"/>
              <a:gd name="T11" fmla="*/ 283 h 1611"/>
              <a:gd name="T12" fmla="*/ 3974 w 3975"/>
              <a:gd name="T13" fmla="*/ 283 h 1611"/>
              <a:gd name="T14" fmla="*/ 3974 w 3975"/>
              <a:gd name="T15" fmla="*/ 1324 h 1611"/>
              <a:gd name="T16" fmla="*/ 3974 w 3975"/>
              <a:gd name="T17" fmla="*/ 1324 h 1611"/>
              <a:gd name="T18" fmla="*/ 3974 w 3975"/>
              <a:gd name="T19" fmla="*/ 1324 h 1611"/>
              <a:gd name="T20" fmla="*/ 3690 w 3975"/>
              <a:gd name="T21" fmla="*/ 1610 h 1611"/>
              <a:gd name="T22" fmla="*/ 3690 w 3975"/>
              <a:gd name="T23" fmla="*/ 1610 h 1611"/>
              <a:gd name="T24" fmla="*/ 284 w 3975"/>
              <a:gd name="T25" fmla="*/ 1610 h 1611"/>
              <a:gd name="T26" fmla="*/ 284 w 3975"/>
              <a:gd name="T27" fmla="*/ 1610 h 1611"/>
              <a:gd name="T28" fmla="*/ 284 w 3975"/>
              <a:gd name="T29" fmla="*/ 1610 h 1611"/>
              <a:gd name="T30" fmla="*/ 0 w 3975"/>
              <a:gd name="T31" fmla="*/ 1324 h 1611"/>
              <a:gd name="T32" fmla="*/ 0 w 3975"/>
              <a:gd name="T33" fmla="*/ 1324 h 1611"/>
              <a:gd name="T34" fmla="*/ 0 w 3975"/>
              <a:gd name="T35" fmla="*/ 283 h 1611"/>
              <a:gd name="T36" fmla="*/ 0 w 3975"/>
              <a:gd name="T37" fmla="*/ 283 h 1611"/>
              <a:gd name="T38" fmla="*/ 0 w 3975"/>
              <a:gd name="T39" fmla="*/ 283 h 1611"/>
              <a:gd name="T40" fmla="*/ 284 w 3975"/>
              <a:gd name="T41" fmla="*/ 0 h 1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975" h="1611">
                <a:moveTo>
                  <a:pt x="284" y="0"/>
                </a:moveTo>
                <a:lnTo>
                  <a:pt x="284" y="0"/>
                </a:lnTo>
                <a:lnTo>
                  <a:pt x="3690" y="0"/>
                </a:lnTo>
                <a:lnTo>
                  <a:pt x="3690" y="0"/>
                </a:lnTo>
                <a:lnTo>
                  <a:pt x="3690" y="0"/>
                </a:lnTo>
                <a:cubicBezTo>
                  <a:pt x="3833" y="0"/>
                  <a:pt x="3974" y="140"/>
                  <a:pt x="3974" y="283"/>
                </a:cubicBezTo>
                <a:lnTo>
                  <a:pt x="3974" y="283"/>
                </a:lnTo>
                <a:lnTo>
                  <a:pt x="3974" y="1324"/>
                </a:lnTo>
                <a:lnTo>
                  <a:pt x="3974" y="1324"/>
                </a:lnTo>
                <a:lnTo>
                  <a:pt x="3974" y="1324"/>
                </a:lnTo>
                <a:cubicBezTo>
                  <a:pt x="3974" y="1514"/>
                  <a:pt x="3833" y="1610"/>
                  <a:pt x="3690" y="1610"/>
                </a:cubicBezTo>
                <a:lnTo>
                  <a:pt x="3690" y="1610"/>
                </a:lnTo>
                <a:lnTo>
                  <a:pt x="284" y="1610"/>
                </a:lnTo>
                <a:lnTo>
                  <a:pt x="284" y="1610"/>
                </a:lnTo>
                <a:lnTo>
                  <a:pt x="284" y="1610"/>
                </a:lnTo>
                <a:cubicBezTo>
                  <a:pt x="142" y="1610"/>
                  <a:pt x="0" y="1514"/>
                  <a:pt x="0" y="1324"/>
                </a:cubicBezTo>
                <a:lnTo>
                  <a:pt x="0" y="1324"/>
                </a:lnTo>
                <a:lnTo>
                  <a:pt x="0" y="283"/>
                </a:lnTo>
                <a:lnTo>
                  <a:pt x="0" y="283"/>
                </a:lnTo>
                <a:lnTo>
                  <a:pt x="0" y="283"/>
                </a:lnTo>
                <a:cubicBezTo>
                  <a:pt x="0" y="140"/>
                  <a:pt x="142" y="0"/>
                  <a:pt x="284" y="0"/>
                </a:cubicBezTo>
              </a:path>
            </a:pathLst>
          </a:custGeom>
          <a:solidFill>
            <a:srgbClr val="25221E">
              <a:alpha val="0"/>
            </a:srgbClr>
          </a:solidFill>
          <a:ln w="9525">
            <a:solidFill>
              <a:srgbClr val="2522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301750" y="2679700"/>
            <a:ext cx="1347788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sv-SE" altLang="sv-SE">
                <a:solidFill>
                  <a:srgbClr val="25221E"/>
                </a:solidFill>
                <a:cs typeface="Arial" panose="020B0604020202020204" pitchFamily="34" charset="0"/>
              </a:rPr>
              <a:t>Behovsanalys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141538" y="3749675"/>
            <a:ext cx="779462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sv-SE" altLang="sv-SE">
                <a:solidFill>
                  <a:srgbClr val="25221E"/>
                </a:solidFill>
                <a:cs typeface="Arial" panose="020B0604020202020204" pitchFamily="34" charset="0"/>
              </a:rPr>
              <a:t>Design 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001838" y="3933825"/>
            <a:ext cx="18034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sv-SE" altLang="sv-SE">
                <a:solidFill>
                  <a:srgbClr val="25221E"/>
                </a:solidFill>
                <a:cs typeface="Arial" panose="020B0604020202020204" pitchFamily="34" charset="0"/>
              </a:rPr>
              <a:t>&amp; konstruktion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129088" y="5332413"/>
            <a:ext cx="1257300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sv-SE" altLang="sv-SE">
                <a:solidFill>
                  <a:srgbClr val="25221E"/>
                </a:solidFill>
                <a:cs typeface="Arial" panose="020B0604020202020204" pitchFamily="34" charset="0"/>
              </a:rPr>
              <a:t>Produktion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107113" y="3924300"/>
            <a:ext cx="10795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sv-SE" altLang="sv-SE">
                <a:solidFill>
                  <a:srgbClr val="25221E"/>
                </a:solidFill>
                <a:cs typeface="Arial" panose="020B0604020202020204" pitchFamily="34" charset="0"/>
              </a:rPr>
              <a:t>Verifiering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7137400" y="2574925"/>
            <a:ext cx="98425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sv-SE" altLang="sv-SE">
                <a:solidFill>
                  <a:srgbClr val="25221E"/>
                </a:solidFill>
                <a:cs typeface="Arial" panose="020B0604020202020204" pitchFamily="34" charset="0"/>
              </a:rPr>
              <a:t>Validering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822700" y="3730625"/>
            <a:ext cx="16017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sv-SE" altLang="sv-SE" sz="1000">
                <a:solidFill>
                  <a:srgbClr val="25221E"/>
                </a:solidFill>
                <a:cs typeface="Arial" panose="020B0604020202020204" pitchFamily="34" charset="0"/>
              </a:rPr>
              <a:t>Produkten är rätt byggd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660775" y="2551113"/>
            <a:ext cx="20796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sv-SE" altLang="sv-SE" sz="1000">
                <a:solidFill>
                  <a:srgbClr val="25221E"/>
                </a:solidFill>
                <a:cs typeface="Arial" panose="020B0604020202020204" pitchFamily="34" charset="0"/>
              </a:rPr>
              <a:t>Produkten uppfyller vårt behov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25</Words>
  <Application>Microsoft Office PowerPoint</Application>
  <PresentationFormat>Anpassad</PresentationFormat>
  <Paragraphs>14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</vt:i4>
      </vt:variant>
    </vt:vector>
  </HeadingPairs>
  <TitlesOfParts>
    <vt:vector size="9" baseType="lpstr">
      <vt:lpstr>Arial</vt:lpstr>
      <vt:lpstr>Times New Roman</vt:lpstr>
      <vt:lpstr>Lucida Sans Unicode</vt:lpstr>
      <vt:lpstr>Standardformgivning</vt:lpstr>
      <vt:lpstr>Standardformgivning</vt:lpstr>
      <vt:lpstr>Standardformgivning</vt:lpstr>
      <vt:lpstr>Standardformgivning</vt:lpstr>
      <vt:lpstr>En upphandlingsprocess enligt V-modellen</vt:lpstr>
      <vt:lpstr>Klassisk V-modell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V-modellen</dc:title>
  <dc:creator>Michèle Sandstedt</dc:creator>
  <cp:lastModifiedBy>Michèle Sandstedt</cp:lastModifiedBy>
  <cp:revision>74</cp:revision>
  <cp:lastPrinted>1601-01-01T00:00:00Z</cp:lastPrinted>
  <dcterms:created xsi:type="dcterms:W3CDTF">2009-08-28T15:39:23Z</dcterms:created>
  <dcterms:modified xsi:type="dcterms:W3CDTF">2021-05-25T06:06:05Z</dcterms:modified>
</cp:coreProperties>
</file>