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7"/>
  </p:notesMasterIdLst>
  <p:sldIdLst>
    <p:sldId id="256" r:id="rId5"/>
    <p:sldId id="257" r:id="rId6"/>
  </p:sldIdLst>
  <p:sldSz cx="9907588" cy="6858000"/>
  <p:notesSz cx="6858000" cy="9144000"/>
  <p:defaultTextStyle>
    <a:defPPr>
      <a:defRPr lang="en-GB"/>
    </a:defPPr>
    <a:lvl1pPr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796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Img"/>
          </p:nvPr>
        </p:nvSpPr>
        <p:spPr bwMode="auto">
          <a:xfrm>
            <a:off x="952500" y="685800"/>
            <a:ext cx="4941888" cy="34178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31" name="Rectangle 11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altLang="sv-SE" smtClean="0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06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fld id="{53F4C604-4DE3-497F-AB13-8BA8B6F90FE3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3758108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CF2F07-3A21-441C-8EC6-6E2F5A3870AA}" type="slidenum">
              <a:rPr lang="en-US" altLang="sv-SE"/>
              <a:pPr/>
              <a:t>1</a:t>
            </a:fld>
            <a:endParaRPr lang="en-US" altLang="sv-SE"/>
          </a:p>
        </p:txBody>
      </p:sp>
      <p:sp>
        <p:nvSpPr>
          <p:cNvPr id="112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88647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7BB015-CC6C-42C4-AFE4-BCDF44F900E1}" type="slidenum">
              <a:rPr lang="en-US" altLang="sv-SE"/>
              <a:pPr/>
              <a:t>2</a:t>
            </a:fld>
            <a:endParaRPr lang="en-US" altLang="sv-SE"/>
          </a:p>
        </p:txBody>
      </p:sp>
      <p:sp>
        <p:nvSpPr>
          <p:cNvPr id="17410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1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125492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95ED787-881F-4D13-87CE-6DA0ED8272F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39559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8B379E3-C0EA-4955-895A-4093A747D73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868270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62788" y="990600"/>
            <a:ext cx="2146300" cy="532288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88088" cy="532288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B6A0D18-2446-48A9-BB0C-8A9C567F250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560554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7F28BEA-1D35-452C-B7BC-61214F301A1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737616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65276A4-BAD6-472A-BF70-591D8877F97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341874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008A4F8-612A-4D09-8223-87F3848602A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04503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16400" cy="44084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1100" y="1905000"/>
            <a:ext cx="4217988" cy="44084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B579F88-E0D7-4CE1-863E-74FD8376A8E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822256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449461C-B54D-402C-9415-00684887420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761770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B34CCEE-7A39-4098-BDAD-13AD72468BC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9227058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66D87F0-7DA5-46BB-840C-60BD449E8A2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6901093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215F31D-87BC-4DC8-B198-5ABD4FD4464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969330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5095B9D-7AD9-4209-B9A0-AD9F8FC0B70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5051236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0967940-806D-4D3D-8047-A51EA451269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5372009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FF62CFA-0D77-4D57-BF8E-77680ABD3CC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6259747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62788" y="990600"/>
            <a:ext cx="2146300" cy="532288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88088" cy="532288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9B3FC97-B539-4AF5-B5D6-D4D8D122E0D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5079128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63250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74782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0031115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16400" cy="44084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1100" y="1905000"/>
            <a:ext cx="4217988" cy="44084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27702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07428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34020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9852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0DC0194-2ADB-4F06-AE81-E39C4336133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9267728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394774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5395406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70708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62788" y="990600"/>
            <a:ext cx="2146300" cy="532288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88088" cy="532288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70472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62873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55072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5691451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16400" cy="44084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1100" y="1905000"/>
            <a:ext cx="4217988" cy="44084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41157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67883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1718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16400" cy="44084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1100" y="1905000"/>
            <a:ext cx="4217988" cy="44084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878E1CE-64D0-43B6-A406-536DB52AD47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7884547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8911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265553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13023659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43506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62788" y="990600"/>
            <a:ext cx="2146300" cy="532288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88088" cy="532288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0934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B49AA58-B0E1-461A-A663-D597359553F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504337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E088835-1720-4EE5-9ED9-A9A8E70D2A2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17794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B94A025-4F93-4AEA-8AFE-6AF6E93C862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44597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9B36D4E-392E-452B-9CA7-5B9226ED6CD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28293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1E77F28-3D61-4A87-8D05-F91F5B7405B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980633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685800" y="914400"/>
            <a:ext cx="8534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77263" cy="82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86788" cy="440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68675" y="6581775"/>
            <a:ext cx="3125788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97688" y="6581775"/>
            <a:ext cx="2300287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6B363514-BF07-4B60-92E3-0248228C36E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622300" y="6583363"/>
            <a:ext cx="2300288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sv-SE" altLang="sv-SE"/>
              <a:t>2009-09-25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4303713" y="6742113"/>
            <a:ext cx="13017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altLang="sv-SE" sz="600" b="1">
                <a:solidFill>
                  <a:srgbClr val="384330"/>
                </a:solidFill>
              </a:rPr>
              <a:t>Effective Sourcing </a:t>
            </a:r>
            <a:r>
              <a:rPr lang="en-US" altLang="sv-SE" sz="600" b="1">
                <a:solidFill>
                  <a:srgbClr val="384330"/>
                </a:solidFill>
                <a:cs typeface="Arial" panose="020B0604020202020204" pitchFamily="34" charset="0"/>
              </a:rPr>
              <a:t>•</a:t>
            </a:r>
            <a:r>
              <a:rPr lang="en-US" altLang="sv-SE" sz="600" b="1">
                <a:solidFill>
                  <a:srgbClr val="384330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8" t="15553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3548" t="1555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685800" y="914400"/>
            <a:ext cx="8534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77263" cy="82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86788" cy="440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3368675" y="6581775"/>
            <a:ext cx="3125788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spcBef>
                <a:spcPct val="0"/>
              </a:spcBef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897688" y="6581775"/>
            <a:ext cx="2300287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spcBef>
                <a:spcPct val="0"/>
              </a:spcBef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fld id="{BF080137-E556-4DC2-B174-6F4B67941E6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622300" y="6583363"/>
            <a:ext cx="2300288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spcBef>
                <a:spcPct val="0"/>
              </a:spcBef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r>
              <a:rPr lang="sv-SE" altLang="sv-SE"/>
              <a:t>2009-09-25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303713" y="6742113"/>
            <a:ext cx="13017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altLang="sv-SE" sz="600" b="1">
                <a:solidFill>
                  <a:srgbClr val="384330"/>
                </a:solidFill>
              </a:rPr>
              <a:t>Effective Sourcing </a:t>
            </a:r>
            <a:r>
              <a:rPr lang="en-US" altLang="sv-SE" sz="600" b="1">
                <a:solidFill>
                  <a:srgbClr val="384330"/>
                </a:solidFill>
                <a:cs typeface="Arial" panose="020B0604020202020204" pitchFamily="34" charset="0"/>
              </a:rPr>
              <a:t>•</a:t>
            </a:r>
            <a:r>
              <a:rPr lang="en-US" altLang="sv-SE" sz="600" b="1">
                <a:solidFill>
                  <a:srgbClr val="384330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3243263" y="6348413"/>
            <a:ext cx="3413125" cy="141287"/>
            <a:chOff x="2043" y="3999"/>
            <a:chExt cx="2150" cy="89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3" y="3999"/>
              <a:ext cx="593" cy="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3" y="3999"/>
              <a:ext cx="575" cy="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8" y="3999"/>
              <a:ext cx="575" cy="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77263" cy="82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86788" cy="440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8" t="15553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3548" t="1555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77263" cy="82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86788" cy="440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2" name="Text Box 108"/>
          <p:cNvSpPr txBox="1">
            <a:spLocks noChangeArrowheads="1"/>
          </p:cNvSpPr>
          <p:nvPr/>
        </p:nvSpPr>
        <p:spPr bwMode="auto">
          <a:xfrm>
            <a:off x="595313" y="1028700"/>
            <a:ext cx="16033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sv-SE" altLang="sv-SE"/>
              <a:t>Vertikala inköpsprocesser</a:t>
            </a:r>
          </a:p>
        </p:txBody>
      </p:sp>
      <p:grpSp>
        <p:nvGrpSpPr>
          <p:cNvPr id="6254" name="Group 110"/>
          <p:cNvGrpSpPr>
            <a:grpSpLocks/>
          </p:cNvGrpSpPr>
          <p:nvPr/>
        </p:nvGrpSpPr>
        <p:grpSpPr bwMode="auto">
          <a:xfrm>
            <a:off x="2614613" y="2387600"/>
            <a:ext cx="4078287" cy="3094038"/>
            <a:chOff x="1596" y="1217"/>
            <a:chExt cx="2569" cy="1949"/>
          </a:xfrm>
        </p:grpSpPr>
        <p:sp>
          <p:nvSpPr>
            <p:cNvPr id="6255" name="Oval 111"/>
            <p:cNvSpPr>
              <a:spLocks noChangeArrowheads="1"/>
            </p:cNvSpPr>
            <p:nvPr/>
          </p:nvSpPr>
          <p:spPr bwMode="auto">
            <a:xfrm>
              <a:off x="2867" y="1217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256" name="Oval 112"/>
            <p:cNvSpPr>
              <a:spLocks noChangeArrowheads="1"/>
            </p:cNvSpPr>
            <p:nvPr/>
          </p:nvSpPr>
          <p:spPr bwMode="auto">
            <a:xfrm>
              <a:off x="2867" y="1923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257" name="Oval 113"/>
            <p:cNvSpPr>
              <a:spLocks noChangeArrowheads="1"/>
            </p:cNvSpPr>
            <p:nvPr/>
          </p:nvSpPr>
          <p:spPr bwMode="auto">
            <a:xfrm>
              <a:off x="3573" y="1925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258" name="Oval 114"/>
            <p:cNvSpPr>
              <a:spLocks noChangeArrowheads="1"/>
            </p:cNvSpPr>
            <p:nvPr/>
          </p:nvSpPr>
          <p:spPr bwMode="auto">
            <a:xfrm>
              <a:off x="2164" y="1925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cxnSp>
          <p:nvCxnSpPr>
            <p:cNvPr id="6259" name="AutoShape 115"/>
            <p:cNvCxnSpPr>
              <a:cxnSpLocks noChangeShapeType="1"/>
              <a:stCxn id="6258" idx="0"/>
              <a:endCxn id="6255" idx="4"/>
            </p:cNvCxnSpPr>
            <p:nvPr/>
          </p:nvCxnSpPr>
          <p:spPr bwMode="auto">
            <a:xfrm rot="16200000">
              <a:off x="2253" y="1265"/>
              <a:ext cx="617" cy="703"/>
            </a:xfrm>
            <a:prstGeom prst="bentConnector3">
              <a:avLst>
                <a:gd name="adj1" fmla="val 4991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60" name="AutoShape 116"/>
            <p:cNvCxnSpPr>
              <a:cxnSpLocks noChangeShapeType="1"/>
              <a:stCxn id="6257" idx="0"/>
              <a:endCxn id="6255" idx="4"/>
            </p:cNvCxnSpPr>
            <p:nvPr/>
          </p:nvCxnSpPr>
          <p:spPr bwMode="auto">
            <a:xfrm rot="5400000" flipH="1">
              <a:off x="2957" y="1264"/>
              <a:ext cx="617" cy="706"/>
            </a:xfrm>
            <a:prstGeom prst="bentConnector3">
              <a:avLst>
                <a:gd name="adj1" fmla="val 4991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61" name="AutoShape 117"/>
            <p:cNvCxnSpPr>
              <a:cxnSpLocks noChangeShapeType="1"/>
              <a:stCxn id="6256" idx="0"/>
              <a:endCxn id="6255" idx="4"/>
            </p:cNvCxnSpPr>
            <p:nvPr/>
          </p:nvCxnSpPr>
          <p:spPr bwMode="auto">
            <a:xfrm rot="16200000">
              <a:off x="2605" y="1616"/>
              <a:ext cx="61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62" name="Oval 118"/>
            <p:cNvSpPr>
              <a:spLocks noChangeArrowheads="1"/>
            </p:cNvSpPr>
            <p:nvPr/>
          </p:nvSpPr>
          <p:spPr bwMode="auto">
            <a:xfrm>
              <a:off x="1916" y="2324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263" name="Oval 119"/>
            <p:cNvSpPr>
              <a:spLocks noChangeArrowheads="1"/>
            </p:cNvSpPr>
            <p:nvPr/>
          </p:nvSpPr>
          <p:spPr bwMode="auto">
            <a:xfrm>
              <a:off x="2164" y="2324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264" name="Oval 120"/>
            <p:cNvSpPr>
              <a:spLocks noChangeArrowheads="1"/>
            </p:cNvSpPr>
            <p:nvPr/>
          </p:nvSpPr>
          <p:spPr bwMode="auto">
            <a:xfrm>
              <a:off x="2412" y="2324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265" name="Oval 121"/>
            <p:cNvSpPr>
              <a:spLocks noChangeArrowheads="1"/>
            </p:cNvSpPr>
            <p:nvPr/>
          </p:nvSpPr>
          <p:spPr bwMode="auto">
            <a:xfrm>
              <a:off x="2616" y="2322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266" name="Oval 122"/>
            <p:cNvSpPr>
              <a:spLocks noChangeArrowheads="1"/>
            </p:cNvSpPr>
            <p:nvPr/>
          </p:nvSpPr>
          <p:spPr bwMode="auto">
            <a:xfrm>
              <a:off x="2866" y="2322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267" name="Oval 123"/>
            <p:cNvSpPr>
              <a:spLocks noChangeArrowheads="1"/>
            </p:cNvSpPr>
            <p:nvPr/>
          </p:nvSpPr>
          <p:spPr bwMode="auto">
            <a:xfrm>
              <a:off x="3112" y="2322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268" name="Oval 124"/>
            <p:cNvSpPr>
              <a:spLocks noChangeArrowheads="1"/>
            </p:cNvSpPr>
            <p:nvPr/>
          </p:nvSpPr>
          <p:spPr bwMode="auto">
            <a:xfrm>
              <a:off x="3328" y="2320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269" name="Oval 125"/>
            <p:cNvSpPr>
              <a:spLocks noChangeArrowheads="1"/>
            </p:cNvSpPr>
            <p:nvPr/>
          </p:nvSpPr>
          <p:spPr bwMode="auto">
            <a:xfrm>
              <a:off x="3573" y="2320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270" name="Oval 126"/>
            <p:cNvSpPr>
              <a:spLocks noChangeArrowheads="1"/>
            </p:cNvSpPr>
            <p:nvPr/>
          </p:nvSpPr>
          <p:spPr bwMode="auto">
            <a:xfrm>
              <a:off x="3824" y="2320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cxnSp>
          <p:nvCxnSpPr>
            <p:cNvPr id="6271" name="AutoShape 127"/>
            <p:cNvCxnSpPr>
              <a:cxnSpLocks noChangeShapeType="1"/>
              <a:stCxn id="6262" idx="0"/>
              <a:endCxn id="6258" idx="4"/>
            </p:cNvCxnSpPr>
            <p:nvPr/>
          </p:nvCxnSpPr>
          <p:spPr bwMode="auto">
            <a:xfrm rot="16200000">
              <a:off x="1932" y="2046"/>
              <a:ext cx="308" cy="24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72" name="AutoShape 128"/>
            <p:cNvCxnSpPr>
              <a:cxnSpLocks noChangeShapeType="1"/>
              <a:stCxn id="6263" idx="0"/>
              <a:endCxn id="6258" idx="4"/>
            </p:cNvCxnSpPr>
            <p:nvPr/>
          </p:nvCxnSpPr>
          <p:spPr bwMode="auto">
            <a:xfrm rot="16200000">
              <a:off x="2056" y="2170"/>
              <a:ext cx="30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73" name="AutoShape 129"/>
            <p:cNvCxnSpPr>
              <a:cxnSpLocks noChangeShapeType="1"/>
              <a:stCxn id="6264" idx="0"/>
              <a:endCxn id="6258" idx="4"/>
            </p:cNvCxnSpPr>
            <p:nvPr/>
          </p:nvCxnSpPr>
          <p:spPr bwMode="auto">
            <a:xfrm rot="5400000" flipH="1">
              <a:off x="2180" y="2046"/>
              <a:ext cx="308" cy="24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74" name="AutoShape 130"/>
            <p:cNvCxnSpPr>
              <a:cxnSpLocks noChangeShapeType="1"/>
              <a:stCxn id="6265" idx="0"/>
              <a:endCxn id="6256" idx="4"/>
            </p:cNvCxnSpPr>
            <p:nvPr/>
          </p:nvCxnSpPr>
          <p:spPr bwMode="auto">
            <a:xfrm rot="16200000">
              <a:off x="2634" y="2042"/>
              <a:ext cx="308" cy="25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75" name="AutoShape 131"/>
            <p:cNvCxnSpPr>
              <a:cxnSpLocks noChangeShapeType="1"/>
              <a:stCxn id="6266" idx="0"/>
              <a:endCxn id="6256" idx="4"/>
            </p:cNvCxnSpPr>
            <p:nvPr/>
          </p:nvCxnSpPr>
          <p:spPr bwMode="auto">
            <a:xfrm rot="16200000">
              <a:off x="2759" y="2167"/>
              <a:ext cx="308" cy="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76" name="AutoShape 132"/>
            <p:cNvCxnSpPr>
              <a:cxnSpLocks noChangeShapeType="1"/>
              <a:stCxn id="6267" idx="0"/>
              <a:endCxn id="6256" idx="4"/>
            </p:cNvCxnSpPr>
            <p:nvPr/>
          </p:nvCxnSpPr>
          <p:spPr bwMode="auto">
            <a:xfrm rot="5400000" flipH="1">
              <a:off x="2882" y="2045"/>
              <a:ext cx="308" cy="24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77" name="AutoShape 133"/>
            <p:cNvCxnSpPr>
              <a:cxnSpLocks noChangeShapeType="1"/>
              <a:stCxn id="6268" idx="0"/>
              <a:endCxn id="6257" idx="4"/>
            </p:cNvCxnSpPr>
            <p:nvPr/>
          </p:nvCxnSpPr>
          <p:spPr bwMode="auto">
            <a:xfrm rot="16200000">
              <a:off x="3345" y="2045"/>
              <a:ext cx="304" cy="24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78" name="AutoShape 134"/>
            <p:cNvCxnSpPr>
              <a:cxnSpLocks noChangeShapeType="1"/>
              <a:stCxn id="6269" idx="0"/>
              <a:endCxn id="6257" idx="4"/>
            </p:cNvCxnSpPr>
            <p:nvPr/>
          </p:nvCxnSpPr>
          <p:spPr bwMode="auto">
            <a:xfrm rot="16200000">
              <a:off x="3467" y="2168"/>
              <a:ext cx="30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79" name="AutoShape 135"/>
            <p:cNvCxnSpPr>
              <a:cxnSpLocks noChangeShapeType="1"/>
              <a:stCxn id="6270" idx="0"/>
              <a:endCxn id="6257" idx="4"/>
            </p:cNvCxnSpPr>
            <p:nvPr/>
          </p:nvCxnSpPr>
          <p:spPr bwMode="auto">
            <a:xfrm rot="5400000" flipH="1">
              <a:off x="3593" y="2042"/>
              <a:ext cx="304" cy="25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80" name="Oval 136"/>
            <p:cNvSpPr>
              <a:spLocks noChangeArrowheads="1"/>
            </p:cNvSpPr>
            <p:nvPr/>
          </p:nvSpPr>
          <p:spPr bwMode="auto">
            <a:xfrm>
              <a:off x="1596" y="3075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281" name="Oval 137"/>
            <p:cNvSpPr>
              <a:spLocks noChangeArrowheads="1"/>
            </p:cNvSpPr>
            <p:nvPr/>
          </p:nvSpPr>
          <p:spPr bwMode="auto">
            <a:xfrm>
              <a:off x="1950" y="306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282" name="Oval 138"/>
            <p:cNvSpPr>
              <a:spLocks noChangeArrowheads="1"/>
            </p:cNvSpPr>
            <p:nvPr/>
          </p:nvSpPr>
          <p:spPr bwMode="auto">
            <a:xfrm>
              <a:off x="1773" y="306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cxnSp>
          <p:nvCxnSpPr>
            <p:cNvPr id="6283" name="AutoShape 139"/>
            <p:cNvCxnSpPr>
              <a:cxnSpLocks noChangeShapeType="1"/>
              <a:stCxn id="6280" idx="0"/>
              <a:endCxn id="6262" idx="4"/>
            </p:cNvCxnSpPr>
            <p:nvPr/>
          </p:nvCxnSpPr>
          <p:spPr bwMode="auto">
            <a:xfrm rot="16200000">
              <a:off x="1472" y="2585"/>
              <a:ext cx="660" cy="32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84" name="AutoShape 140"/>
            <p:cNvCxnSpPr>
              <a:cxnSpLocks noChangeShapeType="1"/>
              <a:stCxn id="6282" idx="0"/>
              <a:endCxn id="6262" idx="4"/>
            </p:cNvCxnSpPr>
            <p:nvPr/>
          </p:nvCxnSpPr>
          <p:spPr bwMode="auto">
            <a:xfrm rot="16200000">
              <a:off x="1564" y="2670"/>
              <a:ext cx="654" cy="14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85" name="AutoShape 141"/>
            <p:cNvCxnSpPr>
              <a:cxnSpLocks noChangeShapeType="1"/>
              <a:stCxn id="6281" idx="0"/>
              <a:endCxn id="6262" idx="4"/>
            </p:cNvCxnSpPr>
            <p:nvPr/>
          </p:nvCxnSpPr>
          <p:spPr bwMode="auto">
            <a:xfrm rot="5400000" flipH="1">
              <a:off x="1652" y="2725"/>
              <a:ext cx="654" cy="3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86" name="Oval 142"/>
            <p:cNvSpPr>
              <a:spLocks noChangeArrowheads="1"/>
            </p:cNvSpPr>
            <p:nvPr/>
          </p:nvSpPr>
          <p:spPr bwMode="auto">
            <a:xfrm>
              <a:off x="2020" y="260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287" name="Oval 143"/>
            <p:cNvSpPr>
              <a:spLocks noChangeArrowheads="1"/>
            </p:cNvSpPr>
            <p:nvPr/>
          </p:nvSpPr>
          <p:spPr bwMode="auto">
            <a:xfrm>
              <a:off x="2310" y="260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288" name="Oval 144"/>
            <p:cNvSpPr>
              <a:spLocks noChangeArrowheads="1"/>
            </p:cNvSpPr>
            <p:nvPr/>
          </p:nvSpPr>
          <p:spPr bwMode="auto">
            <a:xfrm>
              <a:off x="2165" y="260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cxnSp>
          <p:nvCxnSpPr>
            <p:cNvPr id="6289" name="AutoShape 145"/>
            <p:cNvCxnSpPr>
              <a:cxnSpLocks noChangeShapeType="1"/>
              <a:stCxn id="6286" idx="0"/>
              <a:endCxn id="6263" idx="4"/>
            </p:cNvCxnSpPr>
            <p:nvPr/>
          </p:nvCxnSpPr>
          <p:spPr bwMode="auto">
            <a:xfrm rot="16200000">
              <a:off x="2041" y="2440"/>
              <a:ext cx="194" cy="14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90" name="AutoShape 146"/>
            <p:cNvCxnSpPr>
              <a:cxnSpLocks noChangeShapeType="1"/>
              <a:stCxn id="6287" idx="0"/>
              <a:endCxn id="6263" idx="4"/>
            </p:cNvCxnSpPr>
            <p:nvPr/>
          </p:nvCxnSpPr>
          <p:spPr bwMode="auto">
            <a:xfrm rot="5400000" flipH="1">
              <a:off x="2186" y="2439"/>
              <a:ext cx="194" cy="14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91" name="AutoShape 147"/>
            <p:cNvCxnSpPr>
              <a:cxnSpLocks noChangeShapeType="1"/>
              <a:stCxn id="6288" idx="0"/>
              <a:endCxn id="6263" idx="4"/>
            </p:cNvCxnSpPr>
            <p:nvPr/>
          </p:nvCxnSpPr>
          <p:spPr bwMode="auto">
            <a:xfrm rot="5400000" flipH="1">
              <a:off x="2114" y="2511"/>
              <a:ext cx="194" cy="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92" name="Oval 148"/>
            <p:cNvSpPr>
              <a:spLocks noChangeArrowheads="1"/>
            </p:cNvSpPr>
            <p:nvPr/>
          </p:nvSpPr>
          <p:spPr bwMode="auto">
            <a:xfrm>
              <a:off x="2127" y="306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293" name="Oval 149"/>
            <p:cNvSpPr>
              <a:spLocks noChangeArrowheads="1"/>
            </p:cNvSpPr>
            <p:nvPr/>
          </p:nvSpPr>
          <p:spPr bwMode="auto">
            <a:xfrm>
              <a:off x="2481" y="306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294" name="Oval 150"/>
            <p:cNvSpPr>
              <a:spLocks noChangeArrowheads="1"/>
            </p:cNvSpPr>
            <p:nvPr/>
          </p:nvSpPr>
          <p:spPr bwMode="auto">
            <a:xfrm>
              <a:off x="2304" y="306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cxnSp>
          <p:nvCxnSpPr>
            <p:cNvPr id="6295" name="AutoShape 151"/>
            <p:cNvCxnSpPr>
              <a:cxnSpLocks noChangeShapeType="1"/>
              <a:stCxn id="6292" idx="0"/>
              <a:endCxn id="6264" idx="4"/>
            </p:cNvCxnSpPr>
            <p:nvPr/>
          </p:nvCxnSpPr>
          <p:spPr bwMode="auto">
            <a:xfrm rot="16200000">
              <a:off x="1989" y="2599"/>
              <a:ext cx="654" cy="28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96" name="AutoShape 152"/>
            <p:cNvCxnSpPr>
              <a:cxnSpLocks noChangeShapeType="1"/>
              <a:stCxn id="6294" idx="0"/>
              <a:endCxn id="6264" idx="4"/>
            </p:cNvCxnSpPr>
            <p:nvPr/>
          </p:nvCxnSpPr>
          <p:spPr bwMode="auto">
            <a:xfrm rot="16200000">
              <a:off x="2077" y="2688"/>
              <a:ext cx="654" cy="10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97" name="AutoShape 153"/>
            <p:cNvCxnSpPr>
              <a:cxnSpLocks noChangeShapeType="1"/>
              <a:stCxn id="6293" idx="0"/>
              <a:endCxn id="6264" idx="4"/>
            </p:cNvCxnSpPr>
            <p:nvPr/>
          </p:nvCxnSpPr>
          <p:spPr bwMode="auto">
            <a:xfrm rot="5400000" flipH="1">
              <a:off x="2166" y="2707"/>
              <a:ext cx="654" cy="69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98" name="Oval 154"/>
            <p:cNvSpPr>
              <a:spLocks noChangeArrowheads="1"/>
            </p:cNvSpPr>
            <p:nvPr/>
          </p:nvSpPr>
          <p:spPr bwMode="auto">
            <a:xfrm>
              <a:off x="3189" y="306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299" name="Oval 155"/>
            <p:cNvSpPr>
              <a:spLocks noChangeArrowheads="1"/>
            </p:cNvSpPr>
            <p:nvPr/>
          </p:nvSpPr>
          <p:spPr bwMode="auto">
            <a:xfrm>
              <a:off x="3543" y="306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300" name="Oval 156"/>
            <p:cNvSpPr>
              <a:spLocks noChangeArrowheads="1"/>
            </p:cNvSpPr>
            <p:nvPr/>
          </p:nvSpPr>
          <p:spPr bwMode="auto">
            <a:xfrm>
              <a:off x="3366" y="306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301" name="Oval 157"/>
            <p:cNvSpPr>
              <a:spLocks noChangeArrowheads="1"/>
            </p:cNvSpPr>
            <p:nvPr/>
          </p:nvSpPr>
          <p:spPr bwMode="auto">
            <a:xfrm>
              <a:off x="3429" y="260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302" name="Oval 158"/>
            <p:cNvSpPr>
              <a:spLocks noChangeArrowheads="1"/>
            </p:cNvSpPr>
            <p:nvPr/>
          </p:nvSpPr>
          <p:spPr bwMode="auto">
            <a:xfrm>
              <a:off x="3720" y="260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303" name="Oval 159"/>
            <p:cNvSpPr>
              <a:spLocks noChangeArrowheads="1"/>
            </p:cNvSpPr>
            <p:nvPr/>
          </p:nvSpPr>
          <p:spPr bwMode="auto">
            <a:xfrm>
              <a:off x="3574" y="260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304" name="Oval 160"/>
            <p:cNvSpPr>
              <a:spLocks noChangeArrowheads="1"/>
            </p:cNvSpPr>
            <p:nvPr/>
          </p:nvSpPr>
          <p:spPr bwMode="auto">
            <a:xfrm>
              <a:off x="3720" y="306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305" name="Oval 161"/>
            <p:cNvSpPr>
              <a:spLocks noChangeArrowheads="1"/>
            </p:cNvSpPr>
            <p:nvPr/>
          </p:nvSpPr>
          <p:spPr bwMode="auto">
            <a:xfrm>
              <a:off x="4074" y="306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306" name="Oval 162"/>
            <p:cNvSpPr>
              <a:spLocks noChangeArrowheads="1"/>
            </p:cNvSpPr>
            <p:nvPr/>
          </p:nvSpPr>
          <p:spPr bwMode="auto">
            <a:xfrm>
              <a:off x="3897" y="306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cxnSp>
          <p:nvCxnSpPr>
            <p:cNvPr id="6307" name="AutoShape 163"/>
            <p:cNvCxnSpPr>
              <a:cxnSpLocks noChangeShapeType="1"/>
              <a:stCxn id="6301" idx="0"/>
              <a:endCxn id="6269" idx="4"/>
            </p:cNvCxnSpPr>
            <p:nvPr/>
          </p:nvCxnSpPr>
          <p:spPr bwMode="auto">
            <a:xfrm rot="16200000">
              <a:off x="3448" y="2438"/>
              <a:ext cx="198" cy="14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08" name="AutoShape 164"/>
            <p:cNvCxnSpPr>
              <a:cxnSpLocks noChangeShapeType="1"/>
              <a:stCxn id="6303" idx="0"/>
              <a:endCxn id="6269" idx="4"/>
            </p:cNvCxnSpPr>
            <p:nvPr/>
          </p:nvCxnSpPr>
          <p:spPr bwMode="auto">
            <a:xfrm rot="5400000" flipH="1">
              <a:off x="3521" y="2509"/>
              <a:ext cx="198" cy="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09" name="AutoShape 165"/>
            <p:cNvCxnSpPr>
              <a:cxnSpLocks noChangeShapeType="1"/>
              <a:stCxn id="6302" idx="0"/>
              <a:endCxn id="6269" idx="4"/>
            </p:cNvCxnSpPr>
            <p:nvPr/>
          </p:nvCxnSpPr>
          <p:spPr bwMode="auto">
            <a:xfrm rot="5400000" flipH="1">
              <a:off x="3594" y="2436"/>
              <a:ext cx="198" cy="147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10" name="AutoShape 166"/>
            <p:cNvCxnSpPr>
              <a:cxnSpLocks noChangeShapeType="1"/>
              <a:stCxn id="6298" idx="0"/>
              <a:endCxn id="6268" idx="4"/>
            </p:cNvCxnSpPr>
            <p:nvPr/>
          </p:nvCxnSpPr>
          <p:spPr bwMode="auto">
            <a:xfrm rot="16200000">
              <a:off x="2976" y="2670"/>
              <a:ext cx="658" cy="139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11" name="AutoShape 167"/>
            <p:cNvCxnSpPr>
              <a:cxnSpLocks noChangeShapeType="1"/>
              <a:stCxn id="6300" idx="0"/>
              <a:endCxn id="6268" idx="4"/>
            </p:cNvCxnSpPr>
            <p:nvPr/>
          </p:nvCxnSpPr>
          <p:spPr bwMode="auto">
            <a:xfrm rot="5400000" flipH="1">
              <a:off x="3064" y="2721"/>
              <a:ext cx="658" cy="3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12" name="AutoShape 168"/>
            <p:cNvCxnSpPr>
              <a:cxnSpLocks noChangeShapeType="1"/>
              <a:stCxn id="6299" idx="0"/>
              <a:endCxn id="6268" idx="4"/>
            </p:cNvCxnSpPr>
            <p:nvPr/>
          </p:nvCxnSpPr>
          <p:spPr bwMode="auto">
            <a:xfrm rot="5400000" flipH="1">
              <a:off x="3153" y="2632"/>
              <a:ext cx="658" cy="21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13" name="AutoShape 169"/>
            <p:cNvCxnSpPr>
              <a:cxnSpLocks noChangeShapeType="1"/>
              <a:stCxn id="6304" idx="0"/>
              <a:endCxn id="6270" idx="4"/>
            </p:cNvCxnSpPr>
            <p:nvPr/>
          </p:nvCxnSpPr>
          <p:spPr bwMode="auto">
            <a:xfrm rot="16200000">
              <a:off x="3489" y="2688"/>
              <a:ext cx="658" cy="10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14" name="AutoShape 170"/>
            <p:cNvCxnSpPr>
              <a:cxnSpLocks noChangeShapeType="1"/>
              <a:stCxn id="6305" idx="0"/>
              <a:endCxn id="6270" idx="4"/>
            </p:cNvCxnSpPr>
            <p:nvPr/>
          </p:nvCxnSpPr>
          <p:spPr bwMode="auto">
            <a:xfrm rot="5400000" flipH="1">
              <a:off x="3666" y="2615"/>
              <a:ext cx="658" cy="25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15" name="AutoShape 171"/>
            <p:cNvCxnSpPr>
              <a:cxnSpLocks noChangeShapeType="1"/>
              <a:stCxn id="6306" idx="0"/>
              <a:endCxn id="6270" idx="4"/>
            </p:cNvCxnSpPr>
            <p:nvPr/>
          </p:nvCxnSpPr>
          <p:spPr bwMode="auto">
            <a:xfrm rot="5400000" flipH="1">
              <a:off x="3578" y="2703"/>
              <a:ext cx="658" cy="7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316" name="Oval 172"/>
            <p:cNvSpPr>
              <a:spLocks noChangeArrowheads="1"/>
            </p:cNvSpPr>
            <p:nvPr/>
          </p:nvSpPr>
          <p:spPr bwMode="auto">
            <a:xfrm>
              <a:off x="2467" y="260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317" name="Oval 173"/>
            <p:cNvSpPr>
              <a:spLocks noChangeArrowheads="1"/>
            </p:cNvSpPr>
            <p:nvPr/>
          </p:nvSpPr>
          <p:spPr bwMode="auto">
            <a:xfrm>
              <a:off x="2758" y="260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318" name="Oval 174"/>
            <p:cNvSpPr>
              <a:spLocks noChangeArrowheads="1"/>
            </p:cNvSpPr>
            <p:nvPr/>
          </p:nvSpPr>
          <p:spPr bwMode="auto">
            <a:xfrm>
              <a:off x="2613" y="260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319" name="Oval 175"/>
            <p:cNvSpPr>
              <a:spLocks noChangeArrowheads="1"/>
            </p:cNvSpPr>
            <p:nvPr/>
          </p:nvSpPr>
          <p:spPr bwMode="auto">
            <a:xfrm>
              <a:off x="2969" y="260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320" name="Oval 176"/>
            <p:cNvSpPr>
              <a:spLocks noChangeArrowheads="1"/>
            </p:cNvSpPr>
            <p:nvPr/>
          </p:nvSpPr>
          <p:spPr bwMode="auto">
            <a:xfrm>
              <a:off x="3260" y="260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321" name="Oval 177"/>
            <p:cNvSpPr>
              <a:spLocks noChangeArrowheads="1"/>
            </p:cNvSpPr>
            <p:nvPr/>
          </p:nvSpPr>
          <p:spPr bwMode="auto">
            <a:xfrm>
              <a:off x="3114" y="260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322" name="Oval 178"/>
            <p:cNvSpPr>
              <a:spLocks noChangeArrowheads="1"/>
            </p:cNvSpPr>
            <p:nvPr/>
          </p:nvSpPr>
          <p:spPr bwMode="auto">
            <a:xfrm>
              <a:off x="2658" y="306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323" name="Oval 179"/>
            <p:cNvSpPr>
              <a:spLocks noChangeArrowheads="1"/>
            </p:cNvSpPr>
            <p:nvPr/>
          </p:nvSpPr>
          <p:spPr bwMode="auto">
            <a:xfrm>
              <a:off x="3012" y="306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324" name="Oval 180"/>
            <p:cNvSpPr>
              <a:spLocks noChangeArrowheads="1"/>
            </p:cNvSpPr>
            <p:nvPr/>
          </p:nvSpPr>
          <p:spPr bwMode="auto">
            <a:xfrm>
              <a:off x="2835" y="306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cxnSp>
          <p:nvCxnSpPr>
            <p:cNvPr id="6325" name="AutoShape 181"/>
            <p:cNvCxnSpPr>
              <a:cxnSpLocks noChangeShapeType="1"/>
              <a:stCxn id="6316" idx="0"/>
              <a:endCxn id="6265" idx="4"/>
            </p:cNvCxnSpPr>
            <p:nvPr/>
          </p:nvCxnSpPr>
          <p:spPr bwMode="auto">
            <a:xfrm rot="16200000">
              <a:off x="2490" y="2436"/>
              <a:ext cx="196" cy="149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26" name="AutoShape 182"/>
            <p:cNvCxnSpPr>
              <a:cxnSpLocks noChangeShapeType="1"/>
              <a:stCxn id="6318" idx="0"/>
              <a:endCxn id="6265" idx="4"/>
            </p:cNvCxnSpPr>
            <p:nvPr/>
          </p:nvCxnSpPr>
          <p:spPr bwMode="auto">
            <a:xfrm rot="16200000">
              <a:off x="2563" y="2509"/>
              <a:ext cx="196" cy="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27" name="AutoShape 183"/>
            <p:cNvCxnSpPr>
              <a:cxnSpLocks noChangeShapeType="1"/>
              <a:stCxn id="6317" idx="0"/>
              <a:endCxn id="6265" idx="4"/>
            </p:cNvCxnSpPr>
            <p:nvPr/>
          </p:nvCxnSpPr>
          <p:spPr bwMode="auto">
            <a:xfrm rot="5400000" flipH="1">
              <a:off x="2635" y="2440"/>
              <a:ext cx="196" cy="14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28" name="AutoShape 184"/>
            <p:cNvCxnSpPr>
              <a:cxnSpLocks noChangeShapeType="1"/>
              <a:stCxn id="6319" idx="0"/>
              <a:endCxn id="6267" idx="4"/>
            </p:cNvCxnSpPr>
            <p:nvPr/>
          </p:nvCxnSpPr>
          <p:spPr bwMode="auto">
            <a:xfrm rot="16200000">
              <a:off x="2989" y="2439"/>
              <a:ext cx="196" cy="14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29" name="AutoShape 185"/>
            <p:cNvCxnSpPr>
              <a:cxnSpLocks noChangeShapeType="1"/>
              <a:stCxn id="6321" idx="0"/>
              <a:endCxn id="6267" idx="4"/>
            </p:cNvCxnSpPr>
            <p:nvPr/>
          </p:nvCxnSpPr>
          <p:spPr bwMode="auto">
            <a:xfrm rot="5400000" flipH="1">
              <a:off x="3061" y="2510"/>
              <a:ext cx="196" cy="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30" name="AutoShape 186"/>
            <p:cNvCxnSpPr>
              <a:cxnSpLocks noChangeShapeType="1"/>
              <a:stCxn id="6320" idx="0"/>
              <a:endCxn id="6267" idx="4"/>
            </p:cNvCxnSpPr>
            <p:nvPr/>
          </p:nvCxnSpPr>
          <p:spPr bwMode="auto">
            <a:xfrm rot="5400000" flipH="1">
              <a:off x="3134" y="2437"/>
              <a:ext cx="196" cy="14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31" name="AutoShape 187"/>
            <p:cNvCxnSpPr>
              <a:cxnSpLocks noChangeShapeType="1"/>
              <a:stCxn id="6322" idx="0"/>
              <a:endCxn id="6266" idx="4"/>
            </p:cNvCxnSpPr>
            <p:nvPr/>
          </p:nvCxnSpPr>
          <p:spPr bwMode="auto">
            <a:xfrm rot="16200000">
              <a:off x="2480" y="2637"/>
              <a:ext cx="656" cy="20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32" name="AutoShape 188"/>
            <p:cNvCxnSpPr>
              <a:cxnSpLocks noChangeShapeType="1"/>
              <a:stCxn id="6324" idx="0"/>
              <a:endCxn id="6266" idx="4"/>
            </p:cNvCxnSpPr>
            <p:nvPr/>
          </p:nvCxnSpPr>
          <p:spPr bwMode="auto">
            <a:xfrm rot="16200000">
              <a:off x="2569" y="2725"/>
              <a:ext cx="656" cy="3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33" name="AutoShape 189"/>
            <p:cNvCxnSpPr>
              <a:cxnSpLocks noChangeShapeType="1"/>
              <a:stCxn id="6323" idx="0"/>
              <a:endCxn id="6266" idx="4"/>
            </p:cNvCxnSpPr>
            <p:nvPr/>
          </p:nvCxnSpPr>
          <p:spPr bwMode="auto">
            <a:xfrm rot="5400000" flipH="1">
              <a:off x="2657" y="2668"/>
              <a:ext cx="656" cy="14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334" name="AutoShape 190"/>
          <p:cNvSpPr>
            <a:spLocks noChangeArrowheads="1"/>
          </p:cNvSpPr>
          <p:nvPr/>
        </p:nvSpPr>
        <p:spPr bwMode="auto">
          <a:xfrm>
            <a:off x="1281113" y="1484313"/>
            <a:ext cx="6877050" cy="428625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335" name="Line 191"/>
          <p:cNvSpPr>
            <a:spLocks noChangeShapeType="1"/>
          </p:cNvSpPr>
          <p:nvPr/>
        </p:nvSpPr>
        <p:spPr bwMode="auto">
          <a:xfrm flipH="1">
            <a:off x="1376363" y="1627188"/>
            <a:ext cx="2990850" cy="361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336" name="Line 192"/>
          <p:cNvSpPr>
            <a:spLocks noChangeShapeType="1"/>
          </p:cNvSpPr>
          <p:nvPr/>
        </p:nvSpPr>
        <p:spPr bwMode="auto">
          <a:xfrm flipH="1" flipV="1">
            <a:off x="5138738" y="1608138"/>
            <a:ext cx="3048000" cy="3819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337" name="Text Box 193"/>
          <p:cNvSpPr txBox="1">
            <a:spLocks noChangeArrowheads="1"/>
          </p:cNvSpPr>
          <p:nvPr/>
        </p:nvSpPr>
        <p:spPr bwMode="auto">
          <a:xfrm rot="-3022483">
            <a:off x="812006" y="3034507"/>
            <a:ext cx="4092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457200"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914400"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371600"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828800"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 defTabSz="914400"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200">
                <a:solidFill>
                  <a:schemeClr val="tx1"/>
                </a:solidFill>
              </a:rPr>
              <a:t>Policyer, företagsregler, fullmakter, riktlinjer, planer, beslut</a:t>
            </a:r>
          </a:p>
        </p:txBody>
      </p:sp>
      <p:sp>
        <p:nvSpPr>
          <p:cNvPr id="6338" name="Text Box 194"/>
          <p:cNvSpPr txBox="1">
            <a:spLocks noChangeArrowheads="1"/>
          </p:cNvSpPr>
          <p:nvPr/>
        </p:nvSpPr>
        <p:spPr bwMode="auto">
          <a:xfrm rot="3108362">
            <a:off x="4863307" y="3302794"/>
            <a:ext cx="3911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457200"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914400"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371600"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828800"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 defTabSz="914400"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200">
                <a:solidFill>
                  <a:schemeClr val="tx1"/>
                </a:solidFill>
              </a:rPr>
              <a:t>Rapportering, redovisning, beslutsunderlag, mätresultat</a:t>
            </a:r>
          </a:p>
        </p:txBody>
      </p:sp>
      <p:sp>
        <p:nvSpPr>
          <p:cNvPr id="6339" name="Freeform 195"/>
          <p:cNvSpPr>
            <a:spLocks/>
          </p:cNvSpPr>
          <p:nvPr/>
        </p:nvSpPr>
        <p:spPr bwMode="auto">
          <a:xfrm>
            <a:off x="1033463" y="4362450"/>
            <a:ext cx="7105650" cy="1335088"/>
          </a:xfrm>
          <a:custGeom>
            <a:avLst/>
            <a:gdLst>
              <a:gd name="T0" fmla="*/ 0 w 4476"/>
              <a:gd name="T1" fmla="*/ 227 h 841"/>
              <a:gd name="T2" fmla="*/ 930 w 4476"/>
              <a:gd name="T3" fmla="*/ 551 h 841"/>
              <a:gd name="T4" fmla="*/ 1140 w 4476"/>
              <a:gd name="T5" fmla="*/ 665 h 841"/>
              <a:gd name="T6" fmla="*/ 1152 w 4476"/>
              <a:gd name="T7" fmla="*/ 719 h 841"/>
              <a:gd name="T8" fmla="*/ 1248 w 4476"/>
              <a:gd name="T9" fmla="*/ 737 h 841"/>
              <a:gd name="T10" fmla="*/ 1320 w 4476"/>
              <a:gd name="T11" fmla="*/ 599 h 841"/>
              <a:gd name="T12" fmla="*/ 1452 w 4476"/>
              <a:gd name="T13" fmla="*/ 341 h 841"/>
              <a:gd name="T14" fmla="*/ 1566 w 4476"/>
              <a:gd name="T15" fmla="*/ 107 h 841"/>
              <a:gd name="T16" fmla="*/ 1674 w 4476"/>
              <a:gd name="T17" fmla="*/ 155 h 841"/>
              <a:gd name="T18" fmla="*/ 1812 w 4476"/>
              <a:gd name="T19" fmla="*/ 527 h 841"/>
              <a:gd name="T20" fmla="*/ 1836 w 4476"/>
              <a:gd name="T21" fmla="*/ 749 h 841"/>
              <a:gd name="T22" fmla="*/ 2046 w 4476"/>
              <a:gd name="T23" fmla="*/ 731 h 841"/>
              <a:gd name="T24" fmla="*/ 2148 w 4476"/>
              <a:gd name="T25" fmla="*/ 89 h 841"/>
              <a:gd name="T26" fmla="*/ 2316 w 4476"/>
              <a:gd name="T27" fmla="*/ 197 h 841"/>
              <a:gd name="T28" fmla="*/ 2538 w 4476"/>
              <a:gd name="T29" fmla="*/ 521 h 841"/>
              <a:gd name="T30" fmla="*/ 2544 w 4476"/>
              <a:gd name="T31" fmla="*/ 731 h 841"/>
              <a:gd name="T32" fmla="*/ 2730 w 4476"/>
              <a:gd name="T33" fmla="*/ 737 h 841"/>
              <a:gd name="T34" fmla="*/ 2784 w 4476"/>
              <a:gd name="T35" fmla="*/ 455 h 841"/>
              <a:gd name="T36" fmla="*/ 2970 w 4476"/>
              <a:gd name="T37" fmla="*/ 89 h 841"/>
              <a:gd name="T38" fmla="*/ 3084 w 4476"/>
              <a:gd name="T39" fmla="*/ 95 h 841"/>
              <a:gd name="T40" fmla="*/ 3108 w 4476"/>
              <a:gd name="T41" fmla="*/ 287 h 841"/>
              <a:gd name="T42" fmla="*/ 3228 w 4476"/>
              <a:gd name="T43" fmla="*/ 569 h 841"/>
              <a:gd name="T44" fmla="*/ 3246 w 4476"/>
              <a:gd name="T45" fmla="*/ 641 h 841"/>
              <a:gd name="T46" fmla="*/ 3330 w 4476"/>
              <a:gd name="T47" fmla="*/ 749 h 841"/>
              <a:gd name="T48" fmla="*/ 3450 w 4476"/>
              <a:gd name="T49" fmla="*/ 659 h 841"/>
              <a:gd name="T50" fmla="*/ 3540 w 4476"/>
              <a:gd name="T51" fmla="*/ 407 h 841"/>
              <a:gd name="T52" fmla="*/ 4476 w 4476"/>
              <a:gd name="T53" fmla="*/ 281 h 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476" h="841">
                <a:moveTo>
                  <a:pt x="0" y="227"/>
                </a:moveTo>
                <a:cubicBezTo>
                  <a:pt x="370" y="352"/>
                  <a:pt x="740" y="478"/>
                  <a:pt x="930" y="551"/>
                </a:cubicBezTo>
                <a:cubicBezTo>
                  <a:pt x="1120" y="624"/>
                  <a:pt x="1103" y="637"/>
                  <a:pt x="1140" y="665"/>
                </a:cubicBezTo>
                <a:cubicBezTo>
                  <a:pt x="1177" y="693"/>
                  <a:pt x="1134" y="707"/>
                  <a:pt x="1152" y="719"/>
                </a:cubicBezTo>
                <a:cubicBezTo>
                  <a:pt x="1170" y="731"/>
                  <a:pt x="1220" y="757"/>
                  <a:pt x="1248" y="737"/>
                </a:cubicBezTo>
                <a:cubicBezTo>
                  <a:pt x="1276" y="717"/>
                  <a:pt x="1286" y="665"/>
                  <a:pt x="1320" y="599"/>
                </a:cubicBezTo>
                <a:cubicBezTo>
                  <a:pt x="1354" y="533"/>
                  <a:pt x="1411" y="423"/>
                  <a:pt x="1452" y="341"/>
                </a:cubicBezTo>
                <a:cubicBezTo>
                  <a:pt x="1493" y="259"/>
                  <a:pt x="1529" y="138"/>
                  <a:pt x="1566" y="107"/>
                </a:cubicBezTo>
                <a:cubicBezTo>
                  <a:pt x="1603" y="76"/>
                  <a:pt x="1633" y="85"/>
                  <a:pt x="1674" y="155"/>
                </a:cubicBezTo>
                <a:cubicBezTo>
                  <a:pt x="1715" y="225"/>
                  <a:pt x="1785" y="428"/>
                  <a:pt x="1812" y="527"/>
                </a:cubicBezTo>
                <a:cubicBezTo>
                  <a:pt x="1839" y="626"/>
                  <a:pt x="1797" y="715"/>
                  <a:pt x="1836" y="749"/>
                </a:cubicBezTo>
                <a:cubicBezTo>
                  <a:pt x="1875" y="783"/>
                  <a:pt x="1994" y="841"/>
                  <a:pt x="2046" y="731"/>
                </a:cubicBezTo>
                <a:cubicBezTo>
                  <a:pt x="2098" y="621"/>
                  <a:pt x="2103" y="178"/>
                  <a:pt x="2148" y="89"/>
                </a:cubicBezTo>
                <a:cubicBezTo>
                  <a:pt x="2193" y="0"/>
                  <a:pt x="2251" y="125"/>
                  <a:pt x="2316" y="197"/>
                </a:cubicBezTo>
                <a:cubicBezTo>
                  <a:pt x="2381" y="269"/>
                  <a:pt x="2500" y="432"/>
                  <a:pt x="2538" y="521"/>
                </a:cubicBezTo>
                <a:cubicBezTo>
                  <a:pt x="2576" y="610"/>
                  <a:pt x="2512" y="695"/>
                  <a:pt x="2544" y="731"/>
                </a:cubicBezTo>
                <a:cubicBezTo>
                  <a:pt x="2576" y="767"/>
                  <a:pt x="2690" y="783"/>
                  <a:pt x="2730" y="737"/>
                </a:cubicBezTo>
                <a:cubicBezTo>
                  <a:pt x="2770" y="691"/>
                  <a:pt x="2744" y="563"/>
                  <a:pt x="2784" y="455"/>
                </a:cubicBezTo>
                <a:cubicBezTo>
                  <a:pt x="2824" y="347"/>
                  <a:pt x="2920" y="149"/>
                  <a:pt x="2970" y="89"/>
                </a:cubicBezTo>
                <a:cubicBezTo>
                  <a:pt x="3020" y="29"/>
                  <a:pt x="3061" y="62"/>
                  <a:pt x="3084" y="95"/>
                </a:cubicBezTo>
                <a:cubicBezTo>
                  <a:pt x="3107" y="128"/>
                  <a:pt x="3084" y="208"/>
                  <a:pt x="3108" y="287"/>
                </a:cubicBezTo>
                <a:cubicBezTo>
                  <a:pt x="3132" y="366"/>
                  <a:pt x="3205" y="510"/>
                  <a:pt x="3228" y="569"/>
                </a:cubicBezTo>
                <a:cubicBezTo>
                  <a:pt x="3251" y="628"/>
                  <a:pt x="3229" y="611"/>
                  <a:pt x="3246" y="641"/>
                </a:cubicBezTo>
                <a:cubicBezTo>
                  <a:pt x="3263" y="671"/>
                  <a:pt x="3296" y="746"/>
                  <a:pt x="3330" y="749"/>
                </a:cubicBezTo>
                <a:cubicBezTo>
                  <a:pt x="3364" y="752"/>
                  <a:pt x="3415" y="716"/>
                  <a:pt x="3450" y="659"/>
                </a:cubicBezTo>
                <a:cubicBezTo>
                  <a:pt x="3485" y="602"/>
                  <a:pt x="3369" y="470"/>
                  <a:pt x="3540" y="407"/>
                </a:cubicBezTo>
                <a:cubicBezTo>
                  <a:pt x="3711" y="344"/>
                  <a:pt x="4320" y="302"/>
                  <a:pt x="4476" y="281"/>
                </a:cubicBez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sv-S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95313" y="1028700"/>
            <a:ext cx="16033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buClrTx/>
              <a:buFontTx/>
              <a:buNone/>
            </a:pPr>
            <a:r>
              <a:rPr lang="sv-SE" altLang="sv-SE"/>
              <a:t>Lateral inköpsprocess</a:t>
            </a:r>
          </a:p>
        </p:txBody>
      </p:sp>
      <p:grpSp>
        <p:nvGrpSpPr>
          <p:cNvPr id="16473" name="Group 89"/>
          <p:cNvGrpSpPr>
            <a:grpSpLocks/>
          </p:cNvGrpSpPr>
          <p:nvPr/>
        </p:nvGrpSpPr>
        <p:grpSpPr bwMode="auto">
          <a:xfrm>
            <a:off x="2687638" y="2316163"/>
            <a:ext cx="4078287" cy="3094037"/>
            <a:chOff x="1596" y="1217"/>
            <a:chExt cx="2569" cy="1949"/>
          </a:xfrm>
        </p:grpSpPr>
        <p:sp>
          <p:nvSpPr>
            <p:cNvPr id="16474" name="Oval 90"/>
            <p:cNvSpPr>
              <a:spLocks noChangeArrowheads="1"/>
            </p:cNvSpPr>
            <p:nvPr/>
          </p:nvSpPr>
          <p:spPr bwMode="auto">
            <a:xfrm>
              <a:off x="2867" y="1217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75" name="Oval 91"/>
            <p:cNvSpPr>
              <a:spLocks noChangeArrowheads="1"/>
            </p:cNvSpPr>
            <p:nvPr/>
          </p:nvSpPr>
          <p:spPr bwMode="auto">
            <a:xfrm>
              <a:off x="2867" y="1923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76" name="Oval 92"/>
            <p:cNvSpPr>
              <a:spLocks noChangeArrowheads="1"/>
            </p:cNvSpPr>
            <p:nvPr/>
          </p:nvSpPr>
          <p:spPr bwMode="auto">
            <a:xfrm>
              <a:off x="3573" y="1925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77" name="Oval 93"/>
            <p:cNvSpPr>
              <a:spLocks noChangeArrowheads="1"/>
            </p:cNvSpPr>
            <p:nvPr/>
          </p:nvSpPr>
          <p:spPr bwMode="auto">
            <a:xfrm>
              <a:off x="2164" y="1925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cxnSp>
          <p:nvCxnSpPr>
            <p:cNvPr id="16478" name="AutoShape 94"/>
            <p:cNvCxnSpPr>
              <a:cxnSpLocks noChangeShapeType="1"/>
              <a:stCxn id="16477" idx="0"/>
              <a:endCxn id="16474" idx="4"/>
            </p:cNvCxnSpPr>
            <p:nvPr/>
          </p:nvCxnSpPr>
          <p:spPr bwMode="auto">
            <a:xfrm rot="16200000">
              <a:off x="2253" y="1265"/>
              <a:ext cx="617" cy="703"/>
            </a:xfrm>
            <a:prstGeom prst="bentConnector3">
              <a:avLst>
                <a:gd name="adj1" fmla="val 4991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79" name="AutoShape 95"/>
            <p:cNvCxnSpPr>
              <a:cxnSpLocks noChangeShapeType="1"/>
              <a:stCxn id="16476" idx="0"/>
              <a:endCxn id="16474" idx="4"/>
            </p:cNvCxnSpPr>
            <p:nvPr/>
          </p:nvCxnSpPr>
          <p:spPr bwMode="auto">
            <a:xfrm rot="5400000" flipH="1">
              <a:off x="2957" y="1264"/>
              <a:ext cx="617" cy="706"/>
            </a:xfrm>
            <a:prstGeom prst="bentConnector3">
              <a:avLst>
                <a:gd name="adj1" fmla="val 4991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80" name="AutoShape 96"/>
            <p:cNvCxnSpPr>
              <a:cxnSpLocks noChangeShapeType="1"/>
              <a:stCxn id="16475" idx="0"/>
              <a:endCxn id="16474" idx="4"/>
            </p:cNvCxnSpPr>
            <p:nvPr/>
          </p:nvCxnSpPr>
          <p:spPr bwMode="auto">
            <a:xfrm rot="16200000">
              <a:off x="2605" y="1616"/>
              <a:ext cx="61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481" name="Oval 97"/>
            <p:cNvSpPr>
              <a:spLocks noChangeArrowheads="1"/>
            </p:cNvSpPr>
            <p:nvPr/>
          </p:nvSpPr>
          <p:spPr bwMode="auto">
            <a:xfrm>
              <a:off x="1916" y="2324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82" name="Oval 98"/>
            <p:cNvSpPr>
              <a:spLocks noChangeArrowheads="1"/>
            </p:cNvSpPr>
            <p:nvPr/>
          </p:nvSpPr>
          <p:spPr bwMode="auto">
            <a:xfrm>
              <a:off x="2164" y="2324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83" name="Oval 99"/>
            <p:cNvSpPr>
              <a:spLocks noChangeArrowheads="1"/>
            </p:cNvSpPr>
            <p:nvPr/>
          </p:nvSpPr>
          <p:spPr bwMode="auto">
            <a:xfrm>
              <a:off x="2412" y="2324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84" name="Oval 100"/>
            <p:cNvSpPr>
              <a:spLocks noChangeArrowheads="1"/>
            </p:cNvSpPr>
            <p:nvPr/>
          </p:nvSpPr>
          <p:spPr bwMode="auto">
            <a:xfrm>
              <a:off x="2616" y="2322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85" name="Oval 101"/>
            <p:cNvSpPr>
              <a:spLocks noChangeArrowheads="1"/>
            </p:cNvSpPr>
            <p:nvPr/>
          </p:nvSpPr>
          <p:spPr bwMode="auto">
            <a:xfrm>
              <a:off x="2866" y="2322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86" name="Oval 102"/>
            <p:cNvSpPr>
              <a:spLocks noChangeArrowheads="1"/>
            </p:cNvSpPr>
            <p:nvPr/>
          </p:nvSpPr>
          <p:spPr bwMode="auto">
            <a:xfrm>
              <a:off x="3112" y="2322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87" name="Oval 103"/>
            <p:cNvSpPr>
              <a:spLocks noChangeArrowheads="1"/>
            </p:cNvSpPr>
            <p:nvPr/>
          </p:nvSpPr>
          <p:spPr bwMode="auto">
            <a:xfrm>
              <a:off x="3328" y="2320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88" name="Oval 104"/>
            <p:cNvSpPr>
              <a:spLocks noChangeArrowheads="1"/>
            </p:cNvSpPr>
            <p:nvPr/>
          </p:nvSpPr>
          <p:spPr bwMode="auto">
            <a:xfrm>
              <a:off x="3573" y="2320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89" name="Oval 105"/>
            <p:cNvSpPr>
              <a:spLocks noChangeArrowheads="1"/>
            </p:cNvSpPr>
            <p:nvPr/>
          </p:nvSpPr>
          <p:spPr bwMode="auto">
            <a:xfrm>
              <a:off x="3824" y="2320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cxnSp>
          <p:nvCxnSpPr>
            <p:cNvPr id="16490" name="AutoShape 106"/>
            <p:cNvCxnSpPr>
              <a:cxnSpLocks noChangeShapeType="1"/>
              <a:stCxn id="16481" idx="0"/>
              <a:endCxn id="16477" idx="4"/>
            </p:cNvCxnSpPr>
            <p:nvPr/>
          </p:nvCxnSpPr>
          <p:spPr bwMode="auto">
            <a:xfrm rot="16200000">
              <a:off x="1932" y="2046"/>
              <a:ext cx="308" cy="24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91" name="AutoShape 107"/>
            <p:cNvCxnSpPr>
              <a:cxnSpLocks noChangeShapeType="1"/>
              <a:stCxn id="16482" idx="0"/>
              <a:endCxn id="16477" idx="4"/>
            </p:cNvCxnSpPr>
            <p:nvPr/>
          </p:nvCxnSpPr>
          <p:spPr bwMode="auto">
            <a:xfrm rot="16200000">
              <a:off x="2056" y="2170"/>
              <a:ext cx="30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92" name="AutoShape 108"/>
            <p:cNvCxnSpPr>
              <a:cxnSpLocks noChangeShapeType="1"/>
              <a:stCxn id="16483" idx="0"/>
              <a:endCxn id="16477" idx="4"/>
            </p:cNvCxnSpPr>
            <p:nvPr/>
          </p:nvCxnSpPr>
          <p:spPr bwMode="auto">
            <a:xfrm rot="5400000" flipH="1">
              <a:off x="2180" y="2046"/>
              <a:ext cx="308" cy="24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93" name="AutoShape 109"/>
            <p:cNvCxnSpPr>
              <a:cxnSpLocks noChangeShapeType="1"/>
              <a:stCxn id="16484" idx="0"/>
              <a:endCxn id="16475" idx="4"/>
            </p:cNvCxnSpPr>
            <p:nvPr/>
          </p:nvCxnSpPr>
          <p:spPr bwMode="auto">
            <a:xfrm rot="16200000">
              <a:off x="2634" y="2042"/>
              <a:ext cx="308" cy="25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94" name="AutoShape 110"/>
            <p:cNvCxnSpPr>
              <a:cxnSpLocks noChangeShapeType="1"/>
              <a:stCxn id="16485" idx="0"/>
              <a:endCxn id="16475" idx="4"/>
            </p:cNvCxnSpPr>
            <p:nvPr/>
          </p:nvCxnSpPr>
          <p:spPr bwMode="auto">
            <a:xfrm rot="16200000">
              <a:off x="2759" y="2167"/>
              <a:ext cx="308" cy="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95" name="AutoShape 111"/>
            <p:cNvCxnSpPr>
              <a:cxnSpLocks noChangeShapeType="1"/>
              <a:stCxn id="16486" idx="0"/>
              <a:endCxn id="16475" idx="4"/>
            </p:cNvCxnSpPr>
            <p:nvPr/>
          </p:nvCxnSpPr>
          <p:spPr bwMode="auto">
            <a:xfrm rot="5400000" flipH="1">
              <a:off x="2882" y="2045"/>
              <a:ext cx="308" cy="24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96" name="AutoShape 112"/>
            <p:cNvCxnSpPr>
              <a:cxnSpLocks noChangeShapeType="1"/>
              <a:stCxn id="16487" idx="0"/>
              <a:endCxn id="16476" idx="4"/>
            </p:cNvCxnSpPr>
            <p:nvPr/>
          </p:nvCxnSpPr>
          <p:spPr bwMode="auto">
            <a:xfrm rot="16200000">
              <a:off x="3345" y="2045"/>
              <a:ext cx="304" cy="24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97" name="AutoShape 113"/>
            <p:cNvCxnSpPr>
              <a:cxnSpLocks noChangeShapeType="1"/>
              <a:stCxn id="16488" idx="0"/>
              <a:endCxn id="16476" idx="4"/>
            </p:cNvCxnSpPr>
            <p:nvPr/>
          </p:nvCxnSpPr>
          <p:spPr bwMode="auto">
            <a:xfrm rot="16200000">
              <a:off x="3467" y="2168"/>
              <a:ext cx="30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98" name="AutoShape 114"/>
            <p:cNvCxnSpPr>
              <a:cxnSpLocks noChangeShapeType="1"/>
              <a:stCxn id="16489" idx="0"/>
              <a:endCxn id="16476" idx="4"/>
            </p:cNvCxnSpPr>
            <p:nvPr/>
          </p:nvCxnSpPr>
          <p:spPr bwMode="auto">
            <a:xfrm rot="5400000" flipH="1">
              <a:off x="3593" y="2042"/>
              <a:ext cx="304" cy="25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499" name="Oval 115"/>
            <p:cNvSpPr>
              <a:spLocks noChangeArrowheads="1"/>
            </p:cNvSpPr>
            <p:nvPr/>
          </p:nvSpPr>
          <p:spPr bwMode="auto">
            <a:xfrm>
              <a:off x="1596" y="3075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500" name="Oval 116"/>
            <p:cNvSpPr>
              <a:spLocks noChangeArrowheads="1"/>
            </p:cNvSpPr>
            <p:nvPr/>
          </p:nvSpPr>
          <p:spPr bwMode="auto">
            <a:xfrm>
              <a:off x="1950" y="306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501" name="Oval 117"/>
            <p:cNvSpPr>
              <a:spLocks noChangeArrowheads="1"/>
            </p:cNvSpPr>
            <p:nvPr/>
          </p:nvSpPr>
          <p:spPr bwMode="auto">
            <a:xfrm>
              <a:off x="1773" y="306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cxnSp>
          <p:nvCxnSpPr>
            <p:cNvPr id="16502" name="AutoShape 118"/>
            <p:cNvCxnSpPr>
              <a:cxnSpLocks noChangeShapeType="1"/>
              <a:stCxn id="16499" idx="0"/>
              <a:endCxn id="16481" idx="4"/>
            </p:cNvCxnSpPr>
            <p:nvPr/>
          </p:nvCxnSpPr>
          <p:spPr bwMode="auto">
            <a:xfrm rot="16200000">
              <a:off x="1472" y="2585"/>
              <a:ext cx="660" cy="32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03" name="AutoShape 119"/>
            <p:cNvCxnSpPr>
              <a:cxnSpLocks noChangeShapeType="1"/>
              <a:stCxn id="16501" idx="0"/>
              <a:endCxn id="16481" idx="4"/>
            </p:cNvCxnSpPr>
            <p:nvPr/>
          </p:nvCxnSpPr>
          <p:spPr bwMode="auto">
            <a:xfrm rot="16200000">
              <a:off x="1564" y="2670"/>
              <a:ext cx="654" cy="14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04" name="AutoShape 120"/>
            <p:cNvCxnSpPr>
              <a:cxnSpLocks noChangeShapeType="1"/>
              <a:stCxn id="16500" idx="0"/>
              <a:endCxn id="16481" idx="4"/>
            </p:cNvCxnSpPr>
            <p:nvPr/>
          </p:nvCxnSpPr>
          <p:spPr bwMode="auto">
            <a:xfrm rot="5400000" flipH="1">
              <a:off x="1652" y="2725"/>
              <a:ext cx="654" cy="3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505" name="Oval 121"/>
            <p:cNvSpPr>
              <a:spLocks noChangeArrowheads="1"/>
            </p:cNvSpPr>
            <p:nvPr/>
          </p:nvSpPr>
          <p:spPr bwMode="auto">
            <a:xfrm>
              <a:off x="2020" y="260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506" name="Oval 122"/>
            <p:cNvSpPr>
              <a:spLocks noChangeArrowheads="1"/>
            </p:cNvSpPr>
            <p:nvPr/>
          </p:nvSpPr>
          <p:spPr bwMode="auto">
            <a:xfrm>
              <a:off x="2310" y="260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507" name="Oval 123"/>
            <p:cNvSpPr>
              <a:spLocks noChangeArrowheads="1"/>
            </p:cNvSpPr>
            <p:nvPr/>
          </p:nvSpPr>
          <p:spPr bwMode="auto">
            <a:xfrm>
              <a:off x="2165" y="260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cxnSp>
          <p:nvCxnSpPr>
            <p:cNvPr id="16508" name="AutoShape 124"/>
            <p:cNvCxnSpPr>
              <a:cxnSpLocks noChangeShapeType="1"/>
              <a:stCxn id="16505" idx="0"/>
              <a:endCxn id="16482" idx="4"/>
            </p:cNvCxnSpPr>
            <p:nvPr/>
          </p:nvCxnSpPr>
          <p:spPr bwMode="auto">
            <a:xfrm rot="16200000">
              <a:off x="2041" y="2440"/>
              <a:ext cx="194" cy="14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09" name="AutoShape 125"/>
            <p:cNvCxnSpPr>
              <a:cxnSpLocks noChangeShapeType="1"/>
              <a:stCxn id="16506" idx="0"/>
              <a:endCxn id="16482" idx="4"/>
            </p:cNvCxnSpPr>
            <p:nvPr/>
          </p:nvCxnSpPr>
          <p:spPr bwMode="auto">
            <a:xfrm rot="5400000" flipH="1">
              <a:off x="2186" y="2439"/>
              <a:ext cx="194" cy="14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10" name="AutoShape 126"/>
            <p:cNvCxnSpPr>
              <a:cxnSpLocks noChangeShapeType="1"/>
              <a:stCxn id="16507" idx="0"/>
              <a:endCxn id="16482" idx="4"/>
            </p:cNvCxnSpPr>
            <p:nvPr/>
          </p:nvCxnSpPr>
          <p:spPr bwMode="auto">
            <a:xfrm rot="5400000" flipH="1">
              <a:off x="2114" y="2511"/>
              <a:ext cx="194" cy="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511" name="Oval 127"/>
            <p:cNvSpPr>
              <a:spLocks noChangeArrowheads="1"/>
            </p:cNvSpPr>
            <p:nvPr/>
          </p:nvSpPr>
          <p:spPr bwMode="auto">
            <a:xfrm>
              <a:off x="2127" y="306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512" name="Oval 128"/>
            <p:cNvSpPr>
              <a:spLocks noChangeArrowheads="1"/>
            </p:cNvSpPr>
            <p:nvPr/>
          </p:nvSpPr>
          <p:spPr bwMode="auto">
            <a:xfrm>
              <a:off x="2481" y="306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513" name="Oval 129"/>
            <p:cNvSpPr>
              <a:spLocks noChangeArrowheads="1"/>
            </p:cNvSpPr>
            <p:nvPr/>
          </p:nvSpPr>
          <p:spPr bwMode="auto">
            <a:xfrm>
              <a:off x="2304" y="306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cxnSp>
          <p:nvCxnSpPr>
            <p:cNvPr id="16514" name="AutoShape 130"/>
            <p:cNvCxnSpPr>
              <a:cxnSpLocks noChangeShapeType="1"/>
              <a:stCxn id="16511" idx="0"/>
              <a:endCxn id="16483" idx="4"/>
            </p:cNvCxnSpPr>
            <p:nvPr/>
          </p:nvCxnSpPr>
          <p:spPr bwMode="auto">
            <a:xfrm rot="16200000">
              <a:off x="1989" y="2599"/>
              <a:ext cx="654" cy="28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15" name="AutoShape 131"/>
            <p:cNvCxnSpPr>
              <a:cxnSpLocks noChangeShapeType="1"/>
              <a:stCxn id="16513" idx="0"/>
              <a:endCxn id="16483" idx="4"/>
            </p:cNvCxnSpPr>
            <p:nvPr/>
          </p:nvCxnSpPr>
          <p:spPr bwMode="auto">
            <a:xfrm rot="16200000">
              <a:off x="2077" y="2688"/>
              <a:ext cx="654" cy="10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16" name="AutoShape 132"/>
            <p:cNvCxnSpPr>
              <a:cxnSpLocks noChangeShapeType="1"/>
              <a:stCxn id="16512" idx="0"/>
              <a:endCxn id="16483" idx="4"/>
            </p:cNvCxnSpPr>
            <p:nvPr/>
          </p:nvCxnSpPr>
          <p:spPr bwMode="auto">
            <a:xfrm rot="5400000" flipH="1">
              <a:off x="2166" y="2707"/>
              <a:ext cx="654" cy="69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517" name="Oval 133"/>
            <p:cNvSpPr>
              <a:spLocks noChangeArrowheads="1"/>
            </p:cNvSpPr>
            <p:nvPr/>
          </p:nvSpPr>
          <p:spPr bwMode="auto">
            <a:xfrm>
              <a:off x="3189" y="306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518" name="Oval 134"/>
            <p:cNvSpPr>
              <a:spLocks noChangeArrowheads="1"/>
            </p:cNvSpPr>
            <p:nvPr/>
          </p:nvSpPr>
          <p:spPr bwMode="auto">
            <a:xfrm>
              <a:off x="3543" y="306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519" name="Oval 135"/>
            <p:cNvSpPr>
              <a:spLocks noChangeArrowheads="1"/>
            </p:cNvSpPr>
            <p:nvPr/>
          </p:nvSpPr>
          <p:spPr bwMode="auto">
            <a:xfrm>
              <a:off x="3366" y="306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520" name="Oval 136"/>
            <p:cNvSpPr>
              <a:spLocks noChangeArrowheads="1"/>
            </p:cNvSpPr>
            <p:nvPr/>
          </p:nvSpPr>
          <p:spPr bwMode="auto">
            <a:xfrm>
              <a:off x="3429" y="260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521" name="Oval 137"/>
            <p:cNvSpPr>
              <a:spLocks noChangeArrowheads="1"/>
            </p:cNvSpPr>
            <p:nvPr/>
          </p:nvSpPr>
          <p:spPr bwMode="auto">
            <a:xfrm>
              <a:off x="3720" y="260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522" name="Oval 138"/>
            <p:cNvSpPr>
              <a:spLocks noChangeArrowheads="1"/>
            </p:cNvSpPr>
            <p:nvPr/>
          </p:nvSpPr>
          <p:spPr bwMode="auto">
            <a:xfrm>
              <a:off x="3574" y="260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523" name="Oval 139"/>
            <p:cNvSpPr>
              <a:spLocks noChangeArrowheads="1"/>
            </p:cNvSpPr>
            <p:nvPr/>
          </p:nvSpPr>
          <p:spPr bwMode="auto">
            <a:xfrm>
              <a:off x="3720" y="306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524" name="Oval 140"/>
            <p:cNvSpPr>
              <a:spLocks noChangeArrowheads="1"/>
            </p:cNvSpPr>
            <p:nvPr/>
          </p:nvSpPr>
          <p:spPr bwMode="auto">
            <a:xfrm>
              <a:off x="4074" y="306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525" name="Oval 141"/>
            <p:cNvSpPr>
              <a:spLocks noChangeArrowheads="1"/>
            </p:cNvSpPr>
            <p:nvPr/>
          </p:nvSpPr>
          <p:spPr bwMode="auto">
            <a:xfrm>
              <a:off x="3897" y="306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cxnSp>
          <p:nvCxnSpPr>
            <p:cNvPr id="16526" name="AutoShape 142"/>
            <p:cNvCxnSpPr>
              <a:cxnSpLocks noChangeShapeType="1"/>
              <a:stCxn id="16520" idx="0"/>
              <a:endCxn id="16488" idx="4"/>
            </p:cNvCxnSpPr>
            <p:nvPr/>
          </p:nvCxnSpPr>
          <p:spPr bwMode="auto">
            <a:xfrm rot="16200000">
              <a:off x="3448" y="2438"/>
              <a:ext cx="198" cy="14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27" name="AutoShape 143"/>
            <p:cNvCxnSpPr>
              <a:cxnSpLocks noChangeShapeType="1"/>
              <a:stCxn id="16522" idx="0"/>
              <a:endCxn id="16488" idx="4"/>
            </p:cNvCxnSpPr>
            <p:nvPr/>
          </p:nvCxnSpPr>
          <p:spPr bwMode="auto">
            <a:xfrm rot="5400000" flipH="1">
              <a:off x="3521" y="2509"/>
              <a:ext cx="198" cy="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28" name="AutoShape 144"/>
            <p:cNvCxnSpPr>
              <a:cxnSpLocks noChangeShapeType="1"/>
              <a:stCxn id="16521" idx="0"/>
              <a:endCxn id="16488" idx="4"/>
            </p:cNvCxnSpPr>
            <p:nvPr/>
          </p:nvCxnSpPr>
          <p:spPr bwMode="auto">
            <a:xfrm rot="5400000" flipH="1">
              <a:off x="3594" y="2436"/>
              <a:ext cx="198" cy="147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29" name="AutoShape 145"/>
            <p:cNvCxnSpPr>
              <a:cxnSpLocks noChangeShapeType="1"/>
              <a:stCxn id="16517" idx="0"/>
              <a:endCxn id="16487" idx="4"/>
            </p:cNvCxnSpPr>
            <p:nvPr/>
          </p:nvCxnSpPr>
          <p:spPr bwMode="auto">
            <a:xfrm rot="16200000">
              <a:off x="2976" y="2670"/>
              <a:ext cx="658" cy="139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30" name="AutoShape 146"/>
            <p:cNvCxnSpPr>
              <a:cxnSpLocks noChangeShapeType="1"/>
              <a:stCxn id="16519" idx="0"/>
              <a:endCxn id="16487" idx="4"/>
            </p:cNvCxnSpPr>
            <p:nvPr/>
          </p:nvCxnSpPr>
          <p:spPr bwMode="auto">
            <a:xfrm rot="5400000" flipH="1">
              <a:off x="3064" y="2721"/>
              <a:ext cx="658" cy="3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31" name="AutoShape 147"/>
            <p:cNvCxnSpPr>
              <a:cxnSpLocks noChangeShapeType="1"/>
              <a:stCxn id="16518" idx="0"/>
              <a:endCxn id="16487" idx="4"/>
            </p:cNvCxnSpPr>
            <p:nvPr/>
          </p:nvCxnSpPr>
          <p:spPr bwMode="auto">
            <a:xfrm rot="5400000" flipH="1">
              <a:off x="3153" y="2632"/>
              <a:ext cx="658" cy="21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32" name="AutoShape 148"/>
            <p:cNvCxnSpPr>
              <a:cxnSpLocks noChangeShapeType="1"/>
              <a:stCxn id="16523" idx="0"/>
              <a:endCxn id="16489" idx="4"/>
            </p:cNvCxnSpPr>
            <p:nvPr/>
          </p:nvCxnSpPr>
          <p:spPr bwMode="auto">
            <a:xfrm rot="16200000">
              <a:off x="3489" y="2688"/>
              <a:ext cx="658" cy="10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33" name="AutoShape 149"/>
            <p:cNvCxnSpPr>
              <a:cxnSpLocks noChangeShapeType="1"/>
              <a:stCxn id="16524" idx="0"/>
              <a:endCxn id="16489" idx="4"/>
            </p:cNvCxnSpPr>
            <p:nvPr/>
          </p:nvCxnSpPr>
          <p:spPr bwMode="auto">
            <a:xfrm rot="5400000" flipH="1">
              <a:off x="3666" y="2615"/>
              <a:ext cx="658" cy="25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34" name="AutoShape 150"/>
            <p:cNvCxnSpPr>
              <a:cxnSpLocks noChangeShapeType="1"/>
              <a:stCxn id="16525" idx="0"/>
              <a:endCxn id="16489" idx="4"/>
            </p:cNvCxnSpPr>
            <p:nvPr/>
          </p:nvCxnSpPr>
          <p:spPr bwMode="auto">
            <a:xfrm rot="5400000" flipH="1">
              <a:off x="3578" y="2703"/>
              <a:ext cx="658" cy="7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535" name="Oval 151"/>
            <p:cNvSpPr>
              <a:spLocks noChangeArrowheads="1"/>
            </p:cNvSpPr>
            <p:nvPr/>
          </p:nvSpPr>
          <p:spPr bwMode="auto">
            <a:xfrm>
              <a:off x="2467" y="260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536" name="Oval 152"/>
            <p:cNvSpPr>
              <a:spLocks noChangeArrowheads="1"/>
            </p:cNvSpPr>
            <p:nvPr/>
          </p:nvSpPr>
          <p:spPr bwMode="auto">
            <a:xfrm>
              <a:off x="2758" y="260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537" name="Oval 153"/>
            <p:cNvSpPr>
              <a:spLocks noChangeArrowheads="1"/>
            </p:cNvSpPr>
            <p:nvPr/>
          </p:nvSpPr>
          <p:spPr bwMode="auto">
            <a:xfrm>
              <a:off x="2613" y="260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538" name="Oval 154"/>
            <p:cNvSpPr>
              <a:spLocks noChangeArrowheads="1"/>
            </p:cNvSpPr>
            <p:nvPr/>
          </p:nvSpPr>
          <p:spPr bwMode="auto">
            <a:xfrm>
              <a:off x="2969" y="260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539" name="Oval 155"/>
            <p:cNvSpPr>
              <a:spLocks noChangeArrowheads="1"/>
            </p:cNvSpPr>
            <p:nvPr/>
          </p:nvSpPr>
          <p:spPr bwMode="auto">
            <a:xfrm>
              <a:off x="3260" y="260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540" name="Oval 156"/>
            <p:cNvSpPr>
              <a:spLocks noChangeArrowheads="1"/>
            </p:cNvSpPr>
            <p:nvPr/>
          </p:nvSpPr>
          <p:spPr bwMode="auto">
            <a:xfrm>
              <a:off x="3114" y="260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541" name="Oval 157"/>
            <p:cNvSpPr>
              <a:spLocks noChangeArrowheads="1"/>
            </p:cNvSpPr>
            <p:nvPr/>
          </p:nvSpPr>
          <p:spPr bwMode="auto">
            <a:xfrm>
              <a:off x="2658" y="306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542" name="Oval 158"/>
            <p:cNvSpPr>
              <a:spLocks noChangeArrowheads="1"/>
            </p:cNvSpPr>
            <p:nvPr/>
          </p:nvSpPr>
          <p:spPr bwMode="auto">
            <a:xfrm>
              <a:off x="3012" y="306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543" name="Oval 159"/>
            <p:cNvSpPr>
              <a:spLocks noChangeArrowheads="1"/>
            </p:cNvSpPr>
            <p:nvPr/>
          </p:nvSpPr>
          <p:spPr bwMode="auto">
            <a:xfrm>
              <a:off x="2835" y="306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cxnSp>
          <p:nvCxnSpPr>
            <p:cNvPr id="16544" name="AutoShape 160"/>
            <p:cNvCxnSpPr>
              <a:cxnSpLocks noChangeShapeType="1"/>
              <a:stCxn id="16535" idx="0"/>
              <a:endCxn id="16484" idx="4"/>
            </p:cNvCxnSpPr>
            <p:nvPr/>
          </p:nvCxnSpPr>
          <p:spPr bwMode="auto">
            <a:xfrm rot="16200000">
              <a:off x="2490" y="2436"/>
              <a:ext cx="196" cy="149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45" name="AutoShape 161"/>
            <p:cNvCxnSpPr>
              <a:cxnSpLocks noChangeShapeType="1"/>
              <a:stCxn id="16537" idx="0"/>
              <a:endCxn id="16484" idx="4"/>
            </p:cNvCxnSpPr>
            <p:nvPr/>
          </p:nvCxnSpPr>
          <p:spPr bwMode="auto">
            <a:xfrm rot="16200000">
              <a:off x="2563" y="2509"/>
              <a:ext cx="196" cy="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46" name="AutoShape 162"/>
            <p:cNvCxnSpPr>
              <a:cxnSpLocks noChangeShapeType="1"/>
              <a:stCxn id="16536" idx="0"/>
              <a:endCxn id="16484" idx="4"/>
            </p:cNvCxnSpPr>
            <p:nvPr/>
          </p:nvCxnSpPr>
          <p:spPr bwMode="auto">
            <a:xfrm rot="5400000" flipH="1">
              <a:off x="2635" y="2440"/>
              <a:ext cx="196" cy="14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47" name="AutoShape 163"/>
            <p:cNvCxnSpPr>
              <a:cxnSpLocks noChangeShapeType="1"/>
              <a:stCxn id="16538" idx="0"/>
              <a:endCxn id="16486" idx="4"/>
            </p:cNvCxnSpPr>
            <p:nvPr/>
          </p:nvCxnSpPr>
          <p:spPr bwMode="auto">
            <a:xfrm rot="16200000">
              <a:off x="2989" y="2439"/>
              <a:ext cx="196" cy="14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48" name="AutoShape 164"/>
            <p:cNvCxnSpPr>
              <a:cxnSpLocks noChangeShapeType="1"/>
              <a:stCxn id="16540" idx="0"/>
              <a:endCxn id="16486" idx="4"/>
            </p:cNvCxnSpPr>
            <p:nvPr/>
          </p:nvCxnSpPr>
          <p:spPr bwMode="auto">
            <a:xfrm rot="5400000" flipH="1">
              <a:off x="3061" y="2510"/>
              <a:ext cx="196" cy="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49" name="AutoShape 165"/>
            <p:cNvCxnSpPr>
              <a:cxnSpLocks noChangeShapeType="1"/>
              <a:stCxn id="16539" idx="0"/>
              <a:endCxn id="16486" idx="4"/>
            </p:cNvCxnSpPr>
            <p:nvPr/>
          </p:nvCxnSpPr>
          <p:spPr bwMode="auto">
            <a:xfrm rot="5400000" flipH="1">
              <a:off x="3134" y="2437"/>
              <a:ext cx="196" cy="14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50" name="AutoShape 166"/>
            <p:cNvCxnSpPr>
              <a:cxnSpLocks noChangeShapeType="1"/>
              <a:stCxn id="16541" idx="0"/>
              <a:endCxn id="16485" idx="4"/>
            </p:cNvCxnSpPr>
            <p:nvPr/>
          </p:nvCxnSpPr>
          <p:spPr bwMode="auto">
            <a:xfrm rot="16200000">
              <a:off x="2480" y="2637"/>
              <a:ext cx="656" cy="20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51" name="AutoShape 167"/>
            <p:cNvCxnSpPr>
              <a:cxnSpLocks noChangeShapeType="1"/>
              <a:stCxn id="16543" idx="0"/>
              <a:endCxn id="16485" idx="4"/>
            </p:cNvCxnSpPr>
            <p:nvPr/>
          </p:nvCxnSpPr>
          <p:spPr bwMode="auto">
            <a:xfrm rot="16200000">
              <a:off x="2569" y="2725"/>
              <a:ext cx="656" cy="3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52" name="AutoShape 168"/>
            <p:cNvCxnSpPr>
              <a:cxnSpLocks noChangeShapeType="1"/>
              <a:stCxn id="16542" idx="0"/>
              <a:endCxn id="16485" idx="4"/>
            </p:cNvCxnSpPr>
            <p:nvPr/>
          </p:nvCxnSpPr>
          <p:spPr bwMode="auto">
            <a:xfrm rot="5400000" flipH="1">
              <a:off x="2657" y="2668"/>
              <a:ext cx="656" cy="14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553" name="AutoShape 169"/>
          <p:cNvSpPr>
            <a:spLocks noChangeArrowheads="1"/>
          </p:cNvSpPr>
          <p:nvPr/>
        </p:nvSpPr>
        <p:spPr bwMode="auto">
          <a:xfrm>
            <a:off x="1354138" y="1412875"/>
            <a:ext cx="6877050" cy="428625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6554" name="Freeform 170"/>
          <p:cNvSpPr>
            <a:spLocks/>
          </p:cNvSpPr>
          <p:nvPr/>
        </p:nvSpPr>
        <p:spPr bwMode="auto">
          <a:xfrm>
            <a:off x="1106488" y="4291013"/>
            <a:ext cx="7105650" cy="1335087"/>
          </a:xfrm>
          <a:custGeom>
            <a:avLst/>
            <a:gdLst>
              <a:gd name="T0" fmla="*/ 0 w 4476"/>
              <a:gd name="T1" fmla="*/ 227 h 841"/>
              <a:gd name="T2" fmla="*/ 930 w 4476"/>
              <a:gd name="T3" fmla="*/ 551 h 841"/>
              <a:gd name="T4" fmla="*/ 1140 w 4476"/>
              <a:gd name="T5" fmla="*/ 665 h 841"/>
              <a:gd name="T6" fmla="*/ 1152 w 4476"/>
              <a:gd name="T7" fmla="*/ 719 h 841"/>
              <a:gd name="T8" fmla="*/ 1248 w 4476"/>
              <a:gd name="T9" fmla="*/ 737 h 841"/>
              <a:gd name="T10" fmla="*/ 1320 w 4476"/>
              <a:gd name="T11" fmla="*/ 599 h 841"/>
              <a:gd name="T12" fmla="*/ 1452 w 4476"/>
              <a:gd name="T13" fmla="*/ 341 h 841"/>
              <a:gd name="T14" fmla="*/ 1566 w 4476"/>
              <a:gd name="T15" fmla="*/ 107 h 841"/>
              <a:gd name="T16" fmla="*/ 1674 w 4476"/>
              <a:gd name="T17" fmla="*/ 155 h 841"/>
              <a:gd name="T18" fmla="*/ 1812 w 4476"/>
              <a:gd name="T19" fmla="*/ 527 h 841"/>
              <a:gd name="T20" fmla="*/ 1836 w 4476"/>
              <a:gd name="T21" fmla="*/ 749 h 841"/>
              <a:gd name="T22" fmla="*/ 2046 w 4476"/>
              <a:gd name="T23" fmla="*/ 731 h 841"/>
              <a:gd name="T24" fmla="*/ 2148 w 4476"/>
              <a:gd name="T25" fmla="*/ 89 h 841"/>
              <a:gd name="T26" fmla="*/ 2316 w 4476"/>
              <a:gd name="T27" fmla="*/ 197 h 841"/>
              <a:gd name="T28" fmla="*/ 2538 w 4476"/>
              <a:gd name="T29" fmla="*/ 521 h 841"/>
              <a:gd name="T30" fmla="*/ 2544 w 4476"/>
              <a:gd name="T31" fmla="*/ 731 h 841"/>
              <a:gd name="T32" fmla="*/ 2730 w 4476"/>
              <a:gd name="T33" fmla="*/ 737 h 841"/>
              <a:gd name="T34" fmla="*/ 2784 w 4476"/>
              <a:gd name="T35" fmla="*/ 455 h 841"/>
              <a:gd name="T36" fmla="*/ 2970 w 4476"/>
              <a:gd name="T37" fmla="*/ 89 h 841"/>
              <a:gd name="T38" fmla="*/ 3084 w 4476"/>
              <a:gd name="T39" fmla="*/ 95 h 841"/>
              <a:gd name="T40" fmla="*/ 3108 w 4476"/>
              <a:gd name="T41" fmla="*/ 287 h 841"/>
              <a:gd name="T42" fmla="*/ 3228 w 4476"/>
              <a:gd name="T43" fmla="*/ 569 h 841"/>
              <a:gd name="T44" fmla="*/ 3246 w 4476"/>
              <a:gd name="T45" fmla="*/ 641 h 841"/>
              <a:gd name="T46" fmla="*/ 3330 w 4476"/>
              <a:gd name="T47" fmla="*/ 749 h 841"/>
              <a:gd name="T48" fmla="*/ 3450 w 4476"/>
              <a:gd name="T49" fmla="*/ 659 h 841"/>
              <a:gd name="T50" fmla="*/ 3540 w 4476"/>
              <a:gd name="T51" fmla="*/ 407 h 841"/>
              <a:gd name="T52" fmla="*/ 4476 w 4476"/>
              <a:gd name="T53" fmla="*/ 281 h 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476" h="841">
                <a:moveTo>
                  <a:pt x="0" y="227"/>
                </a:moveTo>
                <a:cubicBezTo>
                  <a:pt x="370" y="352"/>
                  <a:pt x="740" y="478"/>
                  <a:pt x="930" y="551"/>
                </a:cubicBezTo>
                <a:cubicBezTo>
                  <a:pt x="1120" y="624"/>
                  <a:pt x="1103" y="637"/>
                  <a:pt x="1140" y="665"/>
                </a:cubicBezTo>
                <a:cubicBezTo>
                  <a:pt x="1177" y="693"/>
                  <a:pt x="1134" y="707"/>
                  <a:pt x="1152" y="719"/>
                </a:cubicBezTo>
                <a:cubicBezTo>
                  <a:pt x="1170" y="731"/>
                  <a:pt x="1220" y="757"/>
                  <a:pt x="1248" y="737"/>
                </a:cubicBezTo>
                <a:cubicBezTo>
                  <a:pt x="1276" y="717"/>
                  <a:pt x="1286" y="665"/>
                  <a:pt x="1320" y="599"/>
                </a:cubicBezTo>
                <a:cubicBezTo>
                  <a:pt x="1354" y="533"/>
                  <a:pt x="1411" y="423"/>
                  <a:pt x="1452" y="341"/>
                </a:cubicBezTo>
                <a:cubicBezTo>
                  <a:pt x="1493" y="259"/>
                  <a:pt x="1529" y="138"/>
                  <a:pt x="1566" y="107"/>
                </a:cubicBezTo>
                <a:cubicBezTo>
                  <a:pt x="1603" y="76"/>
                  <a:pt x="1633" y="85"/>
                  <a:pt x="1674" y="155"/>
                </a:cubicBezTo>
                <a:cubicBezTo>
                  <a:pt x="1715" y="225"/>
                  <a:pt x="1785" y="428"/>
                  <a:pt x="1812" y="527"/>
                </a:cubicBezTo>
                <a:cubicBezTo>
                  <a:pt x="1839" y="626"/>
                  <a:pt x="1797" y="715"/>
                  <a:pt x="1836" y="749"/>
                </a:cubicBezTo>
                <a:cubicBezTo>
                  <a:pt x="1875" y="783"/>
                  <a:pt x="1994" y="841"/>
                  <a:pt x="2046" y="731"/>
                </a:cubicBezTo>
                <a:cubicBezTo>
                  <a:pt x="2098" y="621"/>
                  <a:pt x="2103" y="178"/>
                  <a:pt x="2148" y="89"/>
                </a:cubicBezTo>
                <a:cubicBezTo>
                  <a:pt x="2193" y="0"/>
                  <a:pt x="2251" y="125"/>
                  <a:pt x="2316" y="197"/>
                </a:cubicBezTo>
                <a:cubicBezTo>
                  <a:pt x="2381" y="269"/>
                  <a:pt x="2500" y="432"/>
                  <a:pt x="2538" y="521"/>
                </a:cubicBezTo>
                <a:cubicBezTo>
                  <a:pt x="2576" y="610"/>
                  <a:pt x="2512" y="695"/>
                  <a:pt x="2544" y="731"/>
                </a:cubicBezTo>
                <a:cubicBezTo>
                  <a:pt x="2576" y="767"/>
                  <a:pt x="2690" y="783"/>
                  <a:pt x="2730" y="737"/>
                </a:cubicBezTo>
                <a:cubicBezTo>
                  <a:pt x="2770" y="691"/>
                  <a:pt x="2744" y="563"/>
                  <a:pt x="2784" y="455"/>
                </a:cubicBezTo>
                <a:cubicBezTo>
                  <a:pt x="2824" y="347"/>
                  <a:pt x="2920" y="149"/>
                  <a:pt x="2970" y="89"/>
                </a:cubicBezTo>
                <a:cubicBezTo>
                  <a:pt x="3020" y="29"/>
                  <a:pt x="3061" y="62"/>
                  <a:pt x="3084" y="95"/>
                </a:cubicBezTo>
                <a:cubicBezTo>
                  <a:pt x="3107" y="128"/>
                  <a:pt x="3084" y="208"/>
                  <a:pt x="3108" y="287"/>
                </a:cubicBezTo>
                <a:cubicBezTo>
                  <a:pt x="3132" y="366"/>
                  <a:pt x="3205" y="510"/>
                  <a:pt x="3228" y="569"/>
                </a:cubicBezTo>
                <a:cubicBezTo>
                  <a:pt x="3251" y="628"/>
                  <a:pt x="3229" y="611"/>
                  <a:pt x="3246" y="641"/>
                </a:cubicBezTo>
                <a:cubicBezTo>
                  <a:pt x="3263" y="671"/>
                  <a:pt x="3296" y="746"/>
                  <a:pt x="3330" y="749"/>
                </a:cubicBezTo>
                <a:cubicBezTo>
                  <a:pt x="3364" y="752"/>
                  <a:pt x="3415" y="716"/>
                  <a:pt x="3450" y="659"/>
                </a:cubicBezTo>
                <a:cubicBezTo>
                  <a:pt x="3485" y="602"/>
                  <a:pt x="3369" y="470"/>
                  <a:pt x="3540" y="407"/>
                </a:cubicBezTo>
                <a:cubicBezTo>
                  <a:pt x="3711" y="344"/>
                  <a:pt x="4320" y="302"/>
                  <a:pt x="4476" y="281"/>
                </a:cubicBez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sv-SE"/>
          </a:p>
        </p:txBody>
      </p:sp>
      <p:sp>
        <p:nvSpPr>
          <p:cNvPr id="16555" name="Freeform 171"/>
          <p:cNvSpPr>
            <a:spLocks/>
          </p:cNvSpPr>
          <p:nvPr/>
        </p:nvSpPr>
        <p:spPr bwMode="auto">
          <a:xfrm>
            <a:off x="1373188" y="4449763"/>
            <a:ext cx="6572250" cy="1089025"/>
          </a:xfrm>
          <a:custGeom>
            <a:avLst/>
            <a:gdLst>
              <a:gd name="T0" fmla="*/ 0 w 4140"/>
              <a:gd name="T1" fmla="*/ 199 h 686"/>
              <a:gd name="T2" fmla="*/ 834 w 4140"/>
              <a:gd name="T3" fmla="*/ 427 h 686"/>
              <a:gd name="T4" fmla="*/ 948 w 4140"/>
              <a:gd name="T5" fmla="*/ 571 h 686"/>
              <a:gd name="T6" fmla="*/ 978 w 4140"/>
              <a:gd name="T7" fmla="*/ 655 h 686"/>
              <a:gd name="T8" fmla="*/ 1122 w 4140"/>
              <a:gd name="T9" fmla="*/ 655 h 686"/>
              <a:gd name="T10" fmla="*/ 1164 w 4140"/>
              <a:gd name="T11" fmla="*/ 469 h 686"/>
              <a:gd name="T12" fmla="*/ 1272 w 4140"/>
              <a:gd name="T13" fmla="*/ 259 h 686"/>
              <a:gd name="T14" fmla="*/ 1368 w 4140"/>
              <a:gd name="T15" fmla="*/ 97 h 686"/>
              <a:gd name="T16" fmla="*/ 1398 w 4140"/>
              <a:gd name="T17" fmla="*/ 19 h 686"/>
              <a:gd name="T18" fmla="*/ 1494 w 4140"/>
              <a:gd name="T19" fmla="*/ 19 h 686"/>
              <a:gd name="T20" fmla="*/ 1506 w 4140"/>
              <a:gd name="T21" fmla="*/ 127 h 686"/>
              <a:gd name="T22" fmla="*/ 1500 w 4140"/>
              <a:gd name="T23" fmla="*/ 583 h 686"/>
              <a:gd name="T24" fmla="*/ 1560 w 4140"/>
              <a:gd name="T25" fmla="*/ 655 h 686"/>
              <a:gd name="T26" fmla="*/ 1632 w 4140"/>
              <a:gd name="T27" fmla="*/ 643 h 686"/>
              <a:gd name="T28" fmla="*/ 1674 w 4140"/>
              <a:gd name="T29" fmla="*/ 553 h 686"/>
              <a:gd name="T30" fmla="*/ 1818 w 4140"/>
              <a:gd name="T31" fmla="*/ 145 h 686"/>
              <a:gd name="T32" fmla="*/ 1830 w 4140"/>
              <a:gd name="T33" fmla="*/ 31 h 686"/>
              <a:gd name="T34" fmla="*/ 1932 w 4140"/>
              <a:gd name="T35" fmla="*/ 19 h 686"/>
              <a:gd name="T36" fmla="*/ 1968 w 4140"/>
              <a:gd name="T37" fmla="*/ 145 h 686"/>
              <a:gd name="T38" fmla="*/ 2118 w 4140"/>
              <a:gd name="T39" fmla="*/ 337 h 686"/>
              <a:gd name="T40" fmla="*/ 2202 w 4140"/>
              <a:gd name="T41" fmla="*/ 577 h 686"/>
              <a:gd name="T42" fmla="*/ 2268 w 4140"/>
              <a:gd name="T43" fmla="*/ 649 h 686"/>
              <a:gd name="T44" fmla="*/ 2322 w 4140"/>
              <a:gd name="T45" fmla="*/ 637 h 686"/>
              <a:gd name="T46" fmla="*/ 2394 w 4140"/>
              <a:gd name="T47" fmla="*/ 541 h 686"/>
              <a:gd name="T48" fmla="*/ 2472 w 4140"/>
              <a:gd name="T49" fmla="*/ 91 h 686"/>
              <a:gd name="T50" fmla="*/ 2490 w 4140"/>
              <a:gd name="T51" fmla="*/ 31 h 686"/>
              <a:gd name="T52" fmla="*/ 2604 w 4140"/>
              <a:gd name="T53" fmla="*/ 25 h 686"/>
              <a:gd name="T54" fmla="*/ 2628 w 4140"/>
              <a:gd name="T55" fmla="*/ 103 h 686"/>
              <a:gd name="T56" fmla="*/ 2730 w 4140"/>
              <a:gd name="T57" fmla="*/ 559 h 686"/>
              <a:gd name="T58" fmla="*/ 2802 w 4140"/>
              <a:gd name="T59" fmla="*/ 661 h 686"/>
              <a:gd name="T60" fmla="*/ 2880 w 4140"/>
              <a:gd name="T61" fmla="*/ 637 h 686"/>
              <a:gd name="T62" fmla="*/ 2910 w 4140"/>
              <a:gd name="T63" fmla="*/ 541 h 686"/>
              <a:gd name="T64" fmla="*/ 3090 w 4140"/>
              <a:gd name="T65" fmla="*/ 319 h 686"/>
              <a:gd name="T66" fmla="*/ 4140 w 4140"/>
              <a:gd name="T67" fmla="*/ 181 h 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140" h="686">
                <a:moveTo>
                  <a:pt x="0" y="199"/>
                </a:moveTo>
                <a:cubicBezTo>
                  <a:pt x="139" y="237"/>
                  <a:pt x="676" y="365"/>
                  <a:pt x="834" y="427"/>
                </a:cubicBezTo>
                <a:cubicBezTo>
                  <a:pt x="992" y="489"/>
                  <a:pt x="924" y="533"/>
                  <a:pt x="948" y="571"/>
                </a:cubicBezTo>
                <a:cubicBezTo>
                  <a:pt x="972" y="609"/>
                  <a:pt x="949" y="641"/>
                  <a:pt x="978" y="655"/>
                </a:cubicBezTo>
                <a:cubicBezTo>
                  <a:pt x="1007" y="669"/>
                  <a:pt x="1091" y="686"/>
                  <a:pt x="1122" y="655"/>
                </a:cubicBezTo>
                <a:cubicBezTo>
                  <a:pt x="1153" y="624"/>
                  <a:pt x="1139" y="535"/>
                  <a:pt x="1164" y="469"/>
                </a:cubicBezTo>
                <a:cubicBezTo>
                  <a:pt x="1189" y="403"/>
                  <a:pt x="1238" y="321"/>
                  <a:pt x="1272" y="259"/>
                </a:cubicBezTo>
                <a:cubicBezTo>
                  <a:pt x="1306" y="197"/>
                  <a:pt x="1347" y="137"/>
                  <a:pt x="1368" y="97"/>
                </a:cubicBezTo>
                <a:cubicBezTo>
                  <a:pt x="1389" y="57"/>
                  <a:pt x="1377" y="32"/>
                  <a:pt x="1398" y="19"/>
                </a:cubicBezTo>
                <a:cubicBezTo>
                  <a:pt x="1419" y="6"/>
                  <a:pt x="1476" y="1"/>
                  <a:pt x="1494" y="19"/>
                </a:cubicBezTo>
                <a:cubicBezTo>
                  <a:pt x="1512" y="37"/>
                  <a:pt x="1505" y="33"/>
                  <a:pt x="1506" y="127"/>
                </a:cubicBezTo>
                <a:cubicBezTo>
                  <a:pt x="1507" y="221"/>
                  <a:pt x="1491" y="495"/>
                  <a:pt x="1500" y="583"/>
                </a:cubicBezTo>
                <a:cubicBezTo>
                  <a:pt x="1509" y="671"/>
                  <a:pt x="1538" y="645"/>
                  <a:pt x="1560" y="655"/>
                </a:cubicBezTo>
                <a:cubicBezTo>
                  <a:pt x="1582" y="665"/>
                  <a:pt x="1613" y="660"/>
                  <a:pt x="1632" y="643"/>
                </a:cubicBezTo>
                <a:cubicBezTo>
                  <a:pt x="1651" y="626"/>
                  <a:pt x="1643" y="636"/>
                  <a:pt x="1674" y="553"/>
                </a:cubicBezTo>
                <a:cubicBezTo>
                  <a:pt x="1705" y="470"/>
                  <a:pt x="1792" y="232"/>
                  <a:pt x="1818" y="145"/>
                </a:cubicBezTo>
                <a:cubicBezTo>
                  <a:pt x="1844" y="58"/>
                  <a:pt x="1811" y="52"/>
                  <a:pt x="1830" y="31"/>
                </a:cubicBezTo>
                <a:cubicBezTo>
                  <a:pt x="1849" y="10"/>
                  <a:pt x="1909" y="0"/>
                  <a:pt x="1932" y="19"/>
                </a:cubicBezTo>
                <a:cubicBezTo>
                  <a:pt x="1955" y="38"/>
                  <a:pt x="1937" y="92"/>
                  <a:pt x="1968" y="145"/>
                </a:cubicBezTo>
                <a:cubicBezTo>
                  <a:pt x="1999" y="198"/>
                  <a:pt x="2079" y="265"/>
                  <a:pt x="2118" y="337"/>
                </a:cubicBezTo>
                <a:cubicBezTo>
                  <a:pt x="2157" y="409"/>
                  <a:pt x="2177" y="525"/>
                  <a:pt x="2202" y="577"/>
                </a:cubicBezTo>
                <a:cubicBezTo>
                  <a:pt x="2227" y="629"/>
                  <a:pt x="2248" y="639"/>
                  <a:pt x="2268" y="649"/>
                </a:cubicBezTo>
                <a:cubicBezTo>
                  <a:pt x="2288" y="659"/>
                  <a:pt x="2301" y="655"/>
                  <a:pt x="2322" y="637"/>
                </a:cubicBezTo>
                <a:cubicBezTo>
                  <a:pt x="2343" y="619"/>
                  <a:pt x="2369" y="632"/>
                  <a:pt x="2394" y="541"/>
                </a:cubicBezTo>
                <a:cubicBezTo>
                  <a:pt x="2419" y="450"/>
                  <a:pt x="2456" y="176"/>
                  <a:pt x="2472" y="91"/>
                </a:cubicBezTo>
                <a:cubicBezTo>
                  <a:pt x="2488" y="6"/>
                  <a:pt x="2468" y="42"/>
                  <a:pt x="2490" y="31"/>
                </a:cubicBezTo>
                <a:cubicBezTo>
                  <a:pt x="2512" y="20"/>
                  <a:pt x="2581" y="13"/>
                  <a:pt x="2604" y="25"/>
                </a:cubicBezTo>
                <a:cubicBezTo>
                  <a:pt x="2627" y="37"/>
                  <a:pt x="2607" y="14"/>
                  <a:pt x="2628" y="103"/>
                </a:cubicBezTo>
                <a:cubicBezTo>
                  <a:pt x="2649" y="192"/>
                  <a:pt x="2701" y="466"/>
                  <a:pt x="2730" y="559"/>
                </a:cubicBezTo>
                <a:cubicBezTo>
                  <a:pt x="2759" y="652"/>
                  <a:pt x="2777" y="648"/>
                  <a:pt x="2802" y="661"/>
                </a:cubicBezTo>
                <a:cubicBezTo>
                  <a:pt x="2827" y="674"/>
                  <a:pt x="2862" y="657"/>
                  <a:pt x="2880" y="637"/>
                </a:cubicBezTo>
                <a:cubicBezTo>
                  <a:pt x="2898" y="617"/>
                  <a:pt x="2868" y="679"/>
                  <a:pt x="2910" y="541"/>
                </a:cubicBezTo>
                <a:cubicBezTo>
                  <a:pt x="2952" y="403"/>
                  <a:pt x="2885" y="379"/>
                  <a:pt x="3090" y="319"/>
                </a:cubicBezTo>
                <a:cubicBezTo>
                  <a:pt x="3295" y="259"/>
                  <a:pt x="3921" y="210"/>
                  <a:pt x="4140" y="181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sv-SE"/>
          </a:p>
        </p:txBody>
      </p:sp>
      <p:sp>
        <p:nvSpPr>
          <p:cNvPr id="16557" name="AutoShape 173"/>
          <p:cNvSpPr>
            <a:spLocks noChangeArrowheads="1"/>
          </p:cNvSpPr>
          <p:nvPr/>
        </p:nvSpPr>
        <p:spPr bwMode="auto">
          <a:xfrm>
            <a:off x="2093913" y="4295775"/>
            <a:ext cx="1381125" cy="1314450"/>
          </a:xfrm>
          <a:prstGeom prst="chevron">
            <a:avLst>
              <a:gd name="adj" fmla="val 26268"/>
            </a:avLst>
          </a:prstGeom>
          <a:solidFill>
            <a:schemeClr val="bg2">
              <a:alpha val="17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sv-SE"/>
          </a:p>
        </p:txBody>
      </p:sp>
      <p:sp>
        <p:nvSpPr>
          <p:cNvPr id="16558" name="AutoShape 174"/>
          <p:cNvSpPr>
            <a:spLocks noChangeArrowheads="1"/>
          </p:cNvSpPr>
          <p:nvPr/>
        </p:nvSpPr>
        <p:spPr bwMode="auto">
          <a:xfrm>
            <a:off x="3186113" y="4292600"/>
            <a:ext cx="1381125" cy="1314450"/>
          </a:xfrm>
          <a:prstGeom prst="chevron">
            <a:avLst>
              <a:gd name="adj" fmla="val 26268"/>
            </a:avLst>
          </a:prstGeom>
          <a:solidFill>
            <a:schemeClr val="bg2">
              <a:alpha val="17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sv-SE"/>
          </a:p>
        </p:txBody>
      </p:sp>
      <p:sp>
        <p:nvSpPr>
          <p:cNvPr id="16559" name="AutoShape 175"/>
          <p:cNvSpPr>
            <a:spLocks noChangeArrowheads="1"/>
          </p:cNvSpPr>
          <p:nvPr/>
        </p:nvSpPr>
        <p:spPr bwMode="auto">
          <a:xfrm>
            <a:off x="4278313" y="4289425"/>
            <a:ext cx="1381125" cy="1314450"/>
          </a:xfrm>
          <a:prstGeom prst="chevron">
            <a:avLst>
              <a:gd name="adj" fmla="val 26268"/>
            </a:avLst>
          </a:prstGeom>
          <a:solidFill>
            <a:schemeClr val="bg2">
              <a:alpha val="17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sv-SE"/>
          </a:p>
        </p:txBody>
      </p:sp>
      <p:sp>
        <p:nvSpPr>
          <p:cNvPr id="16560" name="AutoShape 176"/>
          <p:cNvSpPr>
            <a:spLocks noChangeArrowheads="1"/>
          </p:cNvSpPr>
          <p:nvPr/>
        </p:nvSpPr>
        <p:spPr bwMode="auto">
          <a:xfrm>
            <a:off x="5370513" y="4286250"/>
            <a:ext cx="1381125" cy="1314450"/>
          </a:xfrm>
          <a:prstGeom prst="chevron">
            <a:avLst>
              <a:gd name="adj" fmla="val 26268"/>
            </a:avLst>
          </a:prstGeom>
          <a:solidFill>
            <a:schemeClr val="bg2">
              <a:alpha val="17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sv-SE"/>
          </a:p>
        </p:txBody>
      </p:sp>
      <p:sp>
        <p:nvSpPr>
          <p:cNvPr id="16561" name="AutoShape 177"/>
          <p:cNvSpPr>
            <a:spLocks noChangeArrowheads="1"/>
          </p:cNvSpPr>
          <p:nvPr/>
        </p:nvSpPr>
        <p:spPr bwMode="auto">
          <a:xfrm>
            <a:off x="6462713" y="4283075"/>
            <a:ext cx="1381125" cy="1314450"/>
          </a:xfrm>
          <a:prstGeom prst="chevron">
            <a:avLst>
              <a:gd name="adj" fmla="val 26268"/>
            </a:avLst>
          </a:prstGeom>
          <a:solidFill>
            <a:schemeClr val="bg2">
              <a:alpha val="17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sv-S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24</Words>
  <Application>Microsoft Office PowerPoint</Application>
  <PresentationFormat>Anpassad</PresentationFormat>
  <Paragraphs>6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2</vt:i4>
      </vt:variant>
    </vt:vector>
  </HeadingPairs>
  <TitlesOfParts>
    <vt:vector size="9" baseType="lpstr">
      <vt:lpstr>Arial</vt:lpstr>
      <vt:lpstr>Times New Roman</vt:lpstr>
      <vt:lpstr>Lucida Sans Unicode</vt:lpstr>
      <vt:lpstr>Standardformgivning</vt:lpstr>
      <vt:lpstr>Standardformgivning</vt:lpstr>
      <vt:lpstr>Standardformgivning</vt:lpstr>
      <vt:lpstr>Standardformgivning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Laterla eller vertikala inköpsprocesser</dc:title>
  <dc:creator>Michèle Sandstedt</dc:creator>
  <cp:lastModifiedBy>Michèle Sandstedt</cp:lastModifiedBy>
  <cp:revision>45</cp:revision>
  <cp:lastPrinted>1601-01-01T00:00:00Z</cp:lastPrinted>
  <dcterms:created xsi:type="dcterms:W3CDTF">2009-08-28T15:39:23Z</dcterms:created>
  <dcterms:modified xsi:type="dcterms:W3CDTF">2021-05-25T21:03:35Z</dcterms:modified>
</cp:coreProperties>
</file>