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49" r:id="rId2"/>
    <p:sldMasterId id="2147483651" r:id="rId3"/>
  </p:sldMasterIdLst>
  <p:notesMasterIdLst>
    <p:notesMasterId r:id="rId5"/>
  </p:notesMasterIdLst>
  <p:sldIdLst>
    <p:sldId id="256" r:id="rId4"/>
  </p:sldIdLst>
  <p:sldSz cx="9907588" cy="6858000"/>
  <p:notesSz cx="6858000" cy="9144000"/>
  <p:defaultTextStyle>
    <a:defPPr>
      <a:defRPr lang="en-GB"/>
    </a:defPPr>
    <a:lvl1pPr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charset="0"/>
      <a:defRPr sz="16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charset="0"/>
      <a:defRPr sz="16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charset="0"/>
      <a:defRPr sz="16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charset="0"/>
      <a:defRPr sz="16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charset="0"/>
      <a:defRPr sz="16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A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90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16387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16388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1639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2500" y="685800"/>
            <a:ext cx="4948238" cy="34242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7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altLang="sv-SE" noProof="0" smtClean="0"/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B1720495-C5F1-47C2-911D-1E4EAF97ED0C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898745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36C484C-0F0D-49A3-A92D-36F6D77BBECE}" type="slidenum">
              <a:rPr lang="en-US" altLang="sv-SE" sz="1200">
                <a:solidFill>
                  <a:srgbClr val="000000"/>
                </a:solidFill>
              </a:rPr>
              <a:pPr eaLnBrk="1" hangingPunct="1"/>
              <a:t>1</a:t>
            </a:fld>
            <a:endParaRPr lang="en-US" altLang="sv-SE" sz="1200">
              <a:solidFill>
                <a:srgbClr val="000000"/>
              </a:solidFill>
            </a:endParaRPr>
          </a:p>
        </p:txBody>
      </p:sp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1741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 smtClean="0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080EEE6-F77B-43BC-92AA-F0384675C88E}" type="slidenum">
              <a:rPr lang="en-US" altLang="sv-SE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sv-SE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706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631825" y="990600"/>
            <a:ext cx="8583613" cy="833438"/>
          </a:xfrm>
          <a:prstGeom prst="rect">
            <a:avLst/>
          </a:prstGeom>
        </p:spPr>
        <p:txBody>
          <a:bodyPr lIns="72000" tIns="72000" rIns="72000" bIns="46800"/>
          <a:lstStyle>
            <a:lvl1pPr algn="l" eaLnBrk="0" hangingPunct="0">
              <a:spcBef>
                <a:spcPct val="0"/>
              </a:spcBef>
              <a:defRPr b="1">
                <a:solidFill>
                  <a:srgbClr val="000000"/>
                </a:solidFill>
                <a:latin typeface="Arial" charset="0"/>
              </a:defRPr>
            </a:lvl1pPr>
            <a:lvl2pPr algn="l" eaLnBrk="0" hangingPunct="0">
              <a:spcBef>
                <a:spcPct val="0"/>
              </a:spcBef>
              <a:defRPr b="1">
                <a:solidFill>
                  <a:srgbClr val="000000"/>
                </a:solidFill>
                <a:latin typeface="Arial" charset="0"/>
              </a:defRPr>
            </a:lvl2pPr>
            <a:lvl3pPr algn="l" eaLnBrk="0" hangingPunct="0">
              <a:spcBef>
                <a:spcPct val="0"/>
              </a:spcBef>
              <a:defRPr b="1">
                <a:solidFill>
                  <a:srgbClr val="000000"/>
                </a:solidFill>
                <a:latin typeface="Arial" charset="0"/>
              </a:defRPr>
            </a:lvl3pPr>
            <a:lvl4pPr algn="l" eaLnBrk="0" hangingPunct="0">
              <a:spcBef>
                <a:spcPct val="0"/>
              </a:spcBef>
              <a:defRPr b="1">
                <a:solidFill>
                  <a:srgbClr val="000000"/>
                </a:solidFill>
                <a:latin typeface="Arial" charset="0"/>
              </a:defRPr>
            </a:lvl4pPr>
            <a:lvl5pPr algn="l" eaLnBrk="0" hangingPunct="0">
              <a:spcBef>
                <a:spcPct val="0"/>
              </a:spcBef>
              <a:defRPr b="1">
                <a:solidFill>
                  <a:srgbClr val="000000"/>
                </a:solidFill>
                <a:latin typeface="Arial" charset="0"/>
              </a:defRPr>
            </a:lvl5pPr>
            <a:lvl6pPr marL="4572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b="1">
                <a:solidFill>
                  <a:srgbClr val="000000"/>
                </a:solidFill>
                <a:latin typeface="Arial" charset="0"/>
              </a:defRPr>
            </a:lvl6pPr>
            <a:lvl7pPr marL="9144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b="1">
                <a:solidFill>
                  <a:srgbClr val="000000"/>
                </a:solidFill>
                <a:latin typeface="Arial" charset="0"/>
              </a:defRPr>
            </a:lvl7pPr>
            <a:lvl8pPr marL="1371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b="1">
                <a:solidFill>
                  <a:srgbClr val="000000"/>
                </a:solidFill>
                <a:latin typeface="Arial" charset="0"/>
              </a:defRPr>
            </a:lvl8pPr>
            <a:lvl9pPr marL="18288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b="1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sv-SE" altLang="sv-SE" sz="1800" smtClean="0"/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622300" y="1905000"/>
            <a:ext cx="8593138" cy="4414838"/>
          </a:xfrm>
          <a:prstGeom prst="rect">
            <a:avLst/>
          </a:prstGeom>
        </p:spPr>
        <p:txBody>
          <a:bodyPr lIns="72000" tIns="72000" rIns="72000" bIns="36000"/>
          <a:lstStyle>
            <a:lvl1pPr eaLnBrk="0" hangingPunct="0">
              <a:spcBef>
                <a:spcPts val="600"/>
              </a:spcBef>
              <a:buClr>
                <a:srgbClr val="006F3A"/>
              </a:buClr>
              <a:defRPr sz="16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600"/>
              </a:spcBef>
              <a:buClr>
                <a:srgbClr val="006F3A"/>
              </a:buClr>
              <a:buFont typeface="Wingdings" charset="2"/>
              <a:defRPr sz="1600">
                <a:solidFill>
                  <a:srgbClr val="000000"/>
                </a:solidFill>
                <a:latin typeface="Arial" charset="0"/>
              </a:defRPr>
            </a:lvl2pPr>
            <a:lvl3pPr marL="265113" eaLnBrk="0" hangingPunct="0">
              <a:spcBef>
                <a:spcPts val="600"/>
              </a:spcBef>
              <a:buClr>
                <a:srgbClr val="006F3A"/>
              </a:buClr>
              <a:defRPr sz="1600">
                <a:solidFill>
                  <a:srgbClr val="000000"/>
                </a:solidFill>
                <a:latin typeface="Arial" charset="0"/>
              </a:defRPr>
            </a:lvl3pPr>
            <a:lvl4pPr marL="530225" eaLnBrk="0" hangingPunct="0">
              <a:spcBef>
                <a:spcPts val="600"/>
              </a:spcBef>
              <a:buClr>
                <a:srgbClr val="006F3A"/>
              </a:buClr>
              <a:buFont typeface="Times New Roman" pitchFamily="16" charset="0"/>
              <a:defRPr sz="1600">
                <a:solidFill>
                  <a:srgbClr val="000000"/>
                </a:solidFill>
                <a:latin typeface="Arial" charset="0"/>
              </a:defRPr>
            </a:lvl4pPr>
            <a:lvl5pPr marL="803275" eaLnBrk="0" hangingPunct="0">
              <a:spcBef>
                <a:spcPts val="600"/>
              </a:spcBef>
              <a:buClr>
                <a:srgbClr val="006F3A"/>
              </a:buClr>
              <a:defRPr sz="1600">
                <a:solidFill>
                  <a:srgbClr val="000000"/>
                </a:solidFill>
                <a:latin typeface="Arial" charset="0"/>
              </a:defRPr>
            </a:lvl5pPr>
            <a:lvl6pPr marL="1260475" algn="ctr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6F3A"/>
              </a:buClr>
              <a:buSzPct val="100000"/>
              <a:buFont typeface="Arial" charset="0"/>
              <a:defRPr sz="1600">
                <a:solidFill>
                  <a:srgbClr val="000000"/>
                </a:solidFill>
                <a:latin typeface="Arial" charset="0"/>
              </a:defRPr>
            </a:lvl6pPr>
            <a:lvl7pPr marL="1717675" algn="ctr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6F3A"/>
              </a:buClr>
              <a:buSzPct val="100000"/>
              <a:buFont typeface="Arial" charset="0"/>
              <a:defRPr sz="1600">
                <a:solidFill>
                  <a:srgbClr val="000000"/>
                </a:solidFill>
                <a:latin typeface="Arial" charset="0"/>
              </a:defRPr>
            </a:lvl7pPr>
            <a:lvl8pPr marL="2174875" algn="ctr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6F3A"/>
              </a:buClr>
              <a:buSzPct val="100000"/>
              <a:buFont typeface="Arial" charset="0"/>
              <a:defRPr sz="1600">
                <a:solidFill>
                  <a:srgbClr val="000000"/>
                </a:solidFill>
                <a:latin typeface="Arial" charset="0"/>
              </a:defRPr>
            </a:lvl8pPr>
            <a:lvl9pPr marL="2632075" algn="ctr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6F3A"/>
              </a:buClr>
              <a:buSzPct val="100000"/>
              <a:buFont typeface="Arial" charset="0"/>
              <a:defRPr sz="16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338138" indent="-338138" algn="l">
              <a:defRPr/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124383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609059-4023-4F37-A9C7-53BB41DFE22A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275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7550" y="990600"/>
            <a:ext cx="2147888" cy="53292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2850" cy="53292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17482B-708B-4568-BEBA-630638CD3DB6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044946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1688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57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0137C-C6ED-4D45-A065-AAE6905145C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535075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89FC-1D16-45D1-B5D2-EE53ADF5359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712439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1687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16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66557-6E75-49CD-9600-E189CF1CCA0A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444556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9575" cy="4414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4275" y="1905000"/>
            <a:ext cx="4221163" cy="4414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C94C3-E92F-443C-B766-BC99F1E4594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43038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69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99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99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Change this in 'View' -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3DFC2-228F-499E-8E4A-0425A75833B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814456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Change this in 'View' - 'Header and Footer'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5DBC1-21FF-48EA-851C-3DDFD8F3BFD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20610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Change this in 'View' - 'Header and Footer'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9F72C-22AB-4C06-A38C-4495DA264786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02459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87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60BB5-4E3E-4BCF-A3E0-B6578D7C193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7719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13F037-AC02-4DB3-8F72-EEDE09A8494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458491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51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51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51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4BAEC-5E7B-4580-BFC3-DE8B9EA7396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5740180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13A8-4EEF-4B58-A2FC-19D2719F1F06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113921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7550" y="990600"/>
            <a:ext cx="2147888" cy="53292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2850" cy="53292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CA8F8-6D4F-4F92-8840-C61BDC62E11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138283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1688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57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75954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48559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1687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16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9202047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9575" cy="4414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4275" y="1905000"/>
            <a:ext cx="4221163" cy="4414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61714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69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99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99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4992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9729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66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1687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16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B7FB96-5DC6-4784-BF1C-9FDEADBE991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6230354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87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404606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51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51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51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9354327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90378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7550" y="990600"/>
            <a:ext cx="2147888" cy="53292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2850" cy="53292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076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19575" cy="4414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4275" y="1905000"/>
            <a:ext cx="4221163" cy="4414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DF646D-7C06-45BB-AC14-AB7B1970192E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95731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69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99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99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82B033-A84A-40B9-93AC-B634E21DD1D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23404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0AE211-4955-467A-B9F5-6DB796AAFE4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26874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930323-3622-44F5-B9B0-406E40E8657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9614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87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0E47B0-7B21-496F-8B05-49D476359AF8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99029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51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51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51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2DDDB1-3C90-482B-9CA3-108618D28758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27689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3613" cy="8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3138" cy="44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32138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dirty="0" smtClean="0">
                <a:solidFill>
                  <a:srgbClr val="000000"/>
                </a:solidFill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r>
              <a:rPr lang="sv-SE" altLang="sv-SE"/>
              <a:t>Change </a:t>
            </a:r>
            <a:r>
              <a:rPr lang="sv-SE" altLang="sv-SE" err="1"/>
              <a:t>this</a:t>
            </a:r>
            <a:r>
              <a:rPr lang="sv-SE" altLang="sv-SE"/>
              <a:t> in 'View' - 'Header and Footer'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6637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smtClean="0">
                <a:solidFill>
                  <a:srgbClr val="000000"/>
                </a:solidFill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30EDB4B4-A173-4EC3-99E5-4B03CA6568D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6638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 smtClean="0">
                <a:solidFill>
                  <a:srgbClr val="000000"/>
                </a:solidFill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r>
              <a:rPr lang="sv-SE" altLang="sv-SE"/>
              <a:t>2009-09-25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  <a:buClr>
                <a:srgbClr val="384330"/>
              </a:buClr>
              <a:defRPr/>
            </a:pPr>
            <a:r>
              <a:rPr lang="en-US" altLang="sv-SE" sz="600" b="1" smtClean="0">
                <a:solidFill>
                  <a:srgbClr val="384330"/>
                </a:solidFill>
              </a:rPr>
              <a:t>Effective Sourcing </a:t>
            </a:r>
            <a:r>
              <a:rPr lang="en-US" altLang="sv-SE" sz="600" b="1" smtClean="0">
                <a:solidFill>
                  <a:srgbClr val="384330"/>
                </a:solidFill>
                <a:cs typeface="Arial" charset="0"/>
              </a:rPr>
              <a:t>•</a:t>
            </a:r>
            <a:r>
              <a:rPr lang="en-US" altLang="sv-SE" sz="600" b="1" smtClean="0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Arial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Arial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Arial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Arial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Arial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Arial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Arial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Arial" charset="0"/>
        </a:defRPr>
      </a:lvl9pPr>
    </p:titleStyle>
    <p:bodyStyle>
      <a:lvl1pPr marL="338138" indent="-338138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charset="0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263525" indent="-263525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Wingdings" charset="2"/>
        <a:buChar char=""/>
        <a:defRPr sz="1600">
          <a:solidFill>
            <a:srgbClr val="000000"/>
          </a:solidFill>
          <a:latin typeface="+mn-lt"/>
        </a:defRPr>
      </a:lvl2pPr>
      <a:lvl3pPr marL="528638" indent="-260350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charset="0"/>
        <a:buChar char="–"/>
        <a:defRPr sz="1600">
          <a:solidFill>
            <a:srgbClr val="000000"/>
          </a:solidFill>
          <a:latin typeface="+mn-lt"/>
        </a:defRPr>
      </a:lvl3pPr>
      <a:lvl4pPr marL="801688" indent="-2667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Times New Roman" pitchFamily="16" charset="0"/>
        <a:buChar char="»"/>
        <a:defRPr sz="1400">
          <a:solidFill>
            <a:srgbClr val="000000"/>
          </a:solidFill>
          <a:latin typeface="+mn-lt"/>
        </a:defRPr>
      </a:lvl4pPr>
      <a:lvl5pPr marL="1031875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charset="0"/>
        <a:buChar char="−"/>
        <a:defRPr sz="1400">
          <a:solidFill>
            <a:srgbClr val="000000"/>
          </a:solidFill>
          <a:latin typeface="+mn-lt"/>
        </a:defRPr>
      </a:lvl5pPr>
      <a:lvl6pPr marL="1489075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charset="0"/>
        <a:buChar char="−"/>
        <a:defRPr sz="1400">
          <a:solidFill>
            <a:srgbClr val="000000"/>
          </a:solidFill>
          <a:latin typeface="+mn-lt"/>
        </a:defRPr>
      </a:lvl6pPr>
      <a:lvl7pPr marL="1946275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charset="0"/>
        <a:buChar char="−"/>
        <a:defRPr sz="1400">
          <a:solidFill>
            <a:srgbClr val="000000"/>
          </a:solidFill>
          <a:latin typeface="+mn-lt"/>
        </a:defRPr>
      </a:lvl7pPr>
      <a:lvl8pPr marL="2403475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charset="0"/>
        <a:buChar char="−"/>
        <a:defRPr sz="1400">
          <a:solidFill>
            <a:srgbClr val="000000"/>
          </a:solidFill>
          <a:latin typeface="+mn-lt"/>
        </a:defRPr>
      </a:lvl8pPr>
      <a:lvl9pPr marL="2860675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charset="0"/>
        <a:buChar char="−"/>
        <a:defRPr sz="1400">
          <a:solidFill>
            <a:srgbClr val="000000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2" name="Line 3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3613" cy="8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3138" cy="44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2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32138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000" smtClean="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r>
              <a:rPr lang="sv-SE" altLang="sv-SE"/>
              <a:t>Change this in 'View' - 'Header and Footer'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6637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spcBef>
                <a:spcPct val="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 sz="1000" smtClean="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9E4FA92B-F76D-48D2-A563-AD173BCC9FA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6638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 sz="1000" smtClean="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r>
              <a:rPr lang="sv-SE" altLang="sv-SE"/>
              <a:t>2009-09-25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  <a:buClr>
                <a:srgbClr val="384330"/>
              </a:buClr>
              <a:defRPr/>
            </a:pPr>
            <a:r>
              <a:rPr lang="en-US" altLang="sv-SE" sz="600" b="1" smtClean="0">
                <a:solidFill>
                  <a:srgbClr val="384330"/>
                </a:solidFill>
              </a:rPr>
              <a:t>Effective Sourcing </a:t>
            </a:r>
            <a:r>
              <a:rPr lang="en-US" altLang="sv-SE" sz="600" b="1" smtClean="0">
                <a:solidFill>
                  <a:srgbClr val="384330"/>
                </a:solidFill>
                <a:cs typeface="Arial" charset="0"/>
              </a:rPr>
              <a:t>•</a:t>
            </a:r>
            <a:r>
              <a:rPr lang="en-US" altLang="sv-SE" sz="600" b="1" smtClean="0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Arial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Arial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Arial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Arial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Arial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Arial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Arial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Arial" charset="0"/>
        </a:defRPr>
      </a:lvl9pPr>
    </p:titleStyle>
    <p:bodyStyle>
      <a:lvl1pPr marL="338138" indent="-338138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charset="0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263525" indent="-263525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Wingdings" charset="2"/>
        <a:buChar char=""/>
        <a:defRPr sz="1600">
          <a:solidFill>
            <a:srgbClr val="000000"/>
          </a:solidFill>
          <a:latin typeface="+mn-lt"/>
        </a:defRPr>
      </a:lvl2pPr>
      <a:lvl3pPr marL="528638" indent="-260350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charset="0"/>
        <a:buChar char="–"/>
        <a:defRPr sz="1600">
          <a:solidFill>
            <a:srgbClr val="000000"/>
          </a:solidFill>
          <a:latin typeface="+mn-lt"/>
        </a:defRPr>
      </a:lvl3pPr>
      <a:lvl4pPr marL="801688" indent="-2667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Times New Roman" pitchFamily="16" charset="0"/>
        <a:buChar char="»"/>
        <a:defRPr sz="1400">
          <a:solidFill>
            <a:srgbClr val="000000"/>
          </a:solidFill>
          <a:latin typeface="+mn-lt"/>
        </a:defRPr>
      </a:lvl4pPr>
      <a:lvl5pPr marL="1031875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charset="0"/>
        <a:buChar char="−"/>
        <a:defRPr sz="1400">
          <a:solidFill>
            <a:srgbClr val="000000"/>
          </a:solidFill>
          <a:latin typeface="+mn-lt"/>
        </a:defRPr>
      </a:lvl5pPr>
      <a:lvl6pPr marL="1489075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charset="0"/>
        <a:buChar char="−"/>
        <a:defRPr sz="1400">
          <a:solidFill>
            <a:srgbClr val="000000"/>
          </a:solidFill>
          <a:latin typeface="+mn-lt"/>
        </a:defRPr>
      </a:lvl6pPr>
      <a:lvl7pPr marL="1946275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charset="0"/>
        <a:buChar char="−"/>
        <a:defRPr sz="1400">
          <a:solidFill>
            <a:srgbClr val="000000"/>
          </a:solidFill>
          <a:latin typeface="+mn-lt"/>
        </a:defRPr>
      </a:lvl7pPr>
      <a:lvl8pPr marL="2403475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charset="0"/>
        <a:buChar char="−"/>
        <a:defRPr sz="1400">
          <a:solidFill>
            <a:srgbClr val="000000"/>
          </a:solidFill>
          <a:latin typeface="+mn-lt"/>
        </a:defRPr>
      </a:lvl8pPr>
      <a:lvl9pPr marL="2860675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charset="0"/>
        <a:buChar char="−"/>
        <a:defRPr sz="1400">
          <a:solidFill>
            <a:srgbClr val="000000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3613" cy="8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3138" cy="44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Arial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Arial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Arial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Arial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Arial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Arial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Arial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b="1">
          <a:solidFill>
            <a:srgbClr val="000000"/>
          </a:solidFill>
          <a:latin typeface="Arial" charset="0"/>
        </a:defRPr>
      </a:lvl9pPr>
    </p:titleStyle>
    <p:bodyStyle>
      <a:lvl1pPr marL="338138" indent="-338138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charset="0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263525" indent="-263525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Wingdings" charset="2"/>
        <a:buChar char=""/>
        <a:defRPr sz="1600">
          <a:solidFill>
            <a:srgbClr val="000000"/>
          </a:solidFill>
          <a:latin typeface="+mn-lt"/>
        </a:defRPr>
      </a:lvl2pPr>
      <a:lvl3pPr marL="528638" indent="-260350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charset="0"/>
        <a:buChar char="–"/>
        <a:defRPr sz="1600">
          <a:solidFill>
            <a:srgbClr val="000000"/>
          </a:solidFill>
          <a:latin typeface="+mn-lt"/>
        </a:defRPr>
      </a:lvl3pPr>
      <a:lvl4pPr marL="801688" indent="-2667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Times New Roman" pitchFamily="16" charset="0"/>
        <a:buChar char="»"/>
        <a:defRPr sz="1400">
          <a:solidFill>
            <a:srgbClr val="000000"/>
          </a:solidFill>
          <a:latin typeface="+mn-lt"/>
        </a:defRPr>
      </a:lvl4pPr>
      <a:lvl5pPr marL="1031875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charset="0"/>
        <a:buChar char="−"/>
        <a:defRPr sz="1400">
          <a:solidFill>
            <a:srgbClr val="000000"/>
          </a:solidFill>
          <a:latin typeface="+mn-lt"/>
        </a:defRPr>
      </a:lvl5pPr>
      <a:lvl6pPr marL="1489075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charset="0"/>
        <a:buChar char="−"/>
        <a:defRPr sz="1400">
          <a:solidFill>
            <a:srgbClr val="000000"/>
          </a:solidFill>
          <a:latin typeface="+mn-lt"/>
        </a:defRPr>
      </a:lvl6pPr>
      <a:lvl7pPr marL="1946275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charset="0"/>
        <a:buChar char="−"/>
        <a:defRPr sz="1400">
          <a:solidFill>
            <a:srgbClr val="000000"/>
          </a:solidFill>
          <a:latin typeface="+mn-lt"/>
        </a:defRPr>
      </a:lvl7pPr>
      <a:lvl8pPr marL="2403475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charset="0"/>
        <a:buChar char="−"/>
        <a:defRPr sz="1400">
          <a:solidFill>
            <a:srgbClr val="000000"/>
          </a:solidFill>
          <a:latin typeface="+mn-lt"/>
        </a:defRPr>
      </a:lvl8pPr>
      <a:lvl9pPr marL="2860675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charset="0"/>
        <a:buChar char="−"/>
        <a:defRPr sz="1400">
          <a:solidFill>
            <a:srgbClr val="000000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96100" y="6581775"/>
            <a:ext cx="23114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C7179D7-2C30-4280-8AAC-7E3BDBEB3DD7}" type="slidenum">
              <a:rPr lang="sv-SE" altLang="sv-SE" sz="10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sv-SE" altLang="sv-SE" sz="1000">
              <a:solidFill>
                <a:srgbClr val="000000"/>
              </a:solidFill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631825" y="435255"/>
            <a:ext cx="858678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sv-SE" altLang="sv-SE" sz="1800" b="1" smtClean="0">
                <a:solidFill>
                  <a:srgbClr val="000000"/>
                </a:solidFill>
              </a:rPr>
              <a:t>Från reaktiv till proaktiv leverantörsutveckling</a:t>
            </a:r>
          </a:p>
          <a:p>
            <a:pPr algn="l" eaLnBrk="1" hangingPunct="1">
              <a:spcBef>
                <a:spcPct val="0"/>
              </a:spcBef>
            </a:pPr>
            <a:endParaRPr lang="sv-SE" altLang="sv-SE" sz="1800" b="1">
              <a:solidFill>
                <a:srgbClr val="000000"/>
              </a:solidFill>
            </a:endParaRPr>
          </a:p>
        </p:txBody>
      </p:sp>
      <p:sp>
        <p:nvSpPr>
          <p:cNvPr id="15" name="Platshållare för sidfot 1"/>
          <p:cNvSpPr>
            <a:spLocks noGrp="1"/>
          </p:cNvSpPr>
          <p:nvPr>
            <p:ph type="ftr" idx="10"/>
          </p:nvPr>
        </p:nvSpPr>
        <p:spPr>
          <a:xfrm>
            <a:off x="3368675" y="6581775"/>
            <a:ext cx="3132138" cy="192088"/>
          </a:xfrm>
        </p:spPr>
        <p:txBody>
          <a:bodyPr/>
          <a:lstStyle/>
          <a:p>
            <a:pPr>
              <a:defRPr/>
            </a:pPr>
            <a:r>
              <a:rPr lang="sv-SE" altLang="sv-SE" smtClean="0"/>
              <a:t>Leverantörsutveckling</a:t>
            </a:r>
            <a:endParaRPr lang="sv-SE" altLang="sv-SE"/>
          </a:p>
        </p:txBody>
      </p:sp>
      <p:sp>
        <p:nvSpPr>
          <p:cNvPr id="2" name="Rektangel med rundade hörn 1"/>
          <p:cNvSpPr/>
          <p:nvPr/>
        </p:nvSpPr>
        <p:spPr bwMode="auto">
          <a:xfrm>
            <a:off x="1713434" y="1275059"/>
            <a:ext cx="1296144" cy="792088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sv-SE" sz="1300"/>
              <a:t>Tydlig</a:t>
            </a:r>
          </a:p>
          <a:p>
            <a:r>
              <a:rPr lang="sv-SE" sz="1300"/>
              <a:t>strategi</a:t>
            </a:r>
          </a:p>
        </p:txBody>
      </p:sp>
      <p:sp>
        <p:nvSpPr>
          <p:cNvPr id="3" name="Uppåtvinklad 2"/>
          <p:cNvSpPr/>
          <p:nvPr/>
        </p:nvSpPr>
        <p:spPr bwMode="auto">
          <a:xfrm rot="5400000">
            <a:off x="1893454" y="2103151"/>
            <a:ext cx="720080" cy="648072"/>
          </a:xfrm>
          <a:prstGeom prst="bentUpArrow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v-SE" sz="1400"/>
          </a:p>
        </p:txBody>
      </p:sp>
      <p:sp>
        <p:nvSpPr>
          <p:cNvPr id="10" name="Rektangel med rundade hörn 9"/>
          <p:cNvSpPr/>
          <p:nvPr/>
        </p:nvSpPr>
        <p:spPr bwMode="auto">
          <a:xfrm>
            <a:off x="2577530" y="2218981"/>
            <a:ext cx="1296144" cy="792088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sv-SE" sz="1300"/>
              <a:t>Tydliga krav. </a:t>
            </a:r>
            <a:r>
              <a:rPr lang="sv-SE" sz="1300" smtClean="0"/>
              <a:t>Kommunicera dem.</a:t>
            </a:r>
            <a:endParaRPr lang="sv-SE" sz="1300"/>
          </a:p>
        </p:txBody>
      </p:sp>
      <p:sp>
        <p:nvSpPr>
          <p:cNvPr id="11" name="Uppåtvinklad 10"/>
          <p:cNvSpPr/>
          <p:nvPr/>
        </p:nvSpPr>
        <p:spPr bwMode="auto">
          <a:xfrm rot="5400000">
            <a:off x="2757550" y="3047073"/>
            <a:ext cx="720080" cy="648072"/>
          </a:xfrm>
          <a:prstGeom prst="bentUpArrow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v-SE" sz="1400"/>
          </a:p>
        </p:txBody>
      </p:sp>
      <p:sp>
        <p:nvSpPr>
          <p:cNvPr id="13" name="Rektangel med rundade hörn 12"/>
          <p:cNvSpPr/>
          <p:nvPr/>
        </p:nvSpPr>
        <p:spPr bwMode="auto">
          <a:xfrm>
            <a:off x="3441626" y="3162903"/>
            <a:ext cx="1296144" cy="792088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sv-SE" sz="1300" smtClean="0"/>
              <a:t>Tilldela</a:t>
            </a:r>
          </a:p>
          <a:p>
            <a:r>
              <a:rPr lang="sv-SE" sz="1300" smtClean="0"/>
              <a:t>resurser</a:t>
            </a:r>
            <a:endParaRPr lang="sv-SE" sz="1300"/>
          </a:p>
        </p:txBody>
      </p:sp>
      <p:sp>
        <p:nvSpPr>
          <p:cNvPr id="16" name="Uppåtvinklad 15"/>
          <p:cNvSpPr/>
          <p:nvPr/>
        </p:nvSpPr>
        <p:spPr bwMode="auto">
          <a:xfrm rot="5400000">
            <a:off x="3621646" y="3990995"/>
            <a:ext cx="720080" cy="648072"/>
          </a:xfrm>
          <a:prstGeom prst="bentUpArrow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v-SE" sz="1400"/>
          </a:p>
        </p:txBody>
      </p:sp>
      <p:sp>
        <p:nvSpPr>
          <p:cNvPr id="18" name="Rektangel med rundade hörn 17"/>
          <p:cNvSpPr/>
          <p:nvPr/>
        </p:nvSpPr>
        <p:spPr bwMode="auto">
          <a:xfrm>
            <a:off x="4305722" y="4106825"/>
            <a:ext cx="1296144" cy="792088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sv-SE" sz="1300"/>
              <a:t>Underlätta </a:t>
            </a:r>
            <a:r>
              <a:rPr lang="sv-SE" sz="1300" smtClean="0"/>
              <a:t>för</a:t>
            </a:r>
          </a:p>
          <a:p>
            <a:r>
              <a:rPr lang="sv-SE" sz="1300" smtClean="0"/>
              <a:t> leverantörerna</a:t>
            </a:r>
            <a:endParaRPr lang="sv-SE" sz="1300"/>
          </a:p>
        </p:txBody>
      </p:sp>
      <p:sp>
        <p:nvSpPr>
          <p:cNvPr id="19" name="Uppåtvinklad 18"/>
          <p:cNvSpPr/>
          <p:nvPr/>
        </p:nvSpPr>
        <p:spPr bwMode="auto">
          <a:xfrm rot="5400000">
            <a:off x="4485742" y="4934917"/>
            <a:ext cx="720080" cy="648072"/>
          </a:xfrm>
          <a:prstGeom prst="bentUpArrow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sv-SE" sz="1400"/>
          </a:p>
        </p:txBody>
      </p:sp>
      <p:sp>
        <p:nvSpPr>
          <p:cNvPr id="21" name="Rektangel med rundade hörn 20"/>
          <p:cNvSpPr/>
          <p:nvPr/>
        </p:nvSpPr>
        <p:spPr bwMode="auto">
          <a:xfrm>
            <a:off x="5169818" y="5050747"/>
            <a:ext cx="1296144" cy="792088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sv-SE" sz="1300" smtClean="0"/>
              <a:t>Ständiga</a:t>
            </a:r>
          </a:p>
          <a:p>
            <a:r>
              <a:rPr lang="sv-SE" sz="1300" smtClean="0"/>
              <a:t>förbättringar</a:t>
            </a:r>
            <a:endParaRPr lang="sv-SE" sz="1300"/>
          </a:p>
        </p:txBody>
      </p:sp>
      <p:sp>
        <p:nvSpPr>
          <p:cNvPr id="5" name="textruta 4"/>
          <p:cNvSpPr txBox="1"/>
          <p:nvPr/>
        </p:nvSpPr>
        <p:spPr>
          <a:xfrm>
            <a:off x="3030288" y="1424881"/>
            <a:ext cx="41969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>
              <a:spcBef>
                <a:spcPts val="0"/>
              </a:spcBef>
              <a:defRPr sz="1300">
                <a:solidFill>
                  <a:srgbClr val="00A249"/>
                </a:solidFill>
              </a:defRPr>
            </a:lvl1pPr>
          </a:lstStyle>
          <a:p>
            <a:r>
              <a:rPr lang="sv-SE"/>
              <a:t>Etablera en tydlig strategi för leverantörsutveckling</a:t>
            </a:r>
          </a:p>
          <a:p>
            <a:r>
              <a:rPr lang="sv-SE"/>
              <a:t>och utse en särskild ansvarig för leverantörsutveckling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3873674" y="2368803"/>
            <a:ext cx="28889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sv-SE" sz="1300" smtClean="0">
                <a:solidFill>
                  <a:srgbClr val="00A249"/>
                </a:solidFill>
              </a:rPr>
              <a:t>Etablera tydlig leverantörskrav och</a:t>
            </a:r>
          </a:p>
          <a:p>
            <a:pPr algn="l">
              <a:spcBef>
                <a:spcPts val="0"/>
              </a:spcBef>
            </a:pPr>
            <a:r>
              <a:rPr lang="sv-SE" sz="1300" smtClean="0">
                <a:solidFill>
                  <a:srgbClr val="00A249"/>
                </a:solidFill>
              </a:rPr>
              <a:t>kommunicera dem till leverantörerna</a:t>
            </a:r>
          </a:p>
        </p:txBody>
      </p:sp>
      <p:sp>
        <p:nvSpPr>
          <p:cNvPr id="24" name="textruta 23"/>
          <p:cNvSpPr txBox="1"/>
          <p:nvPr/>
        </p:nvSpPr>
        <p:spPr>
          <a:xfrm>
            <a:off x="4755898" y="3312725"/>
            <a:ext cx="17540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sv-SE" sz="1300" smtClean="0">
                <a:solidFill>
                  <a:srgbClr val="00A249"/>
                </a:solidFill>
              </a:rPr>
              <a:t>Tillsätt resurser för</a:t>
            </a:r>
          </a:p>
          <a:p>
            <a:pPr algn="l">
              <a:spcBef>
                <a:spcPts val="0"/>
              </a:spcBef>
            </a:pPr>
            <a:r>
              <a:rPr lang="sv-SE" sz="1300" smtClean="0">
                <a:solidFill>
                  <a:srgbClr val="00A249"/>
                </a:solidFill>
              </a:rPr>
              <a:t>leverantörsutveckling</a:t>
            </a:r>
          </a:p>
        </p:txBody>
      </p:sp>
      <p:sp>
        <p:nvSpPr>
          <p:cNvPr id="25" name="textruta 24"/>
          <p:cNvSpPr txBox="1"/>
          <p:nvPr/>
        </p:nvSpPr>
        <p:spPr>
          <a:xfrm>
            <a:off x="5632901" y="4256647"/>
            <a:ext cx="213712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sv-SE" sz="1300" smtClean="0">
                <a:solidFill>
                  <a:srgbClr val="00A249"/>
                </a:solidFill>
              </a:rPr>
              <a:t>Underlätta för leverantörer</a:t>
            </a:r>
          </a:p>
          <a:p>
            <a:pPr algn="l">
              <a:spcBef>
                <a:spcPts val="0"/>
              </a:spcBef>
            </a:pPr>
            <a:r>
              <a:rPr lang="sv-SE" sz="1300" smtClean="0">
                <a:solidFill>
                  <a:srgbClr val="00A249"/>
                </a:solidFill>
              </a:rPr>
              <a:t>i de interna processerna</a:t>
            </a:r>
          </a:p>
        </p:txBody>
      </p:sp>
      <p:sp>
        <p:nvSpPr>
          <p:cNvPr id="26" name="textruta 25"/>
          <p:cNvSpPr txBox="1"/>
          <p:nvPr/>
        </p:nvSpPr>
        <p:spPr>
          <a:xfrm>
            <a:off x="6465962" y="5200569"/>
            <a:ext cx="204414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sv-SE" sz="1300" smtClean="0">
                <a:solidFill>
                  <a:srgbClr val="00A249"/>
                </a:solidFill>
              </a:rPr>
              <a:t>Inför ett nytt tankesätt</a:t>
            </a:r>
          </a:p>
          <a:p>
            <a:pPr algn="l">
              <a:spcBef>
                <a:spcPts val="0"/>
              </a:spcBef>
            </a:pPr>
            <a:r>
              <a:rPr lang="sv-SE" sz="1300" smtClean="0">
                <a:solidFill>
                  <a:srgbClr val="00A249"/>
                </a:solidFill>
              </a:rPr>
              <a:t>om ständiga förbättringar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244860" y="6110164"/>
            <a:ext cx="9073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sv-SE" sz="1000" smtClean="0">
                <a:solidFill>
                  <a:schemeClr val="tx1"/>
                </a:solidFill>
              </a:rPr>
              <a:t>Källa: Rönnquist, S., Wenner, M., </a:t>
            </a:r>
            <a:r>
              <a:rPr lang="en-US" sz="1000">
                <a:solidFill>
                  <a:schemeClr val="tx1"/>
                </a:solidFill>
              </a:rPr>
              <a:t>Supplier </a:t>
            </a:r>
            <a:r>
              <a:rPr lang="en-US" sz="1000" smtClean="0">
                <a:solidFill>
                  <a:schemeClr val="tx1"/>
                </a:solidFill>
              </a:rPr>
              <a:t>Development - </a:t>
            </a:r>
            <a:r>
              <a:rPr lang="en-US" sz="1000">
                <a:solidFill>
                  <a:schemeClr val="tx1"/>
                </a:solidFill>
              </a:rPr>
              <a:t>Moving from a Reactive to a Proactive </a:t>
            </a:r>
            <a:r>
              <a:rPr lang="en-US" sz="1000" smtClean="0">
                <a:solidFill>
                  <a:schemeClr val="tx1"/>
                </a:solidFill>
              </a:rPr>
              <a:t>Approach</a:t>
            </a:r>
            <a:r>
              <a:rPr lang="sv-SE" sz="1000" smtClean="0">
                <a:solidFill>
                  <a:schemeClr val="tx1"/>
                </a:solidFill>
              </a:rPr>
              <a:t>, </a:t>
            </a:r>
            <a:r>
              <a:rPr lang="en-US" sz="1000">
                <a:solidFill>
                  <a:schemeClr val="tx1"/>
                </a:solidFill>
              </a:rPr>
              <a:t>Department of Industrial Management &amp; Logistics</a:t>
            </a:r>
          </a:p>
          <a:p>
            <a:pPr algn="l">
              <a:spcBef>
                <a:spcPts val="0"/>
              </a:spcBef>
            </a:pPr>
            <a:r>
              <a:rPr lang="en-US" sz="1000">
                <a:solidFill>
                  <a:schemeClr val="tx1"/>
                </a:solidFill>
              </a:rPr>
              <a:t>Faculty of </a:t>
            </a:r>
            <a:r>
              <a:rPr lang="en-US" sz="1000" smtClean="0">
                <a:solidFill>
                  <a:schemeClr val="tx1"/>
                </a:solidFill>
              </a:rPr>
              <a:t>Engineering, Lund University; 2014</a:t>
            </a:r>
            <a:endParaRPr lang="sv-SE" sz="1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mtClean="0">
            <a:solidFill>
              <a:schemeClr val="tx1"/>
            </a:solidFill>
          </a:defRPr>
        </a:defPPr>
      </a:lstStyle>
    </a:tx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Anpassad</PresentationFormat>
  <Paragraphs>26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Arial</vt:lpstr>
      <vt:lpstr>Lucida Sans Unicode</vt:lpstr>
      <vt:lpstr>Times New Roman</vt:lpstr>
      <vt:lpstr>Wingdings</vt:lpstr>
      <vt:lpstr>Standardformgivning</vt:lpstr>
      <vt:lpstr>1_Standardformgivning</vt:lpstr>
      <vt:lpstr>2_Standardformgivning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2021-05-24T11:08:25Z</dcterms:modified>
</cp:coreProperties>
</file>