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6"/>
  </p:notesMasterIdLst>
  <p:sldIdLst>
    <p:sldId id="256" r:id="rId5"/>
  </p:sldIdLst>
  <p:sldSz cx="9907588" cy="6858000"/>
  <p:notesSz cx="6858000" cy="9144000"/>
  <p:defaultTextStyle>
    <a:defPPr>
      <a:defRPr lang="en-GB"/>
    </a:defPPr>
    <a:lvl1pPr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ctr" defTabSz="449263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90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952500" y="685800"/>
            <a:ext cx="4951413" cy="34274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altLang="sv-SE" smtClean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A9DB6BB3-37E5-48DF-BB09-F51B2D46A584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592968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7AAC1C5-68B0-4F60-BF7F-018576AD9518}" type="slidenum">
              <a:rPr lang="en-US" altLang="sv-SE"/>
              <a:pPr/>
              <a:t>1</a:t>
            </a:fld>
            <a:endParaRPr lang="en-US" altLang="sv-SE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86890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046FEAE-058F-4F06-B41D-09D8F56E5DF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85544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F1AF60E-EA31-437C-A318-D046EA058E0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00590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3DCF179-251C-46CB-9AB7-D2258552FF4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867131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D771E77-AE25-4E17-9302-762E155A741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63982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FA1194F-9D23-408F-B3BF-60FFAEF3E94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729270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E88A0FC-D060-4063-99E5-0F604247CFB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368498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BF5F23E-CD47-493E-A900-2E0C0D4C602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359899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2B54F69-86BB-470D-A653-DFCB027CE74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9543395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39199CE-B3B9-4AC9-84A6-56D38F85C69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638233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680B6E1-0FDA-42BB-8D35-99CDABBEDB6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8361425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E49EEA8-DDAD-40B7-89F9-2F28CF2814C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61890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ED2B9CD-15C2-45C7-B1DF-3D420D446E2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129336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43D6A31-8404-4AFC-ADB0-2809AA07B85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093458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EA138DC-24E0-4C3A-805D-D02AD1B9F70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649012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649B884-AD07-43DA-987C-099C882B1FA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0437209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71385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88438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930610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75113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27806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2625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176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5CB507F-26F5-4200-BBEF-98201F20866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6090706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259106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2079758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12343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18346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310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310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18592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88035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551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551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981398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96591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63988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425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1163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5863" y="1905000"/>
            <a:ext cx="4222750" cy="441801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DA07BDF-ECA9-41E2-84BB-5DB51644183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89464800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45116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053672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854789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54156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7888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2657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5513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16500" y="1681163"/>
            <a:ext cx="42116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16500" y="2505075"/>
            <a:ext cx="421163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0A53FCC-F4F5-4945-A482-B90EA213497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Platshållare för datum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52740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A0C4CA7-8BCD-4D50-A8E3-0B8CCD6CC26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98607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233F71B-B416-4FD2-A3B9-BE0D18D6078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51340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4EC38B0-44E2-46B4-82C3-4C111A8F69E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83605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56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65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56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26D76AB-8507-4480-B2F7-8347208A480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34660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35313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9812" cy="24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DFF6853E-3E98-46A1-A874-F3A5E590B59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9813" cy="24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r>
              <a:rPr lang="sv-SE" altLang="sv-SE"/>
              <a:t>2009-09-25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4303713" y="6742113"/>
            <a:ext cx="13017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685800" y="914400"/>
            <a:ext cx="8534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3368675" y="6581775"/>
            <a:ext cx="3135313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sv-SE" altLang="sv-SE"/>
              <a:t>Change this in 'View' - 'Header and Footer'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6897688" y="6581775"/>
            <a:ext cx="2309812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E5A69CD5-18D2-453F-92F6-0DDFA96C431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622300" y="6583363"/>
            <a:ext cx="230981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sv-SE" altLang="sv-SE"/>
              <a:t>2009-09-25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303713" y="6742113"/>
            <a:ext cx="130175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l">
              <a:spcBef>
                <a:spcPct val="0"/>
              </a:spcBef>
              <a:buClrTx/>
              <a:buFontTx/>
              <a:buNone/>
            </a:pPr>
            <a:r>
              <a:rPr lang="en-US" altLang="sv-SE" sz="600" b="1">
                <a:solidFill>
                  <a:srgbClr val="384330"/>
                </a:solidFill>
              </a:rPr>
              <a:t>Effective Sourcing </a:t>
            </a:r>
            <a:r>
              <a:rPr lang="en-US" altLang="sv-SE" sz="600" b="1">
                <a:solidFill>
                  <a:srgbClr val="384330"/>
                </a:solidFill>
                <a:cs typeface="Arial" panose="020B0604020202020204" pitchFamily="34" charset="0"/>
              </a:rPr>
              <a:t>•</a:t>
            </a:r>
            <a:r>
              <a:rPr lang="en-US" altLang="sv-SE" sz="600" b="1">
                <a:solidFill>
                  <a:srgbClr val="384330"/>
                </a:solidFill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3243263" y="6348413"/>
            <a:ext cx="3422650" cy="150812"/>
            <a:chOff x="2043" y="3999"/>
            <a:chExt cx="2156" cy="95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3" y="3999"/>
              <a:ext cx="599" cy="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3" y="3999"/>
              <a:ext cx="581" cy="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8" y="3999"/>
              <a:ext cx="581" cy="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7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48" t="15553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3548" t="1555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6788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rubriktextens format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6313" cy="441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Klicka för att redigera dispositionstextens format</a:t>
            </a:r>
          </a:p>
          <a:p>
            <a:pPr lvl="1"/>
            <a:r>
              <a:rPr lang="en-GB" altLang="sv-SE" smtClean="0"/>
              <a:t>Andra dispositionsnivån</a:t>
            </a:r>
          </a:p>
          <a:p>
            <a:pPr lvl="2"/>
            <a:r>
              <a:rPr lang="en-GB" altLang="sv-SE" smtClean="0"/>
              <a:t>Tredje dispositionsnivån</a:t>
            </a:r>
          </a:p>
          <a:p>
            <a:pPr lvl="3"/>
            <a:r>
              <a:rPr lang="en-GB" altLang="sv-SE" smtClean="0"/>
              <a:t>Fjärde dispositionsnivån</a:t>
            </a:r>
          </a:p>
          <a:p>
            <a:pPr lvl="4"/>
            <a:r>
              <a:rPr lang="en-GB" altLang="sv-SE" smtClean="0"/>
              <a:t>Femte dispositionsnivån</a:t>
            </a:r>
          </a:p>
          <a:p>
            <a:pPr lvl="4"/>
            <a:r>
              <a:rPr lang="en-GB" altLang="sv-SE" smtClean="0"/>
              <a:t>Sjätte dispositionsnivån</a:t>
            </a:r>
          </a:p>
          <a:p>
            <a:pPr lvl="4"/>
            <a:r>
              <a:rPr lang="en-GB" altLang="sv-SE" smtClean="0"/>
              <a:t>Sjunde dispositionsnivån</a:t>
            </a:r>
          </a:p>
          <a:p>
            <a:pPr lvl="4"/>
            <a:r>
              <a:rPr lang="en-GB" altLang="sv-SE" smtClean="0"/>
              <a:t>Åttonde dispositionsnivån</a:t>
            </a:r>
          </a:p>
          <a:p>
            <a:pPr lvl="4"/>
            <a:r>
              <a:rPr lang="en-GB" altLang="sv-SE" smtClean="0"/>
              <a:t>Nionde dispositionsnivån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b="1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>
          <a:xfrm>
            <a:off x="631825" y="990600"/>
            <a:ext cx="8588375" cy="8382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v-SE" altLang="sv-SE"/>
              <a:t>SWOT - Styrkor, Svagheter, Hot, Möjligheter - Ett sätt analysera förhandlings-</a:t>
            </a:r>
            <a:br>
              <a:rPr lang="sv-SE" altLang="sv-SE"/>
            </a:br>
            <a:r>
              <a:rPr lang="sv-SE" altLang="sv-SE"/>
              <a:t>situationen</a:t>
            </a:r>
          </a:p>
        </p:txBody>
      </p:sp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2197100" y="2424113"/>
            <a:ext cx="1081088" cy="546100"/>
          </a:xfrm>
          <a:prstGeom prst="roundRect">
            <a:avLst>
              <a:gd name="adj" fmla="val 287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5000" rIns="0" bIns="45000" anchor="ctr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sv-SE" altLang="sv-SE" sz="1000" b="1"/>
              <a:t>Situationsanalys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3887788" y="4483100"/>
            <a:ext cx="1081087" cy="546100"/>
          </a:xfrm>
          <a:prstGeom prst="roundRect">
            <a:avLst>
              <a:gd name="adj" fmla="val 287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sv-SE" altLang="sv-SE" sz="1000" b="1"/>
              <a:t>Hot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2754313" y="4483100"/>
            <a:ext cx="1081087" cy="546100"/>
          </a:xfrm>
          <a:prstGeom prst="roundRect">
            <a:avLst>
              <a:gd name="adj" fmla="val 287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sv-SE" altLang="sv-SE" sz="1000" b="1"/>
              <a:t>Möjligheter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1620838" y="4483100"/>
            <a:ext cx="1081087" cy="546100"/>
          </a:xfrm>
          <a:prstGeom prst="roundRect">
            <a:avLst>
              <a:gd name="adj" fmla="val 287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sv-SE" altLang="sv-SE" sz="1000" b="1"/>
              <a:t>Svagheter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488950" y="4483100"/>
            <a:ext cx="1081088" cy="546100"/>
          </a:xfrm>
          <a:prstGeom prst="roundRect">
            <a:avLst>
              <a:gd name="adj" fmla="val 287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sv-SE" altLang="sv-SE" sz="1000" b="1"/>
              <a:t>Styrkor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1114425" y="3446463"/>
            <a:ext cx="1081088" cy="546100"/>
          </a:xfrm>
          <a:prstGeom prst="roundRect">
            <a:avLst>
              <a:gd name="adj" fmla="val 287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sv-SE" altLang="sv-SE" sz="1000" b="1"/>
              <a:t>Intern</a:t>
            </a:r>
          </a:p>
          <a:p>
            <a:pPr>
              <a:spcBef>
                <a:spcPct val="0"/>
              </a:spcBef>
            </a:pPr>
            <a:r>
              <a:rPr lang="sv-SE" altLang="sv-SE" sz="1000" b="1"/>
              <a:t>analys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3271838" y="3446463"/>
            <a:ext cx="1081087" cy="546100"/>
          </a:xfrm>
          <a:prstGeom prst="roundRect">
            <a:avLst>
              <a:gd name="adj" fmla="val 287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sv-SE" altLang="sv-SE" sz="1000" b="1"/>
              <a:t>Extern</a:t>
            </a:r>
          </a:p>
          <a:p>
            <a:pPr>
              <a:spcBef>
                <a:spcPct val="0"/>
              </a:spcBef>
            </a:pPr>
            <a:r>
              <a:rPr lang="sv-SE" altLang="sv-SE" sz="1000" b="1"/>
              <a:t>analys</a:t>
            </a:r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6178550" y="3335338"/>
            <a:ext cx="1409700" cy="858837"/>
          </a:xfrm>
          <a:prstGeom prst="roundRect">
            <a:avLst>
              <a:gd name="adj" fmla="val 185"/>
            </a:avLst>
          </a:prstGeom>
          <a:solidFill>
            <a:srgbClr val="F0F0F0"/>
          </a:solidFill>
          <a:ln w="18034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54000" rIns="0" bIns="54000" anchor="ctr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sv-SE" altLang="sv-SE" sz="1000" b="1"/>
              <a:t>Strategi</a:t>
            </a:r>
          </a:p>
          <a:p>
            <a:pPr>
              <a:spcBef>
                <a:spcPct val="0"/>
              </a:spcBef>
            </a:pPr>
            <a:r>
              <a:rPr lang="sv-SE" altLang="sv-SE" sz="1000"/>
              <a:t>Använd styrkor för</a:t>
            </a:r>
          </a:p>
          <a:p>
            <a:pPr>
              <a:spcBef>
                <a:spcPct val="0"/>
              </a:spcBef>
            </a:pPr>
            <a:r>
              <a:rPr lang="sv-SE" altLang="sv-SE" sz="1000"/>
              <a:t>att utnyttja möjligheter</a:t>
            </a:r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7588250" y="3335338"/>
            <a:ext cx="1409700" cy="858837"/>
          </a:xfrm>
          <a:prstGeom prst="roundRect">
            <a:avLst>
              <a:gd name="adj" fmla="val 185"/>
            </a:avLst>
          </a:prstGeom>
          <a:solidFill>
            <a:srgbClr val="F0F0F0"/>
          </a:solidFill>
          <a:ln w="18034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54000" rIns="0" bIns="54000" anchor="ctr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sv-SE" altLang="sv-SE" sz="1000" b="1"/>
              <a:t>Strategi</a:t>
            </a:r>
          </a:p>
          <a:p>
            <a:pPr>
              <a:spcBef>
                <a:spcPct val="0"/>
              </a:spcBef>
            </a:pPr>
            <a:r>
              <a:rPr lang="sv-SE" altLang="sv-SE" sz="1000"/>
              <a:t>Utnyttja möjligheter</a:t>
            </a:r>
          </a:p>
          <a:p>
            <a:pPr>
              <a:spcBef>
                <a:spcPct val="0"/>
              </a:spcBef>
            </a:pPr>
            <a:r>
              <a:rPr lang="sv-SE" altLang="sv-SE" sz="1000"/>
              <a:t>genom att komma över</a:t>
            </a:r>
          </a:p>
          <a:p>
            <a:pPr>
              <a:spcBef>
                <a:spcPct val="0"/>
              </a:spcBef>
            </a:pPr>
            <a:r>
              <a:rPr lang="sv-SE" altLang="sv-SE" sz="1000"/>
              <a:t>svagheter</a:t>
            </a: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6178550" y="4179888"/>
            <a:ext cx="1409700" cy="858837"/>
          </a:xfrm>
          <a:prstGeom prst="roundRect">
            <a:avLst>
              <a:gd name="adj" fmla="val 185"/>
            </a:avLst>
          </a:prstGeom>
          <a:solidFill>
            <a:srgbClr val="F0F0F0"/>
          </a:solidFill>
          <a:ln w="18034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54000" rIns="0" bIns="54000" anchor="ctr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sv-SE" altLang="sv-SE" sz="1000" b="1"/>
              <a:t>Strategi</a:t>
            </a:r>
          </a:p>
          <a:p>
            <a:pPr>
              <a:spcBef>
                <a:spcPct val="0"/>
              </a:spcBef>
            </a:pPr>
            <a:r>
              <a:rPr lang="sv-SE" altLang="sv-SE" sz="1000"/>
              <a:t>Använd styrkor</a:t>
            </a:r>
          </a:p>
          <a:p>
            <a:pPr>
              <a:spcBef>
                <a:spcPct val="0"/>
              </a:spcBef>
            </a:pPr>
            <a:r>
              <a:rPr lang="sv-SE" altLang="sv-SE" sz="1000"/>
              <a:t>för att undvika hot</a:t>
            </a: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7588250" y="4179888"/>
            <a:ext cx="1409700" cy="858837"/>
          </a:xfrm>
          <a:prstGeom prst="roundRect">
            <a:avLst>
              <a:gd name="adj" fmla="val 185"/>
            </a:avLst>
          </a:prstGeom>
          <a:solidFill>
            <a:srgbClr val="F0F0F0"/>
          </a:solidFill>
          <a:ln w="18034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54000" rIns="0" bIns="54000" anchor="ctr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sv-SE" altLang="sv-SE" sz="1000" b="1"/>
              <a:t>Strategi</a:t>
            </a:r>
          </a:p>
          <a:p>
            <a:pPr>
              <a:spcBef>
                <a:spcPct val="0"/>
              </a:spcBef>
            </a:pPr>
            <a:r>
              <a:rPr lang="sv-SE" altLang="sv-SE" sz="1000"/>
              <a:t>Minimera svagheter</a:t>
            </a:r>
          </a:p>
          <a:p>
            <a:pPr>
              <a:spcBef>
                <a:spcPct val="0"/>
              </a:spcBef>
            </a:pPr>
            <a:r>
              <a:rPr lang="sv-SE" altLang="sv-SE" sz="1000"/>
              <a:t>och undvik hot</a:t>
            </a:r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>
            <a:off x="5486400" y="4170363"/>
            <a:ext cx="690563" cy="868362"/>
          </a:xfrm>
          <a:prstGeom prst="roundRect">
            <a:avLst>
              <a:gd name="adj" fmla="val 227"/>
            </a:avLst>
          </a:prstGeom>
          <a:solidFill>
            <a:srgbClr val="C0C0C0"/>
          </a:solidFill>
          <a:ln w="180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54000" rIns="99000" bIns="54000" anchor="ctr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sv-SE" altLang="sv-SE" sz="1000" b="1"/>
              <a:t>Hot</a:t>
            </a:r>
          </a:p>
        </p:txBody>
      </p:sp>
      <p:sp>
        <p:nvSpPr>
          <p:cNvPr id="6164" name="AutoShape 20"/>
          <p:cNvSpPr>
            <a:spLocks noChangeArrowheads="1"/>
          </p:cNvSpPr>
          <p:nvPr/>
        </p:nvSpPr>
        <p:spPr bwMode="auto">
          <a:xfrm>
            <a:off x="5486400" y="3340100"/>
            <a:ext cx="690563" cy="849313"/>
          </a:xfrm>
          <a:prstGeom prst="roundRect">
            <a:avLst>
              <a:gd name="adj" fmla="val 227"/>
            </a:avLst>
          </a:prstGeom>
          <a:solidFill>
            <a:srgbClr val="C0C0C0"/>
          </a:solidFill>
          <a:ln w="180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54000" rIns="99000" bIns="54000" anchor="ctr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Bef>
                <a:spcPct val="0"/>
              </a:spcBef>
            </a:pPr>
            <a:r>
              <a:rPr lang="sv-SE" altLang="sv-SE" sz="1000" b="1"/>
              <a:t>Möjlig-</a:t>
            </a:r>
          </a:p>
          <a:p>
            <a:pPr>
              <a:spcBef>
                <a:spcPct val="0"/>
              </a:spcBef>
            </a:pPr>
            <a:r>
              <a:rPr lang="sv-SE" altLang="sv-SE" sz="1000" b="1"/>
              <a:t>heter</a:t>
            </a:r>
          </a:p>
        </p:txBody>
      </p:sp>
      <p:sp>
        <p:nvSpPr>
          <p:cNvPr id="6165" name="AutoShape 21"/>
          <p:cNvSpPr>
            <a:spLocks noChangeArrowheads="1"/>
          </p:cNvSpPr>
          <p:nvPr/>
        </p:nvSpPr>
        <p:spPr bwMode="auto">
          <a:xfrm>
            <a:off x="6188075" y="2789238"/>
            <a:ext cx="1398588" cy="546100"/>
          </a:xfrm>
          <a:prstGeom prst="roundRect">
            <a:avLst>
              <a:gd name="adj" fmla="val 287"/>
            </a:avLst>
          </a:prstGeom>
          <a:solidFill>
            <a:srgbClr val="C0C0C0"/>
          </a:solidFill>
          <a:ln w="180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54000" rIns="99000" bIns="54000" anchor="ctr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sv-SE" altLang="sv-SE" sz="1000" b="1"/>
              <a:t>Styrkor</a:t>
            </a:r>
          </a:p>
        </p:txBody>
      </p:sp>
      <p:sp>
        <p:nvSpPr>
          <p:cNvPr id="6166" name="AutoShape 22"/>
          <p:cNvSpPr>
            <a:spLocks noChangeArrowheads="1"/>
          </p:cNvSpPr>
          <p:nvPr/>
        </p:nvSpPr>
        <p:spPr bwMode="auto">
          <a:xfrm>
            <a:off x="7581900" y="2789238"/>
            <a:ext cx="1419225" cy="546100"/>
          </a:xfrm>
          <a:prstGeom prst="roundRect">
            <a:avLst>
              <a:gd name="adj" fmla="val 287"/>
            </a:avLst>
          </a:prstGeom>
          <a:solidFill>
            <a:srgbClr val="C0C0C0"/>
          </a:solidFill>
          <a:ln w="180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000" tIns="54000" rIns="99000" bIns="54000" anchor="ctr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sv-SE" altLang="sv-SE" sz="1000" b="1"/>
              <a:t>Svagheter</a:t>
            </a:r>
          </a:p>
        </p:txBody>
      </p:sp>
      <p:cxnSp>
        <p:nvCxnSpPr>
          <p:cNvPr id="6168" name="AutoShape 24"/>
          <p:cNvCxnSpPr>
            <a:cxnSpLocks noChangeShapeType="1"/>
            <a:stCxn id="6150" idx="0"/>
            <a:endCxn id="6151" idx="2"/>
          </p:cNvCxnSpPr>
          <p:nvPr/>
        </p:nvCxnSpPr>
        <p:spPr bwMode="auto">
          <a:xfrm rot="16200000">
            <a:off x="1097757" y="3925094"/>
            <a:ext cx="490537" cy="625475"/>
          </a:xfrm>
          <a:prstGeom prst="bentConnector3">
            <a:avLst>
              <a:gd name="adj1" fmla="val 4983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69" name="AutoShape 25"/>
          <p:cNvCxnSpPr>
            <a:cxnSpLocks noChangeShapeType="1"/>
            <a:stCxn id="6149" idx="0"/>
            <a:endCxn id="6151" idx="2"/>
          </p:cNvCxnSpPr>
          <p:nvPr/>
        </p:nvCxnSpPr>
        <p:spPr bwMode="auto">
          <a:xfrm rot="5400000" flipH="1">
            <a:off x="1663700" y="3984626"/>
            <a:ext cx="490537" cy="506412"/>
          </a:xfrm>
          <a:prstGeom prst="bentConnector3">
            <a:avLst>
              <a:gd name="adj1" fmla="val 4983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70" name="AutoShape 26"/>
          <p:cNvCxnSpPr>
            <a:cxnSpLocks noChangeShapeType="1"/>
            <a:stCxn id="6148" idx="0"/>
            <a:endCxn id="6152" idx="2"/>
          </p:cNvCxnSpPr>
          <p:nvPr/>
        </p:nvCxnSpPr>
        <p:spPr bwMode="auto">
          <a:xfrm rot="16200000">
            <a:off x="3309144" y="3979069"/>
            <a:ext cx="490537" cy="517525"/>
          </a:xfrm>
          <a:prstGeom prst="bentConnector3">
            <a:avLst>
              <a:gd name="adj1" fmla="val 4983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71" name="AutoShape 27"/>
          <p:cNvCxnSpPr>
            <a:cxnSpLocks noChangeShapeType="1"/>
            <a:stCxn id="6147" idx="0"/>
            <a:endCxn id="6152" idx="2"/>
          </p:cNvCxnSpPr>
          <p:nvPr/>
        </p:nvCxnSpPr>
        <p:spPr bwMode="auto">
          <a:xfrm rot="5400000" flipH="1">
            <a:off x="3875881" y="3929857"/>
            <a:ext cx="490537" cy="615950"/>
          </a:xfrm>
          <a:prstGeom prst="bentConnector3">
            <a:avLst>
              <a:gd name="adj1" fmla="val 4983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72" name="AutoShape 28"/>
          <p:cNvCxnSpPr>
            <a:cxnSpLocks noChangeShapeType="1"/>
            <a:stCxn id="6151" idx="0"/>
            <a:endCxn id="6146" idx="2"/>
          </p:cNvCxnSpPr>
          <p:nvPr/>
        </p:nvCxnSpPr>
        <p:spPr bwMode="auto">
          <a:xfrm rot="16200000">
            <a:off x="1958976" y="2667000"/>
            <a:ext cx="476250" cy="10826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73" name="AutoShape 29"/>
          <p:cNvCxnSpPr>
            <a:cxnSpLocks noChangeShapeType="1"/>
            <a:stCxn id="6152" idx="0"/>
            <a:endCxn id="6146" idx="2"/>
          </p:cNvCxnSpPr>
          <p:nvPr/>
        </p:nvCxnSpPr>
        <p:spPr bwMode="auto">
          <a:xfrm rot="5400000" flipH="1">
            <a:off x="3037682" y="2670969"/>
            <a:ext cx="476250" cy="10747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sv-SE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57</Words>
  <Application>Microsoft Office PowerPoint</Application>
  <PresentationFormat>Anpassad</PresentationFormat>
  <Paragraphs>29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1</vt:i4>
      </vt:variant>
    </vt:vector>
  </HeadingPairs>
  <TitlesOfParts>
    <vt:vector size="10" baseType="lpstr">
      <vt:lpstr>Times New Roman</vt:lpstr>
      <vt:lpstr>Arial</vt:lpstr>
      <vt:lpstr>Microsoft YaHei</vt:lpstr>
      <vt:lpstr>Lucida Sans Unicode</vt:lpstr>
      <vt:lpstr>Wingdings</vt:lpstr>
      <vt:lpstr>Office-tema</vt:lpstr>
      <vt:lpstr>Office-tema</vt:lpstr>
      <vt:lpstr>Office-tema</vt:lpstr>
      <vt:lpstr>Office-tema</vt:lpstr>
      <vt:lpstr>SWOT - Styrkor, Svagheter, Hot, Möjligheter - Ett sätt analysera förhandlings- situationen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- Styrkor, Svagheter, Hot, Möjligheter</dc:title>
  <dc:creator>Michèle Sandstedt</dc:creator>
  <cp:lastModifiedBy>Michèle Sandstedt</cp:lastModifiedBy>
  <cp:revision>37</cp:revision>
  <cp:lastPrinted>1601-01-01T00:00:00Z</cp:lastPrinted>
  <dcterms:created xsi:type="dcterms:W3CDTF">2009-08-28T15:39:23Z</dcterms:created>
  <dcterms:modified xsi:type="dcterms:W3CDTF">2021-05-25T06:02:40Z</dcterms:modified>
</cp:coreProperties>
</file>