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46" r:id="rId3"/>
    <p:sldId id="344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A8C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1128" y="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A7EED4D-00FD-4898-B321-A05E2D94D98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153480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63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4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45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0A3D6-E1E4-4A1B-A754-A72798756FC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3474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5EDEB-57CC-41EC-B95E-78571878AFF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07902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136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2D69D-4EB5-4535-AE7E-72CC33730E5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0808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3CC90-6FF5-4252-A8F9-3AC571EB0A5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3583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D4BA-C43E-4581-AAE8-8D32380948D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66679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AFC30-D099-4545-BDD4-C24D53D999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52646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53257-9F36-47C2-8200-B94D88DB920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69026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94882-21EB-414D-87BA-73080DF3A30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84206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183F9-2FCE-46C4-8E45-5F00C81469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8469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2F68-7F49-4CFD-8AE4-E100E29750D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70894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A294A-696F-4290-A80D-C9BD29EF925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25025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4A58F-E298-414D-95F7-FE9B499524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53934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6831C-37EA-4E77-B4E2-711BC3B1188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08869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6980B-F963-4CB0-BB73-F75037DC3C2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9943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E03CE-E76A-48DD-A115-C1994735BB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4752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D1EE7-EA53-4F20-A848-D81226FA93B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4897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75C16-C538-482D-BC8B-6CD23D5E171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4141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D60E5-D0E0-4675-8847-29579BD477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4175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98F37-30F4-4110-8A39-DBC12A87245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5856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B9286-9EE0-46C3-A00F-CF6CABD6234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7174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B7B1F-6985-491D-A4E8-439D82269D8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8083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/>
            </a:lvl1pPr>
          </a:lstStyle>
          <a:p>
            <a:fld id="{E5DED82C-AF2A-4E65-9D5C-4BF3ED639EB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/>
            </a:lvl1pPr>
          </a:lstStyle>
          <a:p>
            <a:fld id="{DE1D51F2-64D3-4632-A982-DF87264085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1403350" y="3794125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71" name="AutoShape 27"/>
          <p:cNvSpPr>
            <a:spLocks noChangeArrowheads="1"/>
          </p:cNvSpPr>
          <p:nvPr/>
        </p:nvSpPr>
        <p:spPr bwMode="auto">
          <a:xfrm>
            <a:off x="7486650" y="3795713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73" name="AutoShape 29"/>
          <p:cNvSpPr>
            <a:spLocks noChangeArrowheads="1"/>
          </p:cNvSpPr>
          <p:nvPr/>
        </p:nvSpPr>
        <p:spPr bwMode="auto">
          <a:xfrm>
            <a:off x="4457700" y="3765550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pattFill prst="dkVert">
            <a:fgClr>
              <a:schemeClr val="accent2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5965825" y="3749675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pattFill prst="dkVert">
            <a:fgClr>
              <a:schemeClr val="accent2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438150"/>
          </a:xfrm>
        </p:spPr>
        <p:txBody>
          <a:bodyPr/>
          <a:lstStyle/>
          <a:p>
            <a:r>
              <a:rPr lang="sv-SE" altLang="sv-SE" smtClean="0"/>
              <a:t>Värdeflödesanalys</a:t>
            </a:r>
            <a:endParaRPr lang="sv-SE" altLang="sv-SE" noProof="1" smtClean="0"/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661988" y="3613150"/>
            <a:ext cx="855662" cy="476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Leverantör</a:t>
            </a:r>
            <a:r>
              <a:rPr lang="sv-SE" altLang="sv-SE" noProof="1"/>
              <a:t> AB</a:t>
            </a:r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657225" y="3452813"/>
            <a:ext cx="295275" cy="152400"/>
          </a:xfrm>
          <a:prstGeom prst="rtTriangl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54" name="AutoShape 10"/>
          <p:cNvSpPr>
            <a:spLocks noChangeArrowheads="1"/>
          </p:cNvSpPr>
          <p:nvPr/>
        </p:nvSpPr>
        <p:spPr bwMode="auto">
          <a:xfrm>
            <a:off x="939800" y="3459163"/>
            <a:ext cx="295275" cy="152400"/>
          </a:xfrm>
          <a:prstGeom prst="rtTriangl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55" name="AutoShape 11"/>
          <p:cNvSpPr>
            <a:spLocks noChangeArrowheads="1"/>
          </p:cNvSpPr>
          <p:nvPr/>
        </p:nvSpPr>
        <p:spPr bwMode="auto">
          <a:xfrm>
            <a:off x="1231900" y="3465513"/>
            <a:ext cx="295275" cy="152400"/>
          </a:xfrm>
          <a:prstGeom prst="rtTriangle">
            <a:avLst/>
          </a:prstGeom>
          <a:solidFill>
            <a:schemeClr val="accent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57" name="Rectangle 13"/>
          <p:cNvSpPr>
            <a:spLocks noChangeArrowheads="1"/>
          </p:cNvSpPr>
          <p:nvPr/>
        </p:nvSpPr>
        <p:spPr bwMode="auto">
          <a:xfrm>
            <a:off x="3713163" y="3452813"/>
            <a:ext cx="855662" cy="638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58" name="Rectangle 14"/>
          <p:cNvSpPr>
            <a:spLocks noChangeArrowheads="1"/>
          </p:cNvSpPr>
          <p:nvPr/>
        </p:nvSpPr>
        <p:spPr bwMode="auto">
          <a:xfrm>
            <a:off x="3713163" y="3452813"/>
            <a:ext cx="855662" cy="173037"/>
          </a:xfrm>
          <a:prstGeom prst="rect">
            <a:avLst/>
          </a:prstGeom>
          <a:solidFill>
            <a:schemeClr val="accent2">
              <a:alpha val="34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Svarvning</a:t>
            </a:r>
            <a:endParaRPr lang="sv-SE" altLang="sv-SE" noProof="1"/>
          </a:p>
        </p:txBody>
      </p:sp>
      <p:sp>
        <p:nvSpPr>
          <p:cNvPr id="262160" name="Rectangle 16"/>
          <p:cNvSpPr>
            <a:spLocks noChangeArrowheads="1"/>
          </p:cNvSpPr>
          <p:nvPr/>
        </p:nvSpPr>
        <p:spPr bwMode="auto">
          <a:xfrm>
            <a:off x="5233988" y="3452813"/>
            <a:ext cx="855662" cy="638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5233988" y="3452813"/>
            <a:ext cx="855662" cy="173037"/>
          </a:xfrm>
          <a:prstGeom prst="rect">
            <a:avLst/>
          </a:prstGeom>
          <a:solidFill>
            <a:schemeClr val="accent2">
              <a:alpha val="34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Blästring</a:t>
            </a:r>
            <a:endParaRPr lang="sv-SE" altLang="sv-SE" noProof="1"/>
          </a:p>
        </p:txBody>
      </p:sp>
      <p:sp>
        <p:nvSpPr>
          <p:cNvPr id="262163" name="Rectangle 19"/>
          <p:cNvSpPr>
            <a:spLocks noChangeArrowheads="1"/>
          </p:cNvSpPr>
          <p:nvPr/>
        </p:nvSpPr>
        <p:spPr bwMode="auto">
          <a:xfrm>
            <a:off x="6754813" y="3452813"/>
            <a:ext cx="855662" cy="638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64" name="Rectangle 20"/>
          <p:cNvSpPr>
            <a:spLocks noChangeArrowheads="1"/>
          </p:cNvSpPr>
          <p:nvPr/>
        </p:nvSpPr>
        <p:spPr bwMode="auto">
          <a:xfrm>
            <a:off x="6754813" y="3452813"/>
            <a:ext cx="855662" cy="173037"/>
          </a:xfrm>
          <a:prstGeom prst="rect">
            <a:avLst/>
          </a:prstGeom>
          <a:solidFill>
            <a:schemeClr val="accent2">
              <a:alpha val="34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Målning</a:t>
            </a:r>
            <a:endParaRPr lang="sv-SE" altLang="sv-SE" noProof="1"/>
          </a:p>
        </p:txBody>
      </p:sp>
      <p:grpSp>
        <p:nvGrpSpPr>
          <p:cNvPr id="262165" name="Group 21"/>
          <p:cNvGrpSpPr>
            <a:grpSpLocks/>
          </p:cNvGrpSpPr>
          <p:nvPr/>
        </p:nvGrpSpPr>
        <p:grpSpPr bwMode="auto">
          <a:xfrm>
            <a:off x="8275638" y="3454400"/>
            <a:ext cx="869950" cy="636588"/>
            <a:chOff x="1350" y="1002"/>
            <a:chExt cx="548" cy="401"/>
          </a:xfrm>
        </p:grpSpPr>
        <p:sp>
          <p:nvSpPr>
            <p:cNvPr id="262166" name="Rectangle 22"/>
            <p:cNvSpPr>
              <a:spLocks noChangeArrowheads="1"/>
            </p:cNvSpPr>
            <p:nvPr/>
          </p:nvSpPr>
          <p:spPr bwMode="auto">
            <a:xfrm>
              <a:off x="1353" y="1103"/>
              <a:ext cx="539" cy="3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/>
                <a:t>Kund</a:t>
              </a:r>
              <a:r>
                <a:rPr lang="sv-SE" altLang="sv-SE" noProof="1"/>
                <a:t> AB</a:t>
              </a:r>
            </a:p>
          </p:txBody>
        </p:sp>
        <p:sp>
          <p:nvSpPr>
            <p:cNvPr id="262167" name="AutoShape 23"/>
            <p:cNvSpPr>
              <a:spLocks noChangeArrowheads="1"/>
            </p:cNvSpPr>
            <p:nvPr/>
          </p:nvSpPr>
          <p:spPr bwMode="auto">
            <a:xfrm>
              <a:off x="1350" y="1002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168" name="AutoShape 24"/>
            <p:cNvSpPr>
              <a:spLocks noChangeArrowheads="1"/>
            </p:cNvSpPr>
            <p:nvPr/>
          </p:nvSpPr>
          <p:spPr bwMode="auto">
            <a:xfrm>
              <a:off x="1528" y="1006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169" name="AutoShape 25"/>
            <p:cNvSpPr>
              <a:spLocks noChangeArrowheads="1"/>
            </p:cNvSpPr>
            <p:nvPr/>
          </p:nvSpPr>
          <p:spPr bwMode="auto">
            <a:xfrm>
              <a:off x="1712" y="1010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2949575" y="3767138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pattFill prst="dkVert">
            <a:fgClr>
              <a:schemeClr val="accent2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2192338" y="3452813"/>
            <a:ext cx="855662" cy="638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2192338" y="3452813"/>
            <a:ext cx="855662" cy="173037"/>
          </a:xfrm>
          <a:prstGeom prst="rect">
            <a:avLst/>
          </a:prstGeom>
          <a:solidFill>
            <a:schemeClr val="accent2">
              <a:alpha val="34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Gjutning</a:t>
            </a:r>
            <a:endParaRPr lang="sv-SE" altLang="sv-SE" noProof="1"/>
          </a:p>
        </p:txBody>
      </p:sp>
      <p:grpSp>
        <p:nvGrpSpPr>
          <p:cNvPr id="262176" name="Group 32"/>
          <p:cNvGrpSpPr>
            <a:grpSpLocks/>
          </p:cNvGrpSpPr>
          <p:nvPr/>
        </p:nvGrpSpPr>
        <p:grpSpPr bwMode="auto">
          <a:xfrm>
            <a:off x="1730375" y="3095625"/>
            <a:ext cx="203200" cy="609600"/>
            <a:chOff x="1800" y="2340"/>
            <a:chExt cx="498" cy="384"/>
          </a:xfrm>
        </p:grpSpPr>
        <p:sp>
          <p:nvSpPr>
            <p:cNvPr id="262177" name="Rectangle 33"/>
            <p:cNvSpPr>
              <a:spLocks noChangeArrowheads="1"/>
            </p:cNvSpPr>
            <p:nvPr/>
          </p:nvSpPr>
          <p:spPr bwMode="auto">
            <a:xfrm>
              <a:off x="1800" y="2340"/>
              <a:ext cx="498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178" name="Rectangle 34"/>
            <p:cNvSpPr>
              <a:spLocks noChangeArrowheads="1"/>
            </p:cNvSpPr>
            <p:nvPr/>
          </p:nvSpPr>
          <p:spPr bwMode="auto">
            <a:xfrm>
              <a:off x="1800" y="2436"/>
              <a:ext cx="498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179" name="Rectangle 35"/>
            <p:cNvSpPr>
              <a:spLocks noChangeArrowheads="1"/>
            </p:cNvSpPr>
            <p:nvPr/>
          </p:nvSpPr>
          <p:spPr bwMode="auto">
            <a:xfrm>
              <a:off x="1800" y="2532"/>
              <a:ext cx="498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180" name="Rectangle 36"/>
            <p:cNvSpPr>
              <a:spLocks noChangeArrowheads="1"/>
            </p:cNvSpPr>
            <p:nvPr/>
          </p:nvSpPr>
          <p:spPr bwMode="auto">
            <a:xfrm>
              <a:off x="1800" y="2628"/>
              <a:ext cx="498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2181" name="AutoShape 37"/>
          <p:cNvSpPr>
            <a:spLocks noChangeArrowheads="1"/>
          </p:cNvSpPr>
          <p:nvPr/>
        </p:nvSpPr>
        <p:spPr bwMode="auto">
          <a:xfrm>
            <a:off x="3108325" y="3313113"/>
            <a:ext cx="571500" cy="415925"/>
          </a:xfrm>
          <a:prstGeom prst="triangle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/>
              <a:t>5</a:t>
            </a:r>
            <a:r>
              <a:rPr lang="sv-SE" altLang="sv-SE" noProof="1"/>
              <a:t>0 st</a:t>
            </a:r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4587875" y="3282950"/>
            <a:ext cx="571500" cy="415925"/>
          </a:xfrm>
          <a:prstGeom prst="triangle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/>
              <a:t>5</a:t>
            </a:r>
            <a:r>
              <a:rPr lang="sv-SE" altLang="sv-SE" noProof="1"/>
              <a:t>0 st</a:t>
            </a:r>
          </a:p>
        </p:txBody>
      </p:sp>
      <p:sp>
        <p:nvSpPr>
          <p:cNvPr id="262183" name="AutoShape 39"/>
          <p:cNvSpPr>
            <a:spLocks noChangeArrowheads="1"/>
          </p:cNvSpPr>
          <p:nvPr/>
        </p:nvSpPr>
        <p:spPr bwMode="auto">
          <a:xfrm>
            <a:off x="6140450" y="3281363"/>
            <a:ext cx="571500" cy="415925"/>
          </a:xfrm>
          <a:prstGeom prst="triangle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/>
              <a:t>5</a:t>
            </a:r>
            <a:r>
              <a:rPr lang="sv-SE" altLang="sv-SE" noProof="1"/>
              <a:t>0 st</a:t>
            </a:r>
          </a:p>
        </p:txBody>
      </p:sp>
      <p:grpSp>
        <p:nvGrpSpPr>
          <p:cNvPr id="262184" name="Group 40"/>
          <p:cNvGrpSpPr>
            <a:grpSpLocks/>
          </p:cNvGrpSpPr>
          <p:nvPr/>
        </p:nvGrpSpPr>
        <p:grpSpPr bwMode="auto">
          <a:xfrm>
            <a:off x="2184400" y="4227513"/>
            <a:ext cx="866775" cy="609600"/>
            <a:chOff x="1166" y="1824"/>
            <a:chExt cx="546" cy="384"/>
          </a:xfrm>
        </p:grpSpPr>
        <p:sp>
          <p:nvSpPr>
            <p:cNvPr id="262185" name="Rectangle 41"/>
            <p:cNvSpPr>
              <a:spLocks noChangeArrowheads="1"/>
            </p:cNvSpPr>
            <p:nvPr/>
          </p:nvSpPr>
          <p:spPr bwMode="auto">
            <a:xfrm>
              <a:off x="1166" y="1824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Cykeltid: 40 s</a:t>
              </a:r>
            </a:p>
          </p:txBody>
        </p:sp>
        <p:sp>
          <p:nvSpPr>
            <p:cNvPr id="262186" name="Rectangle 42"/>
            <p:cNvSpPr>
              <a:spLocks noChangeArrowheads="1"/>
            </p:cNvSpPr>
            <p:nvPr/>
          </p:nvSpPr>
          <p:spPr bwMode="auto">
            <a:xfrm>
              <a:off x="1166" y="1920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Ställtid: 2 h</a:t>
              </a:r>
            </a:p>
          </p:txBody>
        </p:sp>
        <p:sp>
          <p:nvSpPr>
            <p:cNvPr id="262187" name="Rectangle 43"/>
            <p:cNvSpPr>
              <a:spLocks noChangeArrowheads="1"/>
            </p:cNvSpPr>
            <p:nvPr/>
          </p:nvSpPr>
          <p:spPr bwMode="auto">
            <a:xfrm>
              <a:off x="1166" y="2016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Tillgänglighet:33%</a:t>
              </a:r>
            </a:p>
          </p:txBody>
        </p:sp>
        <p:sp>
          <p:nvSpPr>
            <p:cNvPr id="262188" name="Rectangle 44"/>
            <p:cNvSpPr>
              <a:spLocks noChangeArrowheads="1"/>
            </p:cNvSpPr>
            <p:nvPr/>
          </p:nvSpPr>
          <p:spPr bwMode="auto">
            <a:xfrm>
              <a:off x="1166" y="2112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Kassation: 1%</a:t>
              </a:r>
            </a:p>
          </p:txBody>
        </p:sp>
      </p:grpSp>
      <p:grpSp>
        <p:nvGrpSpPr>
          <p:cNvPr id="262189" name="Group 45"/>
          <p:cNvGrpSpPr>
            <a:grpSpLocks/>
          </p:cNvGrpSpPr>
          <p:nvPr/>
        </p:nvGrpSpPr>
        <p:grpSpPr bwMode="auto">
          <a:xfrm>
            <a:off x="3706813" y="4227513"/>
            <a:ext cx="866775" cy="609600"/>
            <a:chOff x="1166" y="1824"/>
            <a:chExt cx="546" cy="384"/>
          </a:xfrm>
        </p:grpSpPr>
        <p:sp>
          <p:nvSpPr>
            <p:cNvPr id="262190" name="Rectangle 46"/>
            <p:cNvSpPr>
              <a:spLocks noChangeArrowheads="1"/>
            </p:cNvSpPr>
            <p:nvPr/>
          </p:nvSpPr>
          <p:spPr bwMode="auto">
            <a:xfrm>
              <a:off x="1166" y="1824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Cykeltid: </a:t>
              </a:r>
              <a:r>
                <a:rPr lang="sv-SE" altLang="sv-SE" sz="800"/>
                <a:t>120</a:t>
              </a:r>
              <a:r>
                <a:rPr lang="sv-SE" altLang="sv-SE" sz="800" noProof="1"/>
                <a:t>0 s</a:t>
              </a:r>
            </a:p>
          </p:txBody>
        </p:sp>
        <p:sp>
          <p:nvSpPr>
            <p:cNvPr id="262191" name="Rectangle 47"/>
            <p:cNvSpPr>
              <a:spLocks noChangeArrowheads="1"/>
            </p:cNvSpPr>
            <p:nvPr/>
          </p:nvSpPr>
          <p:spPr bwMode="auto">
            <a:xfrm>
              <a:off x="1166" y="1920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Ställtid: 2 h</a:t>
              </a:r>
            </a:p>
          </p:txBody>
        </p:sp>
        <p:sp>
          <p:nvSpPr>
            <p:cNvPr id="262192" name="Rectangle 48"/>
            <p:cNvSpPr>
              <a:spLocks noChangeArrowheads="1"/>
            </p:cNvSpPr>
            <p:nvPr/>
          </p:nvSpPr>
          <p:spPr bwMode="auto">
            <a:xfrm>
              <a:off x="1166" y="2016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Tillgänglighet:33%</a:t>
              </a:r>
            </a:p>
          </p:txBody>
        </p:sp>
        <p:sp>
          <p:nvSpPr>
            <p:cNvPr id="262193" name="Rectangle 49"/>
            <p:cNvSpPr>
              <a:spLocks noChangeArrowheads="1"/>
            </p:cNvSpPr>
            <p:nvPr/>
          </p:nvSpPr>
          <p:spPr bwMode="auto">
            <a:xfrm>
              <a:off x="1166" y="2112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Kassation: 1%</a:t>
              </a:r>
            </a:p>
          </p:txBody>
        </p:sp>
      </p:grpSp>
      <p:grpSp>
        <p:nvGrpSpPr>
          <p:cNvPr id="262194" name="Group 50"/>
          <p:cNvGrpSpPr>
            <a:grpSpLocks/>
          </p:cNvGrpSpPr>
          <p:nvPr/>
        </p:nvGrpSpPr>
        <p:grpSpPr bwMode="auto">
          <a:xfrm>
            <a:off x="5227638" y="4227513"/>
            <a:ext cx="866775" cy="609600"/>
            <a:chOff x="1166" y="1824"/>
            <a:chExt cx="546" cy="384"/>
          </a:xfrm>
        </p:grpSpPr>
        <p:sp>
          <p:nvSpPr>
            <p:cNvPr id="262195" name="Rectangle 51"/>
            <p:cNvSpPr>
              <a:spLocks noChangeArrowheads="1"/>
            </p:cNvSpPr>
            <p:nvPr/>
          </p:nvSpPr>
          <p:spPr bwMode="auto">
            <a:xfrm>
              <a:off x="1166" y="1824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Cykeltid: </a:t>
              </a:r>
              <a:r>
                <a:rPr lang="sv-SE" altLang="sv-SE" sz="800"/>
                <a:t>1</a:t>
              </a:r>
              <a:r>
                <a:rPr lang="sv-SE" altLang="sv-SE" sz="800" noProof="1"/>
                <a:t>0</a:t>
              </a:r>
              <a:r>
                <a:rPr lang="sv-SE" altLang="sv-SE" sz="800"/>
                <a:t>0</a:t>
              </a:r>
              <a:r>
                <a:rPr lang="sv-SE" altLang="sv-SE" sz="800" noProof="1"/>
                <a:t> s</a:t>
              </a:r>
            </a:p>
          </p:txBody>
        </p:sp>
        <p:sp>
          <p:nvSpPr>
            <p:cNvPr id="262196" name="Rectangle 52"/>
            <p:cNvSpPr>
              <a:spLocks noChangeArrowheads="1"/>
            </p:cNvSpPr>
            <p:nvPr/>
          </p:nvSpPr>
          <p:spPr bwMode="auto">
            <a:xfrm>
              <a:off x="1166" y="1920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Ställtid: 2 h</a:t>
              </a:r>
            </a:p>
          </p:txBody>
        </p:sp>
        <p:sp>
          <p:nvSpPr>
            <p:cNvPr id="262197" name="Rectangle 53"/>
            <p:cNvSpPr>
              <a:spLocks noChangeArrowheads="1"/>
            </p:cNvSpPr>
            <p:nvPr/>
          </p:nvSpPr>
          <p:spPr bwMode="auto">
            <a:xfrm>
              <a:off x="1166" y="2016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Tillgänglighet:33%</a:t>
              </a:r>
            </a:p>
          </p:txBody>
        </p:sp>
        <p:sp>
          <p:nvSpPr>
            <p:cNvPr id="262198" name="Rectangle 54"/>
            <p:cNvSpPr>
              <a:spLocks noChangeArrowheads="1"/>
            </p:cNvSpPr>
            <p:nvPr/>
          </p:nvSpPr>
          <p:spPr bwMode="auto">
            <a:xfrm>
              <a:off x="1166" y="2112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Kassation: 1%</a:t>
              </a:r>
            </a:p>
          </p:txBody>
        </p:sp>
      </p:grpSp>
      <p:grpSp>
        <p:nvGrpSpPr>
          <p:cNvPr id="262199" name="Group 55"/>
          <p:cNvGrpSpPr>
            <a:grpSpLocks/>
          </p:cNvGrpSpPr>
          <p:nvPr/>
        </p:nvGrpSpPr>
        <p:grpSpPr bwMode="auto">
          <a:xfrm>
            <a:off x="6765925" y="4227513"/>
            <a:ext cx="866775" cy="609600"/>
            <a:chOff x="1166" y="1824"/>
            <a:chExt cx="546" cy="384"/>
          </a:xfrm>
        </p:grpSpPr>
        <p:sp>
          <p:nvSpPr>
            <p:cNvPr id="262200" name="Rectangle 56"/>
            <p:cNvSpPr>
              <a:spLocks noChangeArrowheads="1"/>
            </p:cNvSpPr>
            <p:nvPr/>
          </p:nvSpPr>
          <p:spPr bwMode="auto">
            <a:xfrm>
              <a:off x="1166" y="1824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Cykeltid: </a:t>
              </a:r>
              <a:r>
                <a:rPr lang="sv-SE" altLang="sv-SE" sz="800"/>
                <a:t>60</a:t>
              </a:r>
              <a:r>
                <a:rPr lang="sv-SE" altLang="sv-SE" sz="800" noProof="1"/>
                <a:t>0 s</a:t>
              </a:r>
            </a:p>
          </p:txBody>
        </p:sp>
        <p:sp>
          <p:nvSpPr>
            <p:cNvPr id="262201" name="Rectangle 57"/>
            <p:cNvSpPr>
              <a:spLocks noChangeArrowheads="1"/>
            </p:cNvSpPr>
            <p:nvPr/>
          </p:nvSpPr>
          <p:spPr bwMode="auto">
            <a:xfrm>
              <a:off x="1166" y="1920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Ställtid: 2 h</a:t>
              </a:r>
            </a:p>
          </p:txBody>
        </p:sp>
        <p:sp>
          <p:nvSpPr>
            <p:cNvPr id="262202" name="Rectangle 58"/>
            <p:cNvSpPr>
              <a:spLocks noChangeArrowheads="1"/>
            </p:cNvSpPr>
            <p:nvPr/>
          </p:nvSpPr>
          <p:spPr bwMode="auto">
            <a:xfrm>
              <a:off x="1166" y="2016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Tillgänglighet:33%</a:t>
              </a:r>
            </a:p>
          </p:txBody>
        </p:sp>
        <p:sp>
          <p:nvSpPr>
            <p:cNvPr id="262203" name="Rectangle 59"/>
            <p:cNvSpPr>
              <a:spLocks noChangeArrowheads="1"/>
            </p:cNvSpPr>
            <p:nvPr/>
          </p:nvSpPr>
          <p:spPr bwMode="auto">
            <a:xfrm>
              <a:off x="1166" y="2112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Kassation: 1%</a:t>
              </a:r>
            </a:p>
          </p:txBody>
        </p:sp>
      </p:grpSp>
      <p:sp>
        <p:nvSpPr>
          <p:cNvPr id="262213" name="Freeform 69"/>
          <p:cNvSpPr>
            <a:spLocks/>
          </p:cNvSpPr>
          <p:nvPr/>
        </p:nvSpPr>
        <p:spPr bwMode="auto">
          <a:xfrm>
            <a:off x="1552575" y="5334000"/>
            <a:ext cx="6715125" cy="209550"/>
          </a:xfrm>
          <a:custGeom>
            <a:avLst/>
            <a:gdLst>
              <a:gd name="T0" fmla="*/ 0 w 4230"/>
              <a:gd name="T1" fmla="*/ 0 h 132"/>
              <a:gd name="T2" fmla="*/ 396 w 4230"/>
              <a:gd name="T3" fmla="*/ 0 h 132"/>
              <a:gd name="T4" fmla="*/ 396 w 4230"/>
              <a:gd name="T5" fmla="*/ 120 h 132"/>
              <a:gd name="T6" fmla="*/ 948 w 4230"/>
              <a:gd name="T7" fmla="*/ 120 h 132"/>
              <a:gd name="T8" fmla="*/ 948 w 4230"/>
              <a:gd name="T9" fmla="*/ 6 h 132"/>
              <a:gd name="T10" fmla="*/ 1356 w 4230"/>
              <a:gd name="T11" fmla="*/ 6 h 132"/>
              <a:gd name="T12" fmla="*/ 1356 w 4230"/>
              <a:gd name="T13" fmla="*/ 126 h 132"/>
              <a:gd name="T14" fmla="*/ 1902 w 4230"/>
              <a:gd name="T15" fmla="*/ 126 h 132"/>
              <a:gd name="T16" fmla="*/ 1902 w 4230"/>
              <a:gd name="T17" fmla="*/ 6 h 132"/>
              <a:gd name="T18" fmla="*/ 2310 w 4230"/>
              <a:gd name="T19" fmla="*/ 6 h 132"/>
              <a:gd name="T20" fmla="*/ 2310 w 4230"/>
              <a:gd name="T21" fmla="*/ 132 h 132"/>
              <a:gd name="T22" fmla="*/ 2868 w 4230"/>
              <a:gd name="T23" fmla="*/ 132 h 132"/>
              <a:gd name="T24" fmla="*/ 2868 w 4230"/>
              <a:gd name="T25" fmla="*/ 6 h 132"/>
              <a:gd name="T26" fmla="*/ 3276 w 4230"/>
              <a:gd name="T27" fmla="*/ 6 h 132"/>
              <a:gd name="T28" fmla="*/ 3276 w 4230"/>
              <a:gd name="T29" fmla="*/ 132 h 132"/>
              <a:gd name="T30" fmla="*/ 3828 w 4230"/>
              <a:gd name="T31" fmla="*/ 132 h 132"/>
              <a:gd name="T32" fmla="*/ 3828 w 4230"/>
              <a:gd name="T33" fmla="*/ 12 h 132"/>
              <a:gd name="T34" fmla="*/ 4230 w 4230"/>
              <a:gd name="T35" fmla="*/ 1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30" h="132">
                <a:moveTo>
                  <a:pt x="0" y="0"/>
                </a:moveTo>
                <a:lnTo>
                  <a:pt x="396" y="0"/>
                </a:lnTo>
                <a:lnTo>
                  <a:pt x="396" y="120"/>
                </a:lnTo>
                <a:lnTo>
                  <a:pt x="948" y="120"/>
                </a:lnTo>
                <a:lnTo>
                  <a:pt x="948" y="6"/>
                </a:lnTo>
                <a:lnTo>
                  <a:pt x="1356" y="6"/>
                </a:lnTo>
                <a:lnTo>
                  <a:pt x="1356" y="126"/>
                </a:lnTo>
                <a:lnTo>
                  <a:pt x="1902" y="126"/>
                </a:lnTo>
                <a:lnTo>
                  <a:pt x="1902" y="6"/>
                </a:lnTo>
                <a:lnTo>
                  <a:pt x="2310" y="6"/>
                </a:lnTo>
                <a:lnTo>
                  <a:pt x="2310" y="132"/>
                </a:lnTo>
                <a:lnTo>
                  <a:pt x="2868" y="132"/>
                </a:lnTo>
                <a:lnTo>
                  <a:pt x="2868" y="6"/>
                </a:lnTo>
                <a:lnTo>
                  <a:pt x="3276" y="6"/>
                </a:lnTo>
                <a:lnTo>
                  <a:pt x="3276" y="132"/>
                </a:lnTo>
                <a:lnTo>
                  <a:pt x="3828" y="132"/>
                </a:lnTo>
                <a:lnTo>
                  <a:pt x="3828" y="12"/>
                </a:lnTo>
                <a:lnTo>
                  <a:pt x="4230" y="1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14" name="Text Box 70"/>
          <p:cNvSpPr txBox="1">
            <a:spLocks noChangeArrowheads="1"/>
          </p:cNvSpPr>
          <p:nvPr/>
        </p:nvSpPr>
        <p:spPr bwMode="auto">
          <a:xfrm>
            <a:off x="2547938" y="5297488"/>
            <a:ext cx="2762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40s</a:t>
            </a:r>
            <a:endParaRPr lang="sv-SE" altLang="sv-SE" noProof="1"/>
          </a:p>
        </p:txBody>
      </p:sp>
      <p:sp>
        <p:nvSpPr>
          <p:cNvPr id="262215" name="Text Box 71"/>
          <p:cNvSpPr txBox="1">
            <a:spLocks noChangeArrowheads="1"/>
          </p:cNvSpPr>
          <p:nvPr/>
        </p:nvSpPr>
        <p:spPr bwMode="auto">
          <a:xfrm>
            <a:off x="3916363" y="5316538"/>
            <a:ext cx="4159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1200s</a:t>
            </a:r>
            <a:endParaRPr lang="sv-SE" altLang="sv-SE" noProof="1"/>
          </a:p>
        </p:txBody>
      </p:sp>
      <p:sp>
        <p:nvSpPr>
          <p:cNvPr id="262216" name="Text Box 72"/>
          <p:cNvSpPr txBox="1">
            <a:spLocks noChangeArrowheads="1"/>
          </p:cNvSpPr>
          <p:nvPr/>
        </p:nvSpPr>
        <p:spPr bwMode="auto">
          <a:xfrm>
            <a:off x="5494338" y="5335588"/>
            <a:ext cx="3460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100s</a:t>
            </a:r>
            <a:endParaRPr lang="sv-SE" altLang="sv-SE" noProof="1"/>
          </a:p>
        </p:txBody>
      </p:sp>
      <p:sp>
        <p:nvSpPr>
          <p:cNvPr id="262217" name="Text Box 73"/>
          <p:cNvSpPr txBox="1">
            <a:spLocks noChangeArrowheads="1"/>
          </p:cNvSpPr>
          <p:nvPr/>
        </p:nvSpPr>
        <p:spPr bwMode="auto">
          <a:xfrm>
            <a:off x="7085013" y="5316538"/>
            <a:ext cx="3460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600s</a:t>
            </a:r>
            <a:endParaRPr lang="sv-SE" altLang="sv-SE" noProof="1"/>
          </a:p>
        </p:txBody>
      </p:sp>
      <p:sp>
        <p:nvSpPr>
          <p:cNvPr id="262218" name="Text Box 74"/>
          <p:cNvSpPr txBox="1">
            <a:spLocks noChangeArrowheads="1"/>
          </p:cNvSpPr>
          <p:nvPr/>
        </p:nvSpPr>
        <p:spPr bwMode="auto">
          <a:xfrm>
            <a:off x="1725613" y="5106988"/>
            <a:ext cx="2825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48h</a:t>
            </a:r>
            <a:endParaRPr lang="sv-SE" altLang="sv-SE" noProof="1"/>
          </a:p>
        </p:txBody>
      </p:sp>
      <p:sp>
        <p:nvSpPr>
          <p:cNvPr id="262219" name="Text Box 75"/>
          <p:cNvSpPr txBox="1">
            <a:spLocks noChangeArrowheads="1"/>
          </p:cNvSpPr>
          <p:nvPr/>
        </p:nvSpPr>
        <p:spPr bwMode="auto">
          <a:xfrm>
            <a:off x="3275013" y="5106988"/>
            <a:ext cx="2127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6h</a:t>
            </a:r>
            <a:endParaRPr lang="sv-SE" altLang="sv-SE" noProof="1"/>
          </a:p>
        </p:txBody>
      </p:sp>
      <p:sp>
        <p:nvSpPr>
          <p:cNvPr id="262220" name="Text Box 76"/>
          <p:cNvSpPr txBox="1">
            <a:spLocks noChangeArrowheads="1"/>
          </p:cNvSpPr>
          <p:nvPr/>
        </p:nvSpPr>
        <p:spPr bwMode="auto">
          <a:xfrm>
            <a:off x="4805363" y="5113338"/>
            <a:ext cx="2127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6h</a:t>
            </a:r>
            <a:endParaRPr lang="sv-SE" altLang="sv-SE" noProof="1"/>
          </a:p>
        </p:txBody>
      </p:sp>
      <p:sp>
        <p:nvSpPr>
          <p:cNvPr id="262221" name="Text Box 77"/>
          <p:cNvSpPr txBox="1">
            <a:spLocks noChangeArrowheads="1"/>
          </p:cNvSpPr>
          <p:nvPr/>
        </p:nvSpPr>
        <p:spPr bwMode="auto">
          <a:xfrm>
            <a:off x="6335713" y="5119688"/>
            <a:ext cx="2127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6h</a:t>
            </a:r>
            <a:endParaRPr lang="sv-SE" altLang="sv-SE" noProof="1"/>
          </a:p>
        </p:txBody>
      </p:sp>
      <p:sp>
        <p:nvSpPr>
          <p:cNvPr id="262222" name="Text Box 78"/>
          <p:cNvSpPr txBox="1">
            <a:spLocks noChangeArrowheads="1"/>
          </p:cNvSpPr>
          <p:nvPr/>
        </p:nvSpPr>
        <p:spPr bwMode="auto">
          <a:xfrm>
            <a:off x="7827963" y="5103813"/>
            <a:ext cx="2825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48h</a:t>
            </a:r>
            <a:endParaRPr lang="sv-SE" altLang="sv-SE" noProof="1"/>
          </a:p>
        </p:txBody>
      </p:sp>
      <p:sp>
        <p:nvSpPr>
          <p:cNvPr id="262223" name="Rectangle 79"/>
          <p:cNvSpPr>
            <a:spLocks noChangeArrowheads="1"/>
          </p:cNvSpPr>
          <p:nvPr/>
        </p:nvSpPr>
        <p:spPr bwMode="auto">
          <a:xfrm>
            <a:off x="8210550" y="5200650"/>
            <a:ext cx="47625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 sz="800"/>
              <a:t>48</a:t>
            </a:r>
            <a:r>
              <a:rPr lang="sv-SE" altLang="sv-SE" sz="800" noProof="1"/>
              <a:t> h</a:t>
            </a:r>
          </a:p>
        </p:txBody>
      </p:sp>
      <p:sp>
        <p:nvSpPr>
          <p:cNvPr id="262224" name="Rectangle 80"/>
          <p:cNvSpPr>
            <a:spLocks noChangeArrowheads="1"/>
          </p:cNvSpPr>
          <p:nvPr/>
        </p:nvSpPr>
        <p:spPr bwMode="auto">
          <a:xfrm>
            <a:off x="8210550" y="5353050"/>
            <a:ext cx="47625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 sz="800"/>
              <a:t>1940 s</a:t>
            </a:r>
            <a:endParaRPr lang="sv-SE" altLang="sv-SE" sz="800" noProof="1"/>
          </a:p>
        </p:txBody>
      </p:sp>
      <p:sp>
        <p:nvSpPr>
          <p:cNvPr id="262225" name="Text Box 81"/>
          <p:cNvSpPr txBox="1">
            <a:spLocks noChangeArrowheads="1"/>
          </p:cNvSpPr>
          <p:nvPr/>
        </p:nvSpPr>
        <p:spPr bwMode="auto">
          <a:xfrm>
            <a:off x="8697913" y="5259388"/>
            <a:ext cx="7032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11200 ppm</a:t>
            </a:r>
            <a:endParaRPr lang="sv-SE" altLang="sv-SE" noProof="1"/>
          </a:p>
        </p:txBody>
      </p:sp>
      <p:grpSp>
        <p:nvGrpSpPr>
          <p:cNvPr id="262226" name="Group 82"/>
          <p:cNvGrpSpPr>
            <a:grpSpLocks/>
          </p:cNvGrpSpPr>
          <p:nvPr/>
        </p:nvGrpSpPr>
        <p:grpSpPr bwMode="auto">
          <a:xfrm>
            <a:off x="4343400" y="1557338"/>
            <a:ext cx="855663" cy="638175"/>
            <a:chOff x="359" y="985"/>
            <a:chExt cx="539" cy="402"/>
          </a:xfrm>
        </p:grpSpPr>
        <p:sp>
          <p:nvSpPr>
            <p:cNvPr id="262227" name="Rectangle 83"/>
            <p:cNvSpPr>
              <a:spLocks noChangeArrowheads="1"/>
            </p:cNvSpPr>
            <p:nvPr/>
          </p:nvSpPr>
          <p:spPr bwMode="auto">
            <a:xfrm>
              <a:off x="359" y="985"/>
              <a:ext cx="539" cy="40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2228" name="Rectangle 84"/>
            <p:cNvSpPr>
              <a:spLocks noChangeArrowheads="1"/>
            </p:cNvSpPr>
            <p:nvPr/>
          </p:nvSpPr>
          <p:spPr bwMode="auto">
            <a:xfrm>
              <a:off x="359" y="985"/>
              <a:ext cx="539" cy="109"/>
            </a:xfrm>
            <a:prstGeom prst="rect">
              <a:avLst/>
            </a:prstGeom>
            <a:solidFill>
              <a:schemeClr val="accent2">
                <a:alpha val="34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/>
                <a:t>Styrning</a:t>
              </a:r>
              <a:endParaRPr lang="sv-SE" altLang="sv-SE" noProof="1"/>
            </a:p>
          </p:txBody>
        </p:sp>
      </p:grpSp>
      <p:sp>
        <p:nvSpPr>
          <p:cNvPr id="262229" name="Line 85"/>
          <p:cNvSpPr>
            <a:spLocks noChangeShapeType="1"/>
          </p:cNvSpPr>
          <p:nvPr/>
        </p:nvSpPr>
        <p:spPr bwMode="auto">
          <a:xfrm flipH="1">
            <a:off x="1320800" y="2060575"/>
            <a:ext cx="2743200" cy="111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0" name="Line 86"/>
          <p:cNvSpPr>
            <a:spLocks noChangeShapeType="1"/>
          </p:cNvSpPr>
          <p:nvPr/>
        </p:nvSpPr>
        <p:spPr bwMode="auto">
          <a:xfrm flipH="1">
            <a:off x="2844800" y="2322513"/>
            <a:ext cx="1465263" cy="928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1" name="Line 87"/>
          <p:cNvSpPr>
            <a:spLocks noChangeShapeType="1"/>
          </p:cNvSpPr>
          <p:nvPr/>
        </p:nvSpPr>
        <p:spPr bwMode="auto">
          <a:xfrm flipH="1">
            <a:off x="4252913" y="2365375"/>
            <a:ext cx="377825" cy="90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2" name="Line 88"/>
          <p:cNvSpPr>
            <a:spLocks noChangeShapeType="1"/>
          </p:cNvSpPr>
          <p:nvPr/>
        </p:nvSpPr>
        <p:spPr bwMode="auto">
          <a:xfrm>
            <a:off x="5167313" y="2379663"/>
            <a:ext cx="463550" cy="871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3" name="Line 89"/>
          <p:cNvSpPr>
            <a:spLocks noChangeShapeType="1"/>
          </p:cNvSpPr>
          <p:nvPr/>
        </p:nvSpPr>
        <p:spPr bwMode="auto">
          <a:xfrm>
            <a:off x="5370513" y="2017713"/>
            <a:ext cx="1712912" cy="127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4" name="Line 90"/>
          <p:cNvSpPr>
            <a:spLocks noChangeShapeType="1"/>
          </p:cNvSpPr>
          <p:nvPr/>
        </p:nvSpPr>
        <p:spPr bwMode="auto">
          <a:xfrm>
            <a:off x="5500688" y="1814513"/>
            <a:ext cx="3163887" cy="1509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2235" name="Text Box 91"/>
          <p:cNvSpPr txBox="1">
            <a:spLocks noChangeArrowheads="1"/>
          </p:cNvSpPr>
          <p:nvPr/>
        </p:nvSpPr>
        <p:spPr bwMode="auto">
          <a:xfrm rot="-1288158">
            <a:off x="1631950" y="2351088"/>
            <a:ext cx="20859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Materialbemyndigande + blockorder</a:t>
            </a:r>
            <a:endParaRPr lang="sv-SE" altLang="sv-SE" noProof="1"/>
          </a:p>
        </p:txBody>
      </p:sp>
      <p:sp>
        <p:nvSpPr>
          <p:cNvPr id="262236" name="Text Box 92"/>
          <p:cNvSpPr txBox="1">
            <a:spLocks noChangeArrowheads="1"/>
          </p:cNvSpPr>
          <p:nvPr/>
        </p:nvSpPr>
        <p:spPr bwMode="auto">
          <a:xfrm rot="-1808483">
            <a:off x="3027363" y="2540000"/>
            <a:ext cx="10350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Produktionsorder</a:t>
            </a:r>
            <a:endParaRPr lang="sv-SE" altLang="sv-SE" noProof="1"/>
          </a:p>
        </p:txBody>
      </p:sp>
      <p:sp>
        <p:nvSpPr>
          <p:cNvPr id="262237" name="Text Box 93"/>
          <p:cNvSpPr txBox="1">
            <a:spLocks noChangeArrowheads="1"/>
          </p:cNvSpPr>
          <p:nvPr/>
        </p:nvSpPr>
        <p:spPr bwMode="auto">
          <a:xfrm rot="-4003107">
            <a:off x="3749676" y="2755900"/>
            <a:ext cx="10350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Produktionsorder</a:t>
            </a:r>
            <a:endParaRPr lang="sv-SE" altLang="sv-SE" noProof="1"/>
          </a:p>
        </p:txBody>
      </p:sp>
      <p:sp>
        <p:nvSpPr>
          <p:cNvPr id="262238" name="Text Box 94"/>
          <p:cNvSpPr txBox="1">
            <a:spLocks noChangeArrowheads="1"/>
          </p:cNvSpPr>
          <p:nvPr/>
        </p:nvSpPr>
        <p:spPr bwMode="auto">
          <a:xfrm rot="-18017124">
            <a:off x="5084763" y="2784475"/>
            <a:ext cx="10350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Produktionsorder</a:t>
            </a:r>
            <a:endParaRPr lang="sv-SE" altLang="sv-SE" noProof="1"/>
          </a:p>
        </p:txBody>
      </p:sp>
      <p:sp>
        <p:nvSpPr>
          <p:cNvPr id="262239" name="Text Box 95"/>
          <p:cNvSpPr txBox="1">
            <a:spLocks noChangeArrowheads="1"/>
          </p:cNvSpPr>
          <p:nvPr/>
        </p:nvSpPr>
        <p:spPr bwMode="auto">
          <a:xfrm rot="-19567786">
            <a:off x="6159500" y="2667000"/>
            <a:ext cx="10350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Produktionsorder</a:t>
            </a:r>
            <a:endParaRPr lang="sv-SE" altLang="sv-SE" noProof="1"/>
          </a:p>
        </p:txBody>
      </p:sp>
      <p:sp>
        <p:nvSpPr>
          <p:cNvPr id="262240" name="Text Box 96"/>
          <p:cNvSpPr txBox="1">
            <a:spLocks noChangeArrowheads="1"/>
          </p:cNvSpPr>
          <p:nvPr/>
        </p:nvSpPr>
        <p:spPr bwMode="auto">
          <a:xfrm rot="1599079">
            <a:off x="6756400" y="2335213"/>
            <a:ext cx="83026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Leveransplan</a:t>
            </a:r>
            <a:endParaRPr lang="sv-SE" altLang="sv-SE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6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800" noProof="1">
                <a:solidFill>
                  <a:srgbClr val="000000"/>
                </a:solidFill>
              </a:rPr>
              <a:t>Vanliga symboler vid värdeflödesanalys</a:t>
            </a:r>
          </a:p>
        </p:txBody>
      </p:sp>
      <p:grpSp>
        <p:nvGrpSpPr>
          <p:cNvPr id="225437" name="Group 157"/>
          <p:cNvGrpSpPr>
            <a:grpSpLocks/>
          </p:cNvGrpSpPr>
          <p:nvPr/>
        </p:nvGrpSpPr>
        <p:grpSpPr bwMode="auto">
          <a:xfrm>
            <a:off x="455613" y="1790700"/>
            <a:ext cx="855662" cy="638175"/>
            <a:chOff x="287" y="1128"/>
            <a:chExt cx="539" cy="402"/>
          </a:xfrm>
        </p:grpSpPr>
        <p:sp>
          <p:nvSpPr>
            <p:cNvPr id="225307" name="Rectangle 27"/>
            <p:cNvSpPr>
              <a:spLocks noChangeArrowheads="1"/>
            </p:cNvSpPr>
            <p:nvPr/>
          </p:nvSpPr>
          <p:spPr bwMode="auto">
            <a:xfrm>
              <a:off x="287" y="1128"/>
              <a:ext cx="539" cy="40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08" name="Rectangle 28"/>
            <p:cNvSpPr>
              <a:spLocks noChangeArrowheads="1"/>
            </p:cNvSpPr>
            <p:nvPr/>
          </p:nvSpPr>
          <p:spPr bwMode="auto">
            <a:xfrm>
              <a:off x="287" y="1128"/>
              <a:ext cx="539" cy="109"/>
            </a:xfrm>
            <a:prstGeom prst="rect">
              <a:avLst/>
            </a:prstGeom>
            <a:solidFill>
              <a:schemeClr val="accent2">
                <a:alpha val="34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noProof="1"/>
                <a:t>Processnamn</a:t>
              </a:r>
            </a:p>
          </p:txBody>
        </p:sp>
      </p:grpSp>
      <p:grpSp>
        <p:nvGrpSpPr>
          <p:cNvPr id="225438" name="Group 158"/>
          <p:cNvGrpSpPr>
            <a:grpSpLocks/>
          </p:cNvGrpSpPr>
          <p:nvPr/>
        </p:nvGrpSpPr>
        <p:grpSpPr bwMode="auto">
          <a:xfrm>
            <a:off x="1906588" y="1792288"/>
            <a:ext cx="869950" cy="636587"/>
            <a:chOff x="1201" y="1129"/>
            <a:chExt cx="548" cy="401"/>
          </a:xfrm>
        </p:grpSpPr>
        <p:sp>
          <p:nvSpPr>
            <p:cNvPr id="225309" name="Rectangle 29"/>
            <p:cNvSpPr>
              <a:spLocks noChangeArrowheads="1"/>
            </p:cNvSpPr>
            <p:nvPr/>
          </p:nvSpPr>
          <p:spPr bwMode="auto">
            <a:xfrm>
              <a:off x="1204" y="1230"/>
              <a:ext cx="539" cy="3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noProof="1"/>
                <a:t>Företaget AB</a:t>
              </a:r>
            </a:p>
          </p:txBody>
        </p:sp>
        <p:sp>
          <p:nvSpPr>
            <p:cNvPr id="225310" name="AutoShape 30"/>
            <p:cNvSpPr>
              <a:spLocks noChangeArrowheads="1"/>
            </p:cNvSpPr>
            <p:nvPr/>
          </p:nvSpPr>
          <p:spPr bwMode="auto">
            <a:xfrm>
              <a:off x="1201" y="1129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11" name="AutoShape 31"/>
            <p:cNvSpPr>
              <a:spLocks noChangeArrowheads="1"/>
            </p:cNvSpPr>
            <p:nvPr/>
          </p:nvSpPr>
          <p:spPr bwMode="auto">
            <a:xfrm>
              <a:off x="1379" y="1133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12" name="AutoShape 32"/>
            <p:cNvSpPr>
              <a:spLocks noChangeArrowheads="1"/>
            </p:cNvSpPr>
            <p:nvPr/>
          </p:nvSpPr>
          <p:spPr bwMode="auto">
            <a:xfrm>
              <a:off x="1563" y="1137"/>
              <a:ext cx="186" cy="96"/>
            </a:xfrm>
            <a:prstGeom prst="rtTriangl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25314" name="AutoShape 34"/>
          <p:cNvSpPr>
            <a:spLocks noChangeArrowheads="1"/>
          </p:cNvSpPr>
          <p:nvPr/>
        </p:nvSpPr>
        <p:spPr bwMode="auto">
          <a:xfrm>
            <a:off x="3371850" y="1830388"/>
            <a:ext cx="876300" cy="561975"/>
          </a:xfrm>
          <a:prstGeom prst="triangle">
            <a:avLst>
              <a:gd name="adj" fmla="val 50000"/>
            </a:avLst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noProof="1"/>
              <a:t>100 st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2 dagar</a:t>
            </a:r>
          </a:p>
        </p:txBody>
      </p:sp>
      <p:grpSp>
        <p:nvGrpSpPr>
          <p:cNvPr id="225402" name="Group 122"/>
          <p:cNvGrpSpPr>
            <a:grpSpLocks/>
          </p:cNvGrpSpPr>
          <p:nvPr/>
        </p:nvGrpSpPr>
        <p:grpSpPr bwMode="auto">
          <a:xfrm>
            <a:off x="4843463" y="1897063"/>
            <a:ext cx="806450" cy="428625"/>
            <a:chOff x="3102" y="1122"/>
            <a:chExt cx="508" cy="270"/>
          </a:xfrm>
        </p:grpSpPr>
        <p:sp>
          <p:nvSpPr>
            <p:cNvPr id="225317" name="Oval 37"/>
            <p:cNvSpPr>
              <a:spLocks noChangeArrowheads="1"/>
            </p:cNvSpPr>
            <p:nvPr/>
          </p:nvSpPr>
          <p:spPr bwMode="auto">
            <a:xfrm>
              <a:off x="3138" y="1308"/>
              <a:ext cx="84" cy="84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18" name="Oval 38"/>
            <p:cNvSpPr>
              <a:spLocks noChangeArrowheads="1"/>
            </p:cNvSpPr>
            <p:nvPr/>
          </p:nvSpPr>
          <p:spPr bwMode="auto">
            <a:xfrm>
              <a:off x="3454" y="1306"/>
              <a:ext cx="84" cy="84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15" name="Rectangle 35"/>
            <p:cNvSpPr>
              <a:spLocks noChangeArrowheads="1"/>
            </p:cNvSpPr>
            <p:nvPr/>
          </p:nvSpPr>
          <p:spPr bwMode="auto">
            <a:xfrm>
              <a:off x="3102" y="1122"/>
              <a:ext cx="384" cy="19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noProof="1"/>
                <a:t>må, fre</a:t>
              </a:r>
            </a:p>
          </p:txBody>
        </p:sp>
        <p:sp>
          <p:nvSpPr>
            <p:cNvPr id="225316" name="Rectangle 36"/>
            <p:cNvSpPr>
              <a:spLocks noChangeArrowheads="1"/>
            </p:cNvSpPr>
            <p:nvPr/>
          </p:nvSpPr>
          <p:spPr bwMode="auto">
            <a:xfrm>
              <a:off x="3490" y="1162"/>
              <a:ext cx="120" cy="1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19" name="Rectangle 39"/>
            <p:cNvSpPr>
              <a:spLocks noChangeArrowheads="1"/>
            </p:cNvSpPr>
            <p:nvPr/>
          </p:nvSpPr>
          <p:spPr bwMode="auto">
            <a:xfrm>
              <a:off x="3552" y="1164"/>
              <a:ext cx="56" cy="72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25320" name="AutoShape 40"/>
          <p:cNvSpPr>
            <a:spLocks noChangeArrowheads="1"/>
          </p:cNvSpPr>
          <p:nvPr/>
        </p:nvSpPr>
        <p:spPr bwMode="auto">
          <a:xfrm>
            <a:off x="6245225" y="2039938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pattFill prst="dkVert">
            <a:fgClr>
              <a:schemeClr val="accent2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321" name="AutoShape 41"/>
          <p:cNvSpPr>
            <a:spLocks noChangeArrowheads="1"/>
          </p:cNvSpPr>
          <p:nvPr/>
        </p:nvSpPr>
        <p:spPr bwMode="auto">
          <a:xfrm>
            <a:off x="7602538" y="2039938"/>
            <a:ext cx="762000" cy="142875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25395" name="Group 115"/>
          <p:cNvGrpSpPr>
            <a:grpSpLocks/>
          </p:cNvGrpSpPr>
          <p:nvPr/>
        </p:nvGrpSpPr>
        <p:grpSpPr bwMode="auto">
          <a:xfrm>
            <a:off x="466725" y="2924175"/>
            <a:ext cx="885825" cy="552450"/>
            <a:chOff x="498" y="1926"/>
            <a:chExt cx="558" cy="348"/>
          </a:xfrm>
        </p:grpSpPr>
        <p:sp>
          <p:nvSpPr>
            <p:cNvPr id="225322" name="Oval 42"/>
            <p:cNvSpPr>
              <a:spLocks noChangeArrowheads="1"/>
            </p:cNvSpPr>
            <p:nvPr/>
          </p:nvSpPr>
          <p:spPr bwMode="auto">
            <a:xfrm>
              <a:off x="582" y="2076"/>
              <a:ext cx="84" cy="8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23" name="Oval 43"/>
            <p:cNvSpPr>
              <a:spLocks noChangeArrowheads="1"/>
            </p:cNvSpPr>
            <p:nvPr/>
          </p:nvSpPr>
          <p:spPr bwMode="auto">
            <a:xfrm>
              <a:off x="718" y="2080"/>
              <a:ext cx="84" cy="8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24" name="Line 44"/>
            <p:cNvSpPr>
              <a:spLocks noChangeShapeType="1"/>
            </p:cNvSpPr>
            <p:nvPr/>
          </p:nvSpPr>
          <p:spPr bwMode="auto">
            <a:xfrm>
              <a:off x="664" y="2120"/>
              <a:ext cx="48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26" name="Freeform 46"/>
            <p:cNvSpPr>
              <a:spLocks/>
            </p:cNvSpPr>
            <p:nvPr/>
          </p:nvSpPr>
          <p:spPr bwMode="auto">
            <a:xfrm>
              <a:off x="584" y="1950"/>
              <a:ext cx="154" cy="150"/>
            </a:xfrm>
            <a:custGeom>
              <a:avLst/>
              <a:gdLst>
                <a:gd name="T0" fmla="*/ 0 w 154"/>
                <a:gd name="T1" fmla="*/ 150 h 150"/>
                <a:gd name="T2" fmla="*/ 114 w 154"/>
                <a:gd name="T3" fmla="*/ 18 h 150"/>
                <a:gd name="T4" fmla="*/ 154 w 154"/>
                <a:gd name="T5" fmla="*/ 4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" h="150">
                  <a:moveTo>
                    <a:pt x="0" y="150"/>
                  </a:moveTo>
                  <a:cubicBezTo>
                    <a:pt x="44" y="93"/>
                    <a:pt x="88" y="36"/>
                    <a:pt x="114" y="18"/>
                  </a:cubicBezTo>
                  <a:cubicBezTo>
                    <a:pt x="140" y="0"/>
                    <a:pt x="147" y="20"/>
                    <a:pt x="154" y="4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27" name="Freeform 47"/>
            <p:cNvSpPr>
              <a:spLocks/>
            </p:cNvSpPr>
            <p:nvPr/>
          </p:nvSpPr>
          <p:spPr bwMode="auto">
            <a:xfrm>
              <a:off x="802" y="1978"/>
              <a:ext cx="112" cy="130"/>
            </a:xfrm>
            <a:custGeom>
              <a:avLst/>
              <a:gdLst>
                <a:gd name="T0" fmla="*/ 0 w 154"/>
                <a:gd name="T1" fmla="*/ 150 h 150"/>
                <a:gd name="T2" fmla="*/ 114 w 154"/>
                <a:gd name="T3" fmla="*/ 18 h 150"/>
                <a:gd name="T4" fmla="*/ 154 w 154"/>
                <a:gd name="T5" fmla="*/ 4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" h="150">
                  <a:moveTo>
                    <a:pt x="0" y="150"/>
                  </a:moveTo>
                  <a:cubicBezTo>
                    <a:pt x="44" y="93"/>
                    <a:pt x="88" y="36"/>
                    <a:pt x="114" y="18"/>
                  </a:cubicBezTo>
                  <a:cubicBezTo>
                    <a:pt x="140" y="0"/>
                    <a:pt x="147" y="20"/>
                    <a:pt x="154" y="4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28" name="Oval 48"/>
            <p:cNvSpPr>
              <a:spLocks noChangeArrowheads="1"/>
            </p:cNvSpPr>
            <p:nvPr/>
          </p:nvSpPr>
          <p:spPr bwMode="auto">
            <a:xfrm>
              <a:off x="498" y="1926"/>
              <a:ext cx="558" cy="348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25433" name="Group 153"/>
          <p:cNvGrpSpPr>
            <a:grpSpLocks/>
          </p:cNvGrpSpPr>
          <p:nvPr/>
        </p:nvGrpSpPr>
        <p:grpSpPr bwMode="auto">
          <a:xfrm>
            <a:off x="1851025" y="2895600"/>
            <a:ext cx="866775" cy="609600"/>
            <a:chOff x="1166" y="1824"/>
            <a:chExt cx="546" cy="384"/>
          </a:xfrm>
        </p:grpSpPr>
        <p:sp>
          <p:nvSpPr>
            <p:cNvPr id="225330" name="Rectangle 50"/>
            <p:cNvSpPr>
              <a:spLocks noChangeArrowheads="1"/>
            </p:cNvSpPr>
            <p:nvPr/>
          </p:nvSpPr>
          <p:spPr bwMode="auto">
            <a:xfrm>
              <a:off x="1166" y="1824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Cykeltid: 40 s</a:t>
              </a:r>
            </a:p>
          </p:txBody>
        </p:sp>
        <p:sp>
          <p:nvSpPr>
            <p:cNvPr id="225331" name="Rectangle 51"/>
            <p:cNvSpPr>
              <a:spLocks noChangeArrowheads="1"/>
            </p:cNvSpPr>
            <p:nvPr/>
          </p:nvSpPr>
          <p:spPr bwMode="auto">
            <a:xfrm>
              <a:off x="1166" y="1920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Ställtid: 2 h</a:t>
              </a:r>
            </a:p>
          </p:txBody>
        </p:sp>
        <p:sp>
          <p:nvSpPr>
            <p:cNvPr id="225332" name="Rectangle 52"/>
            <p:cNvSpPr>
              <a:spLocks noChangeArrowheads="1"/>
            </p:cNvSpPr>
            <p:nvPr/>
          </p:nvSpPr>
          <p:spPr bwMode="auto">
            <a:xfrm>
              <a:off x="1166" y="2016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Tillgänglighet:33%</a:t>
              </a:r>
            </a:p>
          </p:txBody>
        </p:sp>
        <p:sp>
          <p:nvSpPr>
            <p:cNvPr id="225333" name="Rectangle 53"/>
            <p:cNvSpPr>
              <a:spLocks noChangeArrowheads="1"/>
            </p:cNvSpPr>
            <p:nvPr/>
          </p:nvSpPr>
          <p:spPr bwMode="auto">
            <a:xfrm>
              <a:off x="1166" y="2112"/>
              <a:ext cx="546" cy="9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r>
                <a:rPr lang="sv-SE" altLang="sv-SE" sz="800" noProof="1"/>
                <a:t>Kassation: 1%</a:t>
              </a:r>
            </a:p>
          </p:txBody>
        </p:sp>
      </p:grpSp>
      <p:sp>
        <p:nvSpPr>
          <p:cNvPr id="225338" name="Freeform 58"/>
          <p:cNvSpPr>
            <a:spLocks/>
          </p:cNvSpPr>
          <p:nvPr/>
        </p:nvSpPr>
        <p:spPr bwMode="auto">
          <a:xfrm>
            <a:off x="3255963" y="3138488"/>
            <a:ext cx="942975" cy="123825"/>
          </a:xfrm>
          <a:custGeom>
            <a:avLst/>
            <a:gdLst>
              <a:gd name="T0" fmla="*/ 0 w 594"/>
              <a:gd name="T1" fmla="*/ 0 h 78"/>
              <a:gd name="T2" fmla="*/ 282 w 594"/>
              <a:gd name="T3" fmla="*/ 0 h 78"/>
              <a:gd name="T4" fmla="*/ 282 w 594"/>
              <a:gd name="T5" fmla="*/ 78 h 78"/>
              <a:gd name="T6" fmla="*/ 594 w 594"/>
              <a:gd name="T7" fmla="*/ 78 h 78"/>
              <a:gd name="T8" fmla="*/ 594 w 594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4" h="78">
                <a:moveTo>
                  <a:pt x="0" y="0"/>
                </a:moveTo>
                <a:lnTo>
                  <a:pt x="282" y="0"/>
                </a:lnTo>
                <a:lnTo>
                  <a:pt x="282" y="78"/>
                </a:lnTo>
                <a:lnTo>
                  <a:pt x="594" y="78"/>
                </a:lnTo>
                <a:lnTo>
                  <a:pt x="5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339" name="Rectangle 59"/>
          <p:cNvSpPr>
            <a:spLocks noChangeArrowheads="1"/>
          </p:cNvSpPr>
          <p:nvPr/>
        </p:nvSpPr>
        <p:spPr bwMode="auto">
          <a:xfrm>
            <a:off x="5181600" y="3048000"/>
            <a:ext cx="47625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 sz="800" noProof="1"/>
              <a:t>300 h</a:t>
            </a:r>
          </a:p>
        </p:txBody>
      </p:sp>
      <p:sp>
        <p:nvSpPr>
          <p:cNvPr id="225340" name="Rectangle 60"/>
          <p:cNvSpPr>
            <a:spLocks noChangeArrowheads="1"/>
          </p:cNvSpPr>
          <p:nvPr/>
        </p:nvSpPr>
        <p:spPr bwMode="auto">
          <a:xfrm>
            <a:off x="5181600" y="3200400"/>
            <a:ext cx="47625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 sz="800" noProof="1"/>
              <a:t>14 min</a:t>
            </a:r>
          </a:p>
        </p:txBody>
      </p:sp>
      <p:sp>
        <p:nvSpPr>
          <p:cNvPr id="225343" name="Line 63"/>
          <p:cNvSpPr>
            <a:spLocks noChangeShapeType="1"/>
          </p:cNvSpPr>
          <p:nvPr/>
        </p:nvSpPr>
        <p:spPr bwMode="auto">
          <a:xfrm flipH="1">
            <a:off x="4756150" y="3200400"/>
            <a:ext cx="42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25348" name="Group 68"/>
          <p:cNvGrpSpPr>
            <a:grpSpLocks/>
          </p:cNvGrpSpPr>
          <p:nvPr/>
        </p:nvGrpSpPr>
        <p:grpSpPr bwMode="auto">
          <a:xfrm>
            <a:off x="720725" y="3990975"/>
            <a:ext cx="203200" cy="444500"/>
            <a:chOff x="1900" y="1888"/>
            <a:chExt cx="128" cy="280"/>
          </a:xfrm>
        </p:grpSpPr>
        <p:sp>
          <p:nvSpPr>
            <p:cNvPr id="225345" name="Freeform 65"/>
            <p:cNvSpPr>
              <a:spLocks/>
            </p:cNvSpPr>
            <p:nvPr/>
          </p:nvSpPr>
          <p:spPr bwMode="auto">
            <a:xfrm>
              <a:off x="1900" y="1888"/>
              <a:ext cx="128" cy="94"/>
            </a:xfrm>
            <a:custGeom>
              <a:avLst/>
              <a:gdLst>
                <a:gd name="T0" fmla="*/ 0 w 128"/>
                <a:gd name="T1" fmla="*/ 0 h 94"/>
                <a:gd name="T2" fmla="*/ 128 w 128"/>
                <a:gd name="T3" fmla="*/ 0 h 94"/>
                <a:gd name="T4" fmla="*/ 128 w 128"/>
                <a:gd name="T5" fmla="*/ 94 h 94"/>
                <a:gd name="T6" fmla="*/ 0 w 128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4">
                  <a:moveTo>
                    <a:pt x="0" y="0"/>
                  </a:moveTo>
                  <a:lnTo>
                    <a:pt x="128" y="0"/>
                  </a:lnTo>
                  <a:lnTo>
                    <a:pt x="128" y="94"/>
                  </a:lnTo>
                  <a:lnTo>
                    <a:pt x="0" y="9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46" name="Freeform 66"/>
            <p:cNvSpPr>
              <a:spLocks/>
            </p:cNvSpPr>
            <p:nvPr/>
          </p:nvSpPr>
          <p:spPr bwMode="auto">
            <a:xfrm>
              <a:off x="1900" y="1982"/>
              <a:ext cx="128" cy="94"/>
            </a:xfrm>
            <a:custGeom>
              <a:avLst/>
              <a:gdLst>
                <a:gd name="T0" fmla="*/ 0 w 128"/>
                <a:gd name="T1" fmla="*/ 0 h 94"/>
                <a:gd name="T2" fmla="*/ 128 w 128"/>
                <a:gd name="T3" fmla="*/ 0 h 94"/>
                <a:gd name="T4" fmla="*/ 128 w 128"/>
                <a:gd name="T5" fmla="*/ 94 h 94"/>
                <a:gd name="T6" fmla="*/ 0 w 128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4">
                  <a:moveTo>
                    <a:pt x="0" y="0"/>
                  </a:moveTo>
                  <a:lnTo>
                    <a:pt x="128" y="0"/>
                  </a:lnTo>
                  <a:lnTo>
                    <a:pt x="128" y="94"/>
                  </a:lnTo>
                  <a:lnTo>
                    <a:pt x="0" y="9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47" name="Freeform 67"/>
            <p:cNvSpPr>
              <a:spLocks/>
            </p:cNvSpPr>
            <p:nvPr/>
          </p:nvSpPr>
          <p:spPr bwMode="auto">
            <a:xfrm>
              <a:off x="1900" y="2074"/>
              <a:ext cx="128" cy="94"/>
            </a:xfrm>
            <a:custGeom>
              <a:avLst/>
              <a:gdLst>
                <a:gd name="T0" fmla="*/ 0 w 128"/>
                <a:gd name="T1" fmla="*/ 0 h 94"/>
                <a:gd name="T2" fmla="*/ 128 w 128"/>
                <a:gd name="T3" fmla="*/ 0 h 94"/>
                <a:gd name="T4" fmla="*/ 128 w 128"/>
                <a:gd name="T5" fmla="*/ 94 h 94"/>
                <a:gd name="T6" fmla="*/ 0 w 128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4">
                  <a:moveTo>
                    <a:pt x="0" y="0"/>
                  </a:moveTo>
                  <a:lnTo>
                    <a:pt x="128" y="0"/>
                  </a:lnTo>
                  <a:lnTo>
                    <a:pt x="128" y="94"/>
                  </a:lnTo>
                  <a:lnTo>
                    <a:pt x="0" y="9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25353" name="Group 73"/>
          <p:cNvGrpSpPr>
            <a:grpSpLocks/>
          </p:cNvGrpSpPr>
          <p:nvPr/>
        </p:nvGrpSpPr>
        <p:grpSpPr bwMode="auto">
          <a:xfrm>
            <a:off x="2092325" y="3908425"/>
            <a:ext cx="203200" cy="609600"/>
            <a:chOff x="1800" y="2340"/>
            <a:chExt cx="498" cy="384"/>
          </a:xfrm>
        </p:grpSpPr>
        <p:sp>
          <p:nvSpPr>
            <p:cNvPr id="225349" name="Rectangle 69"/>
            <p:cNvSpPr>
              <a:spLocks noChangeArrowheads="1"/>
            </p:cNvSpPr>
            <p:nvPr/>
          </p:nvSpPr>
          <p:spPr bwMode="auto">
            <a:xfrm>
              <a:off x="1800" y="2340"/>
              <a:ext cx="498" cy="9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50" name="Rectangle 70"/>
            <p:cNvSpPr>
              <a:spLocks noChangeArrowheads="1"/>
            </p:cNvSpPr>
            <p:nvPr/>
          </p:nvSpPr>
          <p:spPr bwMode="auto">
            <a:xfrm>
              <a:off x="1800" y="2436"/>
              <a:ext cx="498" cy="9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51" name="Rectangle 71"/>
            <p:cNvSpPr>
              <a:spLocks noChangeArrowheads="1"/>
            </p:cNvSpPr>
            <p:nvPr/>
          </p:nvSpPr>
          <p:spPr bwMode="auto">
            <a:xfrm>
              <a:off x="1800" y="2532"/>
              <a:ext cx="498" cy="9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52" name="Rectangle 72"/>
            <p:cNvSpPr>
              <a:spLocks noChangeArrowheads="1"/>
            </p:cNvSpPr>
            <p:nvPr/>
          </p:nvSpPr>
          <p:spPr bwMode="auto">
            <a:xfrm>
              <a:off x="1800" y="2628"/>
              <a:ext cx="498" cy="9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25354" name="AutoShape 74"/>
          <p:cNvSpPr>
            <a:spLocks noChangeArrowheads="1"/>
          </p:cNvSpPr>
          <p:nvPr/>
        </p:nvSpPr>
        <p:spPr bwMode="auto">
          <a:xfrm rot="10800000">
            <a:off x="7531100" y="3956050"/>
            <a:ext cx="628650" cy="5143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25394" name="Group 114"/>
          <p:cNvGrpSpPr>
            <a:grpSpLocks/>
          </p:cNvGrpSpPr>
          <p:nvPr/>
        </p:nvGrpSpPr>
        <p:grpSpPr bwMode="auto">
          <a:xfrm>
            <a:off x="584200" y="5291138"/>
            <a:ext cx="692150" cy="388937"/>
            <a:chOff x="620" y="2787"/>
            <a:chExt cx="436" cy="245"/>
          </a:xfrm>
        </p:grpSpPr>
        <p:sp>
          <p:nvSpPr>
            <p:cNvPr id="225356" name="Freeform 76"/>
            <p:cNvSpPr>
              <a:spLocks/>
            </p:cNvSpPr>
            <p:nvPr/>
          </p:nvSpPr>
          <p:spPr bwMode="auto">
            <a:xfrm>
              <a:off x="657" y="2787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A8C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58" name="Freeform 78"/>
            <p:cNvSpPr>
              <a:spLocks/>
            </p:cNvSpPr>
            <p:nvPr/>
          </p:nvSpPr>
          <p:spPr bwMode="auto">
            <a:xfrm>
              <a:off x="640" y="2806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A8C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59" name="Freeform 79"/>
            <p:cNvSpPr>
              <a:spLocks/>
            </p:cNvSpPr>
            <p:nvPr/>
          </p:nvSpPr>
          <p:spPr bwMode="auto">
            <a:xfrm>
              <a:off x="620" y="2825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A8C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25360" name="Freeform 80"/>
          <p:cNvSpPr>
            <a:spLocks/>
          </p:cNvSpPr>
          <p:nvPr/>
        </p:nvSpPr>
        <p:spPr bwMode="auto">
          <a:xfrm>
            <a:off x="2012950" y="5321300"/>
            <a:ext cx="633413" cy="328613"/>
          </a:xfrm>
          <a:custGeom>
            <a:avLst/>
            <a:gdLst>
              <a:gd name="T0" fmla="*/ 0 w 399"/>
              <a:gd name="T1" fmla="*/ 207 h 207"/>
              <a:gd name="T2" fmla="*/ 0 w 399"/>
              <a:gd name="T3" fmla="*/ 0 h 207"/>
              <a:gd name="T4" fmla="*/ 330 w 399"/>
              <a:gd name="T5" fmla="*/ 0 h 207"/>
              <a:gd name="T6" fmla="*/ 399 w 399"/>
              <a:gd name="T7" fmla="*/ 63 h 207"/>
              <a:gd name="T8" fmla="*/ 399 w 399"/>
              <a:gd name="T9" fmla="*/ 207 h 207"/>
              <a:gd name="T10" fmla="*/ 0 w 399"/>
              <a:gd name="T11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9" h="207">
                <a:moveTo>
                  <a:pt x="0" y="207"/>
                </a:moveTo>
                <a:lnTo>
                  <a:pt x="0" y="0"/>
                </a:lnTo>
                <a:lnTo>
                  <a:pt x="330" y="0"/>
                </a:lnTo>
                <a:lnTo>
                  <a:pt x="399" y="63"/>
                </a:lnTo>
                <a:lnTo>
                  <a:pt x="399" y="207"/>
                </a:lnTo>
                <a:lnTo>
                  <a:pt x="0" y="207"/>
                </a:lnTo>
                <a:close/>
              </a:path>
            </a:pathLst>
          </a:custGeom>
          <a:solidFill>
            <a:srgbClr val="A8C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361" name="Freeform 81"/>
          <p:cNvSpPr>
            <a:spLocks/>
          </p:cNvSpPr>
          <p:nvPr/>
        </p:nvSpPr>
        <p:spPr bwMode="auto">
          <a:xfrm>
            <a:off x="3384550" y="5322888"/>
            <a:ext cx="633413" cy="328612"/>
          </a:xfrm>
          <a:custGeom>
            <a:avLst/>
            <a:gdLst>
              <a:gd name="T0" fmla="*/ 0 w 399"/>
              <a:gd name="T1" fmla="*/ 207 h 207"/>
              <a:gd name="T2" fmla="*/ 0 w 399"/>
              <a:gd name="T3" fmla="*/ 0 h 207"/>
              <a:gd name="T4" fmla="*/ 330 w 399"/>
              <a:gd name="T5" fmla="*/ 0 h 207"/>
              <a:gd name="T6" fmla="*/ 399 w 399"/>
              <a:gd name="T7" fmla="*/ 63 h 207"/>
              <a:gd name="T8" fmla="*/ 399 w 399"/>
              <a:gd name="T9" fmla="*/ 207 h 207"/>
              <a:gd name="T10" fmla="*/ 0 w 399"/>
              <a:gd name="T11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9" h="207">
                <a:moveTo>
                  <a:pt x="0" y="207"/>
                </a:moveTo>
                <a:lnTo>
                  <a:pt x="0" y="0"/>
                </a:lnTo>
                <a:lnTo>
                  <a:pt x="330" y="0"/>
                </a:lnTo>
                <a:lnTo>
                  <a:pt x="399" y="63"/>
                </a:lnTo>
                <a:lnTo>
                  <a:pt x="399" y="207"/>
                </a:lnTo>
                <a:lnTo>
                  <a:pt x="0" y="207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25393" name="Group 113"/>
          <p:cNvGrpSpPr>
            <a:grpSpLocks/>
          </p:cNvGrpSpPr>
          <p:nvPr/>
        </p:nvGrpSpPr>
        <p:grpSpPr bwMode="auto">
          <a:xfrm>
            <a:off x="4756150" y="5295900"/>
            <a:ext cx="696913" cy="379413"/>
            <a:chOff x="2428" y="2792"/>
            <a:chExt cx="439" cy="239"/>
          </a:xfrm>
        </p:grpSpPr>
        <p:sp>
          <p:nvSpPr>
            <p:cNvPr id="225362" name="Freeform 82"/>
            <p:cNvSpPr>
              <a:spLocks/>
            </p:cNvSpPr>
            <p:nvPr/>
          </p:nvSpPr>
          <p:spPr bwMode="auto">
            <a:xfrm>
              <a:off x="2468" y="2792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63" name="Freeform 83"/>
            <p:cNvSpPr>
              <a:spLocks/>
            </p:cNvSpPr>
            <p:nvPr/>
          </p:nvSpPr>
          <p:spPr bwMode="auto">
            <a:xfrm>
              <a:off x="2448" y="2808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64" name="Freeform 84"/>
            <p:cNvSpPr>
              <a:spLocks/>
            </p:cNvSpPr>
            <p:nvPr/>
          </p:nvSpPr>
          <p:spPr bwMode="auto">
            <a:xfrm>
              <a:off x="2428" y="2824"/>
              <a:ext cx="399" cy="207"/>
            </a:xfrm>
            <a:custGeom>
              <a:avLst/>
              <a:gdLst>
                <a:gd name="T0" fmla="*/ 0 w 399"/>
                <a:gd name="T1" fmla="*/ 207 h 207"/>
                <a:gd name="T2" fmla="*/ 0 w 399"/>
                <a:gd name="T3" fmla="*/ 0 h 207"/>
                <a:gd name="T4" fmla="*/ 330 w 399"/>
                <a:gd name="T5" fmla="*/ 0 h 207"/>
                <a:gd name="T6" fmla="*/ 399 w 399"/>
                <a:gd name="T7" fmla="*/ 63 h 207"/>
                <a:gd name="T8" fmla="*/ 399 w 399"/>
                <a:gd name="T9" fmla="*/ 207 h 207"/>
                <a:gd name="T10" fmla="*/ 0 w 399"/>
                <a:gd name="T1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" h="207">
                  <a:moveTo>
                    <a:pt x="0" y="207"/>
                  </a:moveTo>
                  <a:lnTo>
                    <a:pt x="0" y="0"/>
                  </a:lnTo>
                  <a:lnTo>
                    <a:pt x="330" y="0"/>
                  </a:lnTo>
                  <a:lnTo>
                    <a:pt x="399" y="63"/>
                  </a:lnTo>
                  <a:lnTo>
                    <a:pt x="399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25368" name="Group 88"/>
          <p:cNvGrpSpPr>
            <a:grpSpLocks/>
          </p:cNvGrpSpPr>
          <p:nvPr/>
        </p:nvGrpSpPr>
        <p:grpSpPr bwMode="auto">
          <a:xfrm>
            <a:off x="6191250" y="5229225"/>
            <a:ext cx="519113" cy="514350"/>
            <a:chOff x="3246" y="2658"/>
            <a:chExt cx="327" cy="324"/>
          </a:xfrm>
        </p:grpSpPr>
        <p:sp>
          <p:nvSpPr>
            <p:cNvPr id="225365" name="Freeform 85"/>
            <p:cNvSpPr>
              <a:spLocks/>
            </p:cNvSpPr>
            <p:nvPr/>
          </p:nvSpPr>
          <p:spPr bwMode="auto">
            <a:xfrm>
              <a:off x="3246" y="2658"/>
              <a:ext cx="327" cy="123"/>
            </a:xfrm>
            <a:custGeom>
              <a:avLst/>
              <a:gdLst>
                <a:gd name="T0" fmla="*/ 0 w 327"/>
                <a:gd name="T1" fmla="*/ 3 h 123"/>
                <a:gd name="T2" fmla="*/ 69 w 327"/>
                <a:gd name="T3" fmla="*/ 123 h 123"/>
                <a:gd name="T4" fmla="*/ 258 w 327"/>
                <a:gd name="T5" fmla="*/ 123 h 123"/>
                <a:gd name="T6" fmla="*/ 327 w 327"/>
                <a:gd name="T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123">
                  <a:moveTo>
                    <a:pt x="0" y="3"/>
                  </a:moveTo>
                  <a:lnTo>
                    <a:pt x="69" y="123"/>
                  </a:lnTo>
                  <a:lnTo>
                    <a:pt x="258" y="123"/>
                  </a:lnTo>
                  <a:lnTo>
                    <a:pt x="32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66" name="Line 86"/>
            <p:cNvSpPr>
              <a:spLocks noChangeShapeType="1"/>
            </p:cNvSpPr>
            <p:nvPr/>
          </p:nvSpPr>
          <p:spPr bwMode="auto">
            <a:xfrm>
              <a:off x="3410" y="2781"/>
              <a:ext cx="0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67" name="Line 87"/>
            <p:cNvSpPr>
              <a:spLocks noChangeShapeType="1"/>
            </p:cNvSpPr>
            <p:nvPr/>
          </p:nvSpPr>
          <p:spPr bwMode="auto">
            <a:xfrm>
              <a:off x="3289" y="29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25373" name="Group 93"/>
          <p:cNvGrpSpPr>
            <a:grpSpLocks/>
          </p:cNvGrpSpPr>
          <p:nvPr/>
        </p:nvGrpSpPr>
        <p:grpSpPr bwMode="auto">
          <a:xfrm>
            <a:off x="3151188" y="4100513"/>
            <a:ext cx="866775" cy="225425"/>
            <a:chOff x="3822" y="2808"/>
            <a:chExt cx="546" cy="142"/>
          </a:xfrm>
        </p:grpSpPr>
        <p:sp>
          <p:nvSpPr>
            <p:cNvPr id="225369" name="Line 89"/>
            <p:cNvSpPr>
              <a:spLocks noChangeShapeType="1"/>
            </p:cNvSpPr>
            <p:nvPr/>
          </p:nvSpPr>
          <p:spPr bwMode="auto">
            <a:xfrm>
              <a:off x="3822" y="2808"/>
              <a:ext cx="5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70" name="Line 90"/>
            <p:cNvSpPr>
              <a:spLocks noChangeShapeType="1"/>
            </p:cNvSpPr>
            <p:nvPr/>
          </p:nvSpPr>
          <p:spPr bwMode="auto">
            <a:xfrm>
              <a:off x="3832" y="2950"/>
              <a:ext cx="5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71" name="Line 91"/>
            <p:cNvSpPr>
              <a:spLocks noChangeShapeType="1"/>
            </p:cNvSpPr>
            <p:nvPr/>
          </p:nvSpPr>
          <p:spPr bwMode="auto">
            <a:xfrm>
              <a:off x="3828" y="2880"/>
              <a:ext cx="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72" name="Text Box 92"/>
            <p:cNvSpPr txBox="1">
              <a:spLocks noChangeArrowheads="1"/>
            </p:cNvSpPr>
            <p:nvPr/>
          </p:nvSpPr>
          <p:spPr bwMode="auto">
            <a:xfrm>
              <a:off x="3981" y="2827"/>
              <a:ext cx="22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sv-SE" altLang="sv-SE" noProof="1"/>
                <a:t>FIFU</a:t>
              </a:r>
            </a:p>
          </p:txBody>
        </p:sp>
      </p:grpSp>
      <p:grpSp>
        <p:nvGrpSpPr>
          <p:cNvPr id="225377" name="Group 97"/>
          <p:cNvGrpSpPr>
            <a:grpSpLocks/>
          </p:cNvGrpSpPr>
          <p:nvPr/>
        </p:nvGrpSpPr>
        <p:grpSpPr bwMode="auto">
          <a:xfrm>
            <a:off x="8959850" y="1954213"/>
            <a:ext cx="314325" cy="314325"/>
            <a:chOff x="5206" y="2914"/>
            <a:chExt cx="198" cy="198"/>
          </a:xfrm>
        </p:grpSpPr>
        <p:sp>
          <p:nvSpPr>
            <p:cNvPr id="225375" name="Oval 95"/>
            <p:cNvSpPr>
              <a:spLocks noChangeArrowheads="1"/>
            </p:cNvSpPr>
            <p:nvPr/>
          </p:nvSpPr>
          <p:spPr bwMode="auto">
            <a:xfrm>
              <a:off x="5206" y="2914"/>
              <a:ext cx="198" cy="19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74" name="Oval 94"/>
            <p:cNvSpPr>
              <a:spLocks noChangeArrowheads="1"/>
            </p:cNvSpPr>
            <p:nvPr/>
          </p:nvSpPr>
          <p:spPr bwMode="auto">
            <a:xfrm>
              <a:off x="5266" y="2974"/>
              <a:ext cx="78" cy="78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25378" name="Rectangle 98"/>
          <p:cNvSpPr>
            <a:spLocks noChangeArrowheads="1"/>
          </p:cNvSpPr>
          <p:nvPr/>
        </p:nvSpPr>
        <p:spPr bwMode="auto">
          <a:xfrm>
            <a:off x="4557713" y="4075113"/>
            <a:ext cx="657225" cy="276225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 noProof="1"/>
              <a:t>O X O X</a:t>
            </a:r>
          </a:p>
        </p:txBody>
      </p:sp>
      <p:grpSp>
        <p:nvGrpSpPr>
          <p:cNvPr id="225392" name="Group 112"/>
          <p:cNvGrpSpPr>
            <a:grpSpLocks/>
          </p:cNvGrpSpPr>
          <p:nvPr/>
        </p:nvGrpSpPr>
        <p:grpSpPr bwMode="auto">
          <a:xfrm>
            <a:off x="6070600" y="3905250"/>
            <a:ext cx="606425" cy="615950"/>
            <a:chOff x="3161" y="3336"/>
            <a:chExt cx="382" cy="388"/>
          </a:xfrm>
        </p:grpSpPr>
        <p:sp>
          <p:nvSpPr>
            <p:cNvPr id="225381" name="Arc 101"/>
            <p:cNvSpPr>
              <a:spLocks/>
            </p:cNvSpPr>
            <p:nvPr/>
          </p:nvSpPr>
          <p:spPr bwMode="auto">
            <a:xfrm flipH="1">
              <a:off x="3161" y="3336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82" name="Arc 102"/>
            <p:cNvSpPr>
              <a:spLocks/>
            </p:cNvSpPr>
            <p:nvPr/>
          </p:nvSpPr>
          <p:spPr bwMode="auto">
            <a:xfrm rot="16200000" flipH="1">
              <a:off x="3161" y="3532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25383" name="Arc 103"/>
            <p:cNvSpPr>
              <a:spLocks/>
            </p:cNvSpPr>
            <p:nvPr/>
          </p:nvSpPr>
          <p:spPr bwMode="auto">
            <a:xfrm rot="5400000" flipH="1">
              <a:off x="3351" y="3336"/>
              <a:ext cx="192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25391" name="Group 111"/>
          <p:cNvGrpSpPr>
            <a:grpSpLocks/>
          </p:cNvGrpSpPr>
          <p:nvPr/>
        </p:nvGrpSpPr>
        <p:grpSpPr bwMode="auto">
          <a:xfrm>
            <a:off x="9015413" y="4111625"/>
            <a:ext cx="303212" cy="203200"/>
            <a:chOff x="4509" y="3272"/>
            <a:chExt cx="191" cy="128"/>
          </a:xfrm>
        </p:grpSpPr>
        <p:sp>
          <p:nvSpPr>
            <p:cNvPr id="225387" name="Oval 107"/>
            <p:cNvSpPr>
              <a:spLocks noChangeArrowheads="1"/>
            </p:cNvSpPr>
            <p:nvPr/>
          </p:nvSpPr>
          <p:spPr bwMode="auto">
            <a:xfrm>
              <a:off x="4562" y="3272"/>
              <a:ext cx="78" cy="78"/>
            </a:xfrm>
            <a:prstGeom prst="ellipse">
              <a:avLst/>
            </a:prstGeom>
            <a:solidFill>
              <a:schemeClr val="bg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grpSp>
          <p:nvGrpSpPr>
            <p:cNvPr id="225390" name="Group 110"/>
            <p:cNvGrpSpPr>
              <a:grpSpLocks/>
            </p:cNvGrpSpPr>
            <p:nvPr/>
          </p:nvGrpSpPr>
          <p:grpSpPr bwMode="auto">
            <a:xfrm rot="10800000">
              <a:off x="4509" y="3304"/>
              <a:ext cx="191" cy="96"/>
              <a:chOff x="4239" y="3622"/>
              <a:chExt cx="382" cy="192"/>
            </a:xfrm>
          </p:grpSpPr>
          <p:sp>
            <p:nvSpPr>
              <p:cNvPr id="225388" name="Arc 108"/>
              <p:cNvSpPr>
                <a:spLocks/>
              </p:cNvSpPr>
              <p:nvPr/>
            </p:nvSpPr>
            <p:spPr bwMode="auto">
              <a:xfrm flipH="1">
                <a:off x="4239" y="3622"/>
                <a:ext cx="192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endParaRPr lang="sv-SE"/>
              </a:p>
            </p:txBody>
          </p:sp>
          <p:sp>
            <p:nvSpPr>
              <p:cNvPr id="225389" name="Arc 109"/>
              <p:cNvSpPr>
                <a:spLocks/>
              </p:cNvSpPr>
              <p:nvPr/>
            </p:nvSpPr>
            <p:spPr bwMode="auto">
              <a:xfrm rot="5400000" flipH="1">
                <a:off x="4429" y="3622"/>
                <a:ext cx="192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endParaRPr lang="sv-SE"/>
              </a:p>
            </p:txBody>
          </p:sp>
        </p:grpSp>
      </p:grpSp>
      <p:sp>
        <p:nvSpPr>
          <p:cNvPr id="225398" name="Line 118"/>
          <p:cNvSpPr>
            <a:spLocks noChangeShapeType="1"/>
          </p:cNvSpPr>
          <p:nvPr/>
        </p:nvSpPr>
        <p:spPr bwMode="auto">
          <a:xfrm>
            <a:off x="6213475" y="3200400"/>
            <a:ext cx="71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399" name="Line 119"/>
          <p:cNvSpPr>
            <a:spLocks noChangeShapeType="1"/>
          </p:cNvSpPr>
          <p:nvPr/>
        </p:nvSpPr>
        <p:spPr bwMode="auto">
          <a:xfrm>
            <a:off x="7485063" y="3200400"/>
            <a:ext cx="714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00" name="Line 120"/>
          <p:cNvSpPr>
            <a:spLocks noChangeShapeType="1"/>
          </p:cNvSpPr>
          <p:nvPr/>
        </p:nvSpPr>
        <p:spPr bwMode="auto">
          <a:xfrm>
            <a:off x="8756650" y="3200400"/>
            <a:ext cx="7143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25403" name="Text Box 123"/>
          <p:cNvSpPr txBox="1">
            <a:spLocks noChangeArrowheads="1"/>
          </p:cNvSpPr>
          <p:nvPr/>
        </p:nvSpPr>
        <p:spPr bwMode="auto">
          <a:xfrm>
            <a:off x="593725" y="2497138"/>
            <a:ext cx="5302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Process</a:t>
            </a:r>
          </a:p>
        </p:txBody>
      </p:sp>
      <p:sp>
        <p:nvSpPr>
          <p:cNvPr id="225404" name="Text Box 124"/>
          <p:cNvSpPr txBox="1">
            <a:spLocks noChangeArrowheads="1"/>
          </p:cNvSpPr>
          <p:nvPr/>
        </p:nvSpPr>
        <p:spPr bwMode="auto">
          <a:xfrm>
            <a:off x="1752600" y="2497138"/>
            <a:ext cx="116046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Extern organisation</a:t>
            </a:r>
          </a:p>
        </p:txBody>
      </p:sp>
      <p:sp>
        <p:nvSpPr>
          <p:cNvPr id="225405" name="Text Box 125"/>
          <p:cNvSpPr txBox="1">
            <a:spLocks noChangeArrowheads="1"/>
          </p:cNvSpPr>
          <p:nvPr/>
        </p:nvSpPr>
        <p:spPr bwMode="auto">
          <a:xfrm>
            <a:off x="3622675" y="2497138"/>
            <a:ext cx="39528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Lager</a:t>
            </a:r>
          </a:p>
        </p:txBody>
      </p:sp>
      <p:sp>
        <p:nvSpPr>
          <p:cNvPr id="225406" name="Text Box 126"/>
          <p:cNvSpPr txBox="1">
            <a:spLocks noChangeArrowheads="1"/>
          </p:cNvSpPr>
          <p:nvPr/>
        </p:nvSpPr>
        <p:spPr bwMode="auto">
          <a:xfrm>
            <a:off x="4664075" y="2497138"/>
            <a:ext cx="10001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Lastbilstransport</a:t>
            </a:r>
          </a:p>
        </p:txBody>
      </p:sp>
      <p:sp>
        <p:nvSpPr>
          <p:cNvPr id="225407" name="Text Box 127"/>
          <p:cNvSpPr txBox="1">
            <a:spLocks noChangeArrowheads="1"/>
          </p:cNvSpPr>
          <p:nvPr/>
        </p:nvSpPr>
        <p:spPr bwMode="auto">
          <a:xfrm>
            <a:off x="5994400" y="2420938"/>
            <a:ext cx="13176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Transport av tillverkat 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material genom tryck</a:t>
            </a:r>
          </a:p>
        </p:txBody>
      </p:sp>
      <p:sp>
        <p:nvSpPr>
          <p:cNvPr id="225408" name="Text Box 128"/>
          <p:cNvSpPr txBox="1">
            <a:spLocks noChangeArrowheads="1"/>
          </p:cNvSpPr>
          <p:nvPr/>
        </p:nvSpPr>
        <p:spPr bwMode="auto">
          <a:xfrm>
            <a:off x="7372350" y="2420938"/>
            <a:ext cx="12033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Transport av färdiga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produkter till kund</a:t>
            </a:r>
          </a:p>
        </p:txBody>
      </p:sp>
      <p:sp>
        <p:nvSpPr>
          <p:cNvPr id="225409" name="Text Box 129"/>
          <p:cNvSpPr txBox="1">
            <a:spLocks noChangeArrowheads="1"/>
          </p:cNvSpPr>
          <p:nvPr/>
        </p:nvSpPr>
        <p:spPr bwMode="auto">
          <a:xfrm>
            <a:off x="8804275" y="2344738"/>
            <a:ext cx="71913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Sekventiellt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dragande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system</a:t>
            </a:r>
          </a:p>
        </p:txBody>
      </p:sp>
      <p:sp>
        <p:nvSpPr>
          <p:cNvPr id="225410" name="Text Box 130"/>
          <p:cNvSpPr txBox="1">
            <a:spLocks noChangeArrowheads="1"/>
          </p:cNvSpPr>
          <p:nvPr/>
        </p:nvSpPr>
        <p:spPr bwMode="auto">
          <a:xfrm>
            <a:off x="165100" y="3484563"/>
            <a:ext cx="12954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Gå-och-se-produktion</a:t>
            </a:r>
          </a:p>
        </p:txBody>
      </p:sp>
      <p:sp>
        <p:nvSpPr>
          <p:cNvPr id="225411" name="Text Box 131"/>
          <p:cNvSpPr txBox="1">
            <a:spLocks noChangeArrowheads="1"/>
          </p:cNvSpPr>
          <p:nvPr/>
        </p:nvSpPr>
        <p:spPr bwMode="auto">
          <a:xfrm>
            <a:off x="1766888" y="3484563"/>
            <a:ext cx="10223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Tabell - nyckeltal</a:t>
            </a:r>
          </a:p>
        </p:txBody>
      </p:sp>
      <p:sp>
        <p:nvSpPr>
          <p:cNvPr id="225412" name="Text Box 132"/>
          <p:cNvSpPr txBox="1">
            <a:spLocks noChangeArrowheads="1"/>
          </p:cNvSpPr>
          <p:nvPr/>
        </p:nvSpPr>
        <p:spPr bwMode="auto">
          <a:xfrm>
            <a:off x="5922963" y="4635500"/>
            <a:ext cx="9588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Hämtning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Fysisk dragning</a:t>
            </a:r>
          </a:p>
        </p:txBody>
      </p:sp>
      <p:sp>
        <p:nvSpPr>
          <p:cNvPr id="225413" name="Text Box 133"/>
          <p:cNvSpPr txBox="1">
            <a:spLocks noChangeArrowheads="1"/>
          </p:cNvSpPr>
          <p:nvPr/>
        </p:nvSpPr>
        <p:spPr bwMode="auto">
          <a:xfrm>
            <a:off x="3186113" y="3484563"/>
            <a:ext cx="10223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Tidslinjesegment</a:t>
            </a:r>
          </a:p>
        </p:txBody>
      </p:sp>
      <p:sp>
        <p:nvSpPr>
          <p:cNvPr id="225414" name="Text Box 134"/>
          <p:cNvSpPr txBox="1">
            <a:spLocks noChangeArrowheads="1"/>
          </p:cNvSpPr>
          <p:nvPr/>
        </p:nvSpPr>
        <p:spPr bwMode="auto">
          <a:xfrm>
            <a:off x="4727575" y="3484563"/>
            <a:ext cx="12192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Summa för tidslinje</a:t>
            </a:r>
            <a:r>
              <a:rPr lang="sv-SE" altLang="sv-SE"/>
              <a:t>n</a:t>
            </a:r>
            <a:endParaRPr lang="sv-SE" altLang="sv-SE" noProof="1"/>
          </a:p>
        </p:txBody>
      </p:sp>
      <p:sp>
        <p:nvSpPr>
          <p:cNvPr id="225415" name="Text Box 135"/>
          <p:cNvSpPr txBox="1">
            <a:spLocks noChangeArrowheads="1"/>
          </p:cNvSpPr>
          <p:nvPr/>
        </p:nvSpPr>
        <p:spPr bwMode="auto">
          <a:xfrm>
            <a:off x="5840413" y="3440113"/>
            <a:ext cx="730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 altLang="sv-SE" noProof="1"/>
          </a:p>
        </p:txBody>
      </p:sp>
      <p:sp>
        <p:nvSpPr>
          <p:cNvPr id="225416" name="Text Box 136"/>
          <p:cNvSpPr txBox="1">
            <a:spLocks noChangeArrowheads="1"/>
          </p:cNvSpPr>
          <p:nvPr/>
        </p:nvSpPr>
        <p:spPr bwMode="auto">
          <a:xfrm>
            <a:off x="6094413" y="3408363"/>
            <a:ext cx="1035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Manuellt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informationsflöde</a:t>
            </a:r>
          </a:p>
        </p:txBody>
      </p:sp>
      <p:sp>
        <p:nvSpPr>
          <p:cNvPr id="225417" name="Text Box 137"/>
          <p:cNvSpPr txBox="1">
            <a:spLocks noChangeArrowheads="1"/>
          </p:cNvSpPr>
          <p:nvPr/>
        </p:nvSpPr>
        <p:spPr bwMode="auto">
          <a:xfrm>
            <a:off x="7300913" y="3408363"/>
            <a:ext cx="10350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Elektroniskt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informationsflöde</a:t>
            </a:r>
          </a:p>
        </p:txBody>
      </p:sp>
      <p:sp>
        <p:nvSpPr>
          <p:cNvPr id="225418" name="Text Box 138"/>
          <p:cNvSpPr txBox="1">
            <a:spLocks noChangeArrowheads="1"/>
          </p:cNvSpPr>
          <p:nvPr/>
        </p:nvSpPr>
        <p:spPr bwMode="auto">
          <a:xfrm>
            <a:off x="8605838" y="3484563"/>
            <a:ext cx="95091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Finansiellt flöde</a:t>
            </a:r>
          </a:p>
        </p:txBody>
      </p:sp>
      <p:sp>
        <p:nvSpPr>
          <p:cNvPr id="225419" name="Text Box 139"/>
          <p:cNvSpPr txBox="1">
            <a:spLocks noChangeArrowheads="1"/>
          </p:cNvSpPr>
          <p:nvPr/>
        </p:nvSpPr>
        <p:spPr bwMode="auto">
          <a:xfrm>
            <a:off x="471488" y="4711700"/>
            <a:ext cx="7969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Supermarket</a:t>
            </a:r>
          </a:p>
        </p:txBody>
      </p:sp>
      <p:sp>
        <p:nvSpPr>
          <p:cNvPr id="225420" name="Text Box 140"/>
          <p:cNvSpPr txBox="1">
            <a:spLocks noChangeArrowheads="1"/>
          </p:cNvSpPr>
          <p:nvPr/>
        </p:nvSpPr>
        <p:spPr bwMode="auto">
          <a:xfrm>
            <a:off x="1731963" y="4711700"/>
            <a:ext cx="9223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Säkerhetslager</a:t>
            </a:r>
          </a:p>
        </p:txBody>
      </p:sp>
      <p:sp>
        <p:nvSpPr>
          <p:cNvPr id="225421" name="Text Box 141"/>
          <p:cNvSpPr txBox="1">
            <a:spLocks noChangeArrowheads="1"/>
          </p:cNvSpPr>
          <p:nvPr/>
        </p:nvSpPr>
        <p:spPr bwMode="auto">
          <a:xfrm>
            <a:off x="3171825" y="4711700"/>
            <a:ext cx="862013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FIFU-sekvens</a:t>
            </a:r>
          </a:p>
        </p:txBody>
      </p:sp>
      <p:sp>
        <p:nvSpPr>
          <p:cNvPr id="225422" name="Text Box 142"/>
          <p:cNvSpPr txBox="1">
            <a:spLocks noChangeArrowheads="1"/>
          </p:cNvSpPr>
          <p:nvPr/>
        </p:nvSpPr>
        <p:spPr bwMode="auto">
          <a:xfrm>
            <a:off x="4538663" y="4635500"/>
            <a:ext cx="8112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Utjämning av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belastning</a:t>
            </a:r>
          </a:p>
        </p:txBody>
      </p:sp>
      <p:sp>
        <p:nvSpPr>
          <p:cNvPr id="225423" name="Text Box 143"/>
          <p:cNvSpPr txBox="1">
            <a:spLocks noChangeArrowheads="1"/>
          </p:cNvSpPr>
          <p:nvPr/>
        </p:nvSpPr>
        <p:spPr bwMode="auto">
          <a:xfrm>
            <a:off x="7332663" y="4711700"/>
            <a:ext cx="8794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Signal-kanban</a:t>
            </a:r>
          </a:p>
        </p:txBody>
      </p:sp>
      <p:sp>
        <p:nvSpPr>
          <p:cNvPr id="225424" name="Text Box 144"/>
          <p:cNvSpPr txBox="1">
            <a:spLocks noChangeArrowheads="1"/>
          </p:cNvSpPr>
          <p:nvPr/>
        </p:nvSpPr>
        <p:spPr bwMode="auto">
          <a:xfrm>
            <a:off x="8821738" y="4711700"/>
            <a:ext cx="5715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Operatör</a:t>
            </a:r>
          </a:p>
        </p:txBody>
      </p:sp>
      <p:sp>
        <p:nvSpPr>
          <p:cNvPr id="225425" name="Text Box 145"/>
          <p:cNvSpPr txBox="1">
            <a:spLocks noChangeArrowheads="1"/>
          </p:cNvSpPr>
          <p:nvPr/>
        </p:nvSpPr>
        <p:spPr bwMode="auto">
          <a:xfrm>
            <a:off x="1749425" y="5884863"/>
            <a:ext cx="11334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Hämtnings-kanban</a:t>
            </a:r>
          </a:p>
        </p:txBody>
      </p:sp>
      <p:sp>
        <p:nvSpPr>
          <p:cNvPr id="225426" name="Text Box 146"/>
          <p:cNvSpPr txBox="1">
            <a:spLocks noChangeArrowheads="1"/>
          </p:cNvSpPr>
          <p:nvPr/>
        </p:nvSpPr>
        <p:spPr bwMode="auto">
          <a:xfrm>
            <a:off x="3090863" y="5884863"/>
            <a:ext cx="119538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Produktions-kanban</a:t>
            </a:r>
          </a:p>
        </p:txBody>
      </p:sp>
      <p:sp>
        <p:nvSpPr>
          <p:cNvPr id="225427" name="Text Box 147"/>
          <p:cNvSpPr txBox="1">
            <a:spLocks noChangeArrowheads="1"/>
          </p:cNvSpPr>
          <p:nvPr/>
        </p:nvSpPr>
        <p:spPr bwMode="auto">
          <a:xfrm>
            <a:off x="307975" y="5808663"/>
            <a:ext cx="11334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Hämtnings-kanban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i sats</a:t>
            </a:r>
          </a:p>
        </p:txBody>
      </p:sp>
      <p:sp>
        <p:nvSpPr>
          <p:cNvPr id="225428" name="Text Box 148"/>
          <p:cNvSpPr txBox="1">
            <a:spLocks noChangeArrowheads="1"/>
          </p:cNvSpPr>
          <p:nvPr/>
        </p:nvSpPr>
        <p:spPr bwMode="auto">
          <a:xfrm>
            <a:off x="4468813" y="5808663"/>
            <a:ext cx="11953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noProof="1"/>
              <a:t>Produktions-kanban</a:t>
            </a:r>
          </a:p>
          <a:p>
            <a:pPr>
              <a:spcBef>
                <a:spcPct val="0"/>
              </a:spcBef>
            </a:pPr>
            <a:r>
              <a:rPr lang="sv-SE" altLang="sv-SE" noProof="1"/>
              <a:t>i sats</a:t>
            </a:r>
          </a:p>
        </p:txBody>
      </p:sp>
      <p:sp>
        <p:nvSpPr>
          <p:cNvPr id="225429" name="Text Box 149"/>
          <p:cNvSpPr txBox="1">
            <a:spLocks noChangeArrowheads="1"/>
          </p:cNvSpPr>
          <p:nvPr/>
        </p:nvSpPr>
        <p:spPr bwMode="auto">
          <a:xfrm>
            <a:off x="6105525" y="5884863"/>
            <a:ext cx="74453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noProof="1"/>
              <a:t>Kanbanlåda</a:t>
            </a:r>
          </a:p>
        </p:txBody>
      </p:sp>
      <p:sp>
        <p:nvSpPr>
          <p:cNvPr id="225431" name="Text Box 151"/>
          <p:cNvSpPr txBox="1">
            <a:spLocks noChangeArrowheads="1"/>
          </p:cNvSpPr>
          <p:nvPr/>
        </p:nvSpPr>
        <p:spPr bwMode="auto">
          <a:xfrm>
            <a:off x="3783013" y="3084513"/>
            <a:ext cx="322262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3 min</a:t>
            </a:r>
          </a:p>
        </p:txBody>
      </p:sp>
      <p:sp>
        <p:nvSpPr>
          <p:cNvPr id="225432" name="Text Box 152"/>
          <p:cNvSpPr txBox="1">
            <a:spLocks noChangeArrowheads="1"/>
          </p:cNvSpPr>
          <p:nvPr/>
        </p:nvSpPr>
        <p:spPr bwMode="auto">
          <a:xfrm>
            <a:off x="3336925" y="2938463"/>
            <a:ext cx="2730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800" noProof="1"/>
              <a:t>24 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190</Words>
  <Application>Microsoft Office PowerPoint</Application>
  <PresentationFormat>A4 (210 x 297 mm)</PresentationFormat>
  <Paragraphs>97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1108 Inköpsmodeller XFb</vt:lpstr>
      <vt:lpstr>EFFSO ppt bkg 070930</vt:lpstr>
      <vt:lpstr>Värdeflödesanalys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Värdeflödesanalys - Value Stream Mapping</dc:title>
  <dc:creator/>
  <cp:lastModifiedBy/>
  <cp:revision>36</cp:revision>
  <dcterms:created xsi:type="dcterms:W3CDTF">2009-08-28T15:39:23Z</dcterms:created>
  <dcterms:modified xsi:type="dcterms:W3CDTF">2021-05-25T15:57:21Z</dcterms:modified>
</cp:coreProperties>
</file>