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  <p:sldMasterId id="2147483651" r:id="rId2"/>
  </p:sldMasterIdLst>
  <p:notesMasterIdLst>
    <p:notesMasterId r:id="rId6"/>
  </p:notesMasterIdLst>
  <p:sldIdLst>
    <p:sldId id="349" r:id="rId3"/>
    <p:sldId id="350" r:id="rId4"/>
    <p:sldId id="351" r:id="rId5"/>
  </p:sldIdLst>
  <p:sldSz cx="9906000" cy="6858000" type="A4"/>
  <p:notesSz cx="6858000" cy="91440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5B"/>
    <a:srgbClr val="FFFF66"/>
    <a:srgbClr val="2E7642"/>
    <a:srgbClr val="2E7C42"/>
    <a:srgbClr val="F95F4F"/>
    <a:srgbClr val="00E87A"/>
    <a:srgbClr val="00E075"/>
    <a:srgbClr val="AAD1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5" autoAdjust="0"/>
    <p:restoredTop sz="94575" autoAdjust="0"/>
  </p:normalViewPr>
  <p:slideViewPr>
    <p:cSldViewPr snapToGrid="0">
      <p:cViewPr varScale="1">
        <p:scale>
          <a:sx n="77" d="100"/>
          <a:sy n="77" d="100"/>
        </p:scale>
        <p:origin x="360" y="6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3F2946AD-9989-4001-8E73-22118C213B54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18222404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8291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/>
            <a:endParaRPr lang="sv-SE" altLang="sv-SE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022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EFFSO_Final_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upp 9"/>
          <p:cNvGrpSpPr>
            <a:grpSpLocks/>
          </p:cNvGrpSpPr>
          <p:nvPr/>
        </p:nvGrpSpPr>
        <p:grpSpPr bwMode="auto">
          <a:xfrm>
            <a:off x="3243263" y="6348413"/>
            <a:ext cx="3424237" cy="152400"/>
            <a:chOff x="4238620" y="6286520"/>
            <a:chExt cx="3424255" cy="152400"/>
          </a:xfrm>
        </p:grpSpPr>
        <p:pic>
          <p:nvPicPr>
            <p:cNvPr id="7" name="Picture 15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8620" y="6286520"/>
              <a:ext cx="952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6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4504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7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8950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61434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805202-EB77-4189-9001-86D42DE1BB1D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386120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703FC8-2082-4ED2-8A87-6962F2C15CC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783966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6308725"/>
            <a:ext cx="541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EFFSO_Final_CMYK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3419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0052DD-4A54-450F-AFE4-4919A69D06C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899166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25ED81-13AA-4690-B2F6-E8ECD0D3649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993532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821CEE-1FDB-4C2E-90A2-238288B455E8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421994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704331-A33B-4A7D-85D7-689E3BC33738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1068485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0D0ED6-AE49-4A72-AA66-FFFE153B55FD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7118477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8FA88D-1B32-43FF-B4D0-1519F746B97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2127732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F959BA-3202-4B84-8C2A-0E9EC0451AD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961319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127142-0846-40D2-B4FB-971E0EF2DEF2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8364601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54CACB-2931-4A4C-8D1E-275C4AEAEC71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9759419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769CB0-79DE-49FD-97D0-2C3C243385B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654784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AAC647-9E62-41E4-99DF-F039D222C561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3129156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Rubrik, text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1825" y="990600"/>
            <a:ext cx="8588375" cy="8382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997450" y="1905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997450" y="4191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7B2C4E-3BBF-4CA7-B2E1-FAAD84E970D1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6374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1E678C-6035-4D92-96E9-FDE52E7EE1B1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87254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753D05-963B-4027-A618-38775BBC34A8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954696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C4526E-1F02-44D0-B318-CB5C1E6B38C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039226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09B57-C410-45E2-98E9-83AFF41A2D07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226363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37740B-A4D1-4716-BA73-D52B345233A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589015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DFA0BB-BF3D-47A9-9007-45A554852CE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893551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06F785-55F1-4741-84AA-76048CE10187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693138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307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/>
            </a:lvl1pPr>
          </a:lstStyle>
          <a:p>
            <a:fld id="{164E49DB-5DC2-49F8-97B9-6077E0AB534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000"/>
            </a:lvl1pPr>
          </a:lstStyle>
          <a:p>
            <a:r>
              <a:rPr lang="en-US" altLang="sv-SE"/>
              <a:t>2009-09-25</a:t>
            </a: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 rot="21600000">
            <a:off x="4306888" y="6742113"/>
            <a:ext cx="129381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US" sz="600" b="1">
                <a:solidFill>
                  <a:schemeClr val="tx2"/>
                </a:solidFill>
                <a:latin typeface="Arial" charset="0"/>
              </a:rPr>
              <a:t>Effective Sourcing </a:t>
            </a:r>
            <a:r>
              <a:rPr lang="en-US" sz="600" b="1">
                <a:solidFill>
                  <a:schemeClr val="tx2"/>
                </a:solidFill>
                <a:latin typeface="Arial" charset="0"/>
                <a:cs typeface="Arial" charset="0"/>
              </a:rPr>
              <a:t>•</a:t>
            </a:r>
            <a:r>
              <a:rPr lang="en-US" sz="600" b="1">
                <a:solidFill>
                  <a:schemeClr val="tx2"/>
                </a:solidFill>
                <a:latin typeface="Arial" charset="0"/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0" r:id="rId2"/>
    <p:sldLayoutId id="2147483709" r:id="rId3"/>
    <p:sldLayoutId id="2147483708" r:id="rId4"/>
    <p:sldLayoutId id="2147483707" r:id="rId5"/>
    <p:sldLayoutId id="2147483706" r:id="rId6"/>
    <p:sldLayoutId id="2147483705" r:id="rId7"/>
    <p:sldLayoutId id="2147483704" r:id="rId8"/>
    <p:sldLayoutId id="2147483703" r:id="rId9"/>
    <p:sldLayoutId id="2147483702" r:id="rId10"/>
    <p:sldLayoutId id="214748370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9379" name="Line 3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410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2293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/>
            </a:lvl1pPr>
          </a:lstStyle>
          <a:p>
            <a:fld id="{4DD391AD-9771-4CD1-9108-E8863AEF3CC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22938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000"/>
            </a:lvl1pPr>
          </a:lstStyle>
          <a:p>
            <a:r>
              <a:rPr lang="en-US" altLang="sv-SE"/>
              <a:t>2009-09-25</a:t>
            </a:r>
          </a:p>
        </p:txBody>
      </p:sp>
      <p:sp>
        <p:nvSpPr>
          <p:cNvPr id="229386" name="Text Box 10"/>
          <p:cNvSpPr txBox="1">
            <a:spLocks noChangeArrowheads="1"/>
          </p:cNvSpPr>
          <p:nvPr/>
        </p:nvSpPr>
        <p:spPr bwMode="auto">
          <a:xfrm rot="21600000">
            <a:off x="4306888" y="6742113"/>
            <a:ext cx="129381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US" sz="600" b="1">
                <a:solidFill>
                  <a:schemeClr val="tx2"/>
                </a:solidFill>
                <a:latin typeface="Arial" charset="0"/>
              </a:rPr>
              <a:t>Effective Sourcing </a:t>
            </a:r>
            <a:r>
              <a:rPr lang="en-US" sz="600" b="1">
                <a:solidFill>
                  <a:schemeClr val="tx2"/>
                </a:solidFill>
                <a:latin typeface="Arial" charset="0"/>
                <a:cs typeface="Arial" charset="0"/>
              </a:rPr>
              <a:t>•</a:t>
            </a:r>
            <a:r>
              <a:rPr lang="en-US" sz="600" b="1">
                <a:solidFill>
                  <a:schemeClr val="tx2"/>
                </a:solidFill>
                <a:latin typeface="Arial" charset="0"/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1" r:id="rId2"/>
    <p:sldLayoutId id="2147483720" r:id="rId3"/>
    <p:sldLayoutId id="2147483719" r:id="rId4"/>
    <p:sldLayoutId id="2147483718" r:id="rId5"/>
    <p:sldLayoutId id="2147483717" r:id="rId6"/>
    <p:sldLayoutId id="2147483716" r:id="rId7"/>
    <p:sldLayoutId id="2147483715" r:id="rId8"/>
    <p:sldLayoutId id="2147483714" r:id="rId9"/>
    <p:sldLayoutId id="2147483713" r:id="rId10"/>
    <p:sldLayoutId id="2147483712" r:id="rId11"/>
    <p:sldLayoutId id="2147483711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31825" y="990600"/>
            <a:ext cx="8588375" cy="450850"/>
          </a:xfrm>
        </p:spPr>
        <p:txBody>
          <a:bodyPr/>
          <a:lstStyle/>
          <a:p>
            <a:r>
              <a:rPr lang="sv-SE" altLang="sv-SE" smtClean="0"/>
              <a:t>Tidslinje</a:t>
            </a:r>
          </a:p>
        </p:txBody>
      </p:sp>
      <p:sp>
        <p:nvSpPr>
          <p:cNvPr id="257083" name="Line 59"/>
          <p:cNvSpPr>
            <a:spLocks noChangeShapeType="1"/>
          </p:cNvSpPr>
          <p:nvPr/>
        </p:nvSpPr>
        <p:spPr bwMode="auto">
          <a:xfrm flipV="1">
            <a:off x="460375" y="3640138"/>
            <a:ext cx="9005888" cy="0"/>
          </a:xfrm>
          <a:prstGeom prst="line">
            <a:avLst/>
          </a:prstGeom>
          <a:noFill/>
          <a:ln w="381000">
            <a:solidFill>
              <a:schemeClr val="bg2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endParaRPr lang="sv-SE"/>
          </a:p>
        </p:txBody>
      </p:sp>
      <p:sp>
        <p:nvSpPr>
          <p:cNvPr id="257087" name="Text Box 63"/>
          <p:cNvSpPr txBox="1">
            <a:spLocks noChangeArrowheads="1"/>
          </p:cNvSpPr>
          <p:nvPr/>
        </p:nvSpPr>
        <p:spPr bwMode="auto">
          <a:xfrm>
            <a:off x="3241675" y="2706688"/>
            <a:ext cx="979488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endParaRPr lang="sv-SE" altLang="sv-SE"/>
          </a:p>
        </p:txBody>
      </p:sp>
      <p:sp>
        <p:nvSpPr>
          <p:cNvPr id="257094" name="Text Box 70"/>
          <p:cNvSpPr txBox="1">
            <a:spLocks noChangeArrowheads="1"/>
          </p:cNvSpPr>
          <p:nvPr/>
        </p:nvSpPr>
        <p:spPr bwMode="auto">
          <a:xfrm>
            <a:off x="500063" y="3492500"/>
            <a:ext cx="933450" cy="2952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/>
          <a:lstStyle/>
          <a:p>
            <a:r>
              <a:rPr lang="sv-SE" altLang="sv-SE" sz="1400"/>
              <a:t>Januari</a:t>
            </a:r>
          </a:p>
        </p:txBody>
      </p:sp>
      <p:sp>
        <p:nvSpPr>
          <p:cNvPr id="257096" name="Text Box 72"/>
          <p:cNvSpPr txBox="1">
            <a:spLocks noChangeArrowheads="1"/>
          </p:cNvSpPr>
          <p:nvPr/>
        </p:nvSpPr>
        <p:spPr bwMode="auto">
          <a:xfrm>
            <a:off x="1438275" y="3492500"/>
            <a:ext cx="933450" cy="2952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/>
          <a:lstStyle/>
          <a:p>
            <a:r>
              <a:rPr lang="sv-SE" altLang="sv-SE" sz="1400"/>
              <a:t>Februari</a:t>
            </a:r>
          </a:p>
        </p:txBody>
      </p:sp>
      <p:sp>
        <p:nvSpPr>
          <p:cNvPr id="257097" name="Text Box 73"/>
          <p:cNvSpPr txBox="1">
            <a:spLocks noChangeArrowheads="1"/>
          </p:cNvSpPr>
          <p:nvPr/>
        </p:nvSpPr>
        <p:spPr bwMode="auto">
          <a:xfrm>
            <a:off x="2376488" y="3492500"/>
            <a:ext cx="933450" cy="2952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/>
          <a:lstStyle/>
          <a:p>
            <a:r>
              <a:rPr lang="sv-SE" altLang="sv-SE" sz="1400"/>
              <a:t>Mars</a:t>
            </a:r>
          </a:p>
        </p:txBody>
      </p:sp>
      <p:sp>
        <p:nvSpPr>
          <p:cNvPr id="257098" name="Text Box 74"/>
          <p:cNvSpPr txBox="1">
            <a:spLocks noChangeArrowheads="1"/>
          </p:cNvSpPr>
          <p:nvPr/>
        </p:nvSpPr>
        <p:spPr bwMode="auto">
          <a:xfrm>
            <a:off x="3314700" y="3492500"/>
            <a:ext cx="933450" cy="2952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/>
          <a:lstStyle/>
          <a:p>
            <a:r>
              <a:rPr lang="sv-SE" altLang="sv-SE" sz="1400"/>
              <a:t>April</a:t>
            </a:r>
          </a:p>
        </p:txBody>
      </p:sp>
      <p:sp>
        <p:nvSpPr>
          <p:cNvPr id="257099" name="Text Box 75"/>
          <p:cNvSpPr txBox="1">
            <a:spLocks noChangeArrowheads="1"/>
          </p:cNvSpPr>
          <p:nvPr/>
        </p:nvSpPr>
        <p:spPr bwMode="auto">
          <a:xfrm>
            <a:off x="4254500" y="3492500"/>
            <a:ext cx="933450" cy="2952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/>
          <a:lstStyle/>
          <a:p>
            <a:r>
              <a:rPr lang="sv-SE" altLang="sv-SE" sz="1400"/>
              <a:t>Juni</a:t>
            </a:r>
          </a:p>
        </p:txBody>
      </p:sp>
      <p:sp>
        <p:nvSpPr>
          <p:cNvPr id="257100" name="Text Box 76"/>
          <p:cNvSpPr txBox="1">
            <a:spLocks noChangeArrowheads="1"/>
          </p:cNvSpPr>
          <p:nvPr/>
        </p:nvSpPr>
        <p:spPr bwMode="auto">
          <a:xfrm>
            <a:off x="5192713" y="3492500"/>
            <a:ext cx="933450" cy="2952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/>
          <a:lstStyle/>
          <a:p>
            <a:r>
              <a:rPr lang="sv-SE" altLang="sv-SE" sz="1400"/>
              <a:t>Juli</a:t>
            </a:r>
          </a:p>
        </p:txBody>
      </p:sp>
      <p:sp>
        <p:nvSpPr>
          <p:cNvPr id="257101" name="Text Box 77"/>
          <p:cNvSpPr txBox="1">
            <a:spLocks noChangeArrowheads="1"/>
          </p:cNvSpPr>
          <p:nvPr/>
        </p:nvSpPr>
        <p:spPr bwMode="auto">
          <a:xfrm>
            <a:off x="6130925" y="3492500"/>
            <a:ext cx="933450" cy="2952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/>
          <a:lstStyle/>
          <a:p>
            <a:r>
              <a:rPr lang="sv-SE" altLang="sv-SE" sz="1400"/>
              <a:t>Augusti</a:t>
            </a:r>
          </a:p>
        </p:txBody>
      </p:sp>
      <p:sp>
        <p:nvSpPr>
          <p:cNvPr id="257102" name="Text Box 78"/>
          <p:cNvSpPr txBox="1">
            <a:spLocks noChangeArrowheads="1"/>
          </p:cNvSpPr>
          <p:nvPr/>
        </p:nvSpPr>
        <p:spPr bwMode="auto">
          <a:xfrm>
            <a:off x="8008938" y="3492500"/>
            <a:ext cx="933450" cy="2952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/>
          <a:lstStyle/>
          <a:p>
            <a:r>
              <a:rPr lang="sv-SE" altLang="sv-SE" sz="1400"/>
              <a:t>Oktober</a:t>
            </a:r>
          </a:p>
        </p:txBody>
      </p:sp>
      <p:sp>
        <p:nvSpPr>
          <p:cNvPr id="257103" name="Text Box 79"/>
          <p:cNvSpPr txBox="1">
            <a:spLocks noChangeArrowheads="1"/>
          </p:cNvSpPr>
          <p:nvPr/>
        </p:nvSpPr>
        <p:spPr bwMode="auto">
          <a:xfrm>
            <a:off x="7069138" y="3492500"/>
            <a:ext cx="933450" cy="2952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/>
          <a:lstStyle/>
          <a:p>
            <a:r>
              <a:rPr lang="sv-SE" altLang="sv-SE" sz="1400"/>
              <a:t>September</a:t>
            </a:r>
          </a:p>
        </p:txBody>
      </p:sp>
      <p:grpSp>
        <p:nvGrpSpPr>
          <p:cNvPr id="257107" name="Group 83"/>
          <p:cNvGrpSpPr>
            <a:grpSpLocks/>
          </p:cNvGrpSpPr>
          <p:nvPr/>
        </p:nvGrpSpPr>
        <p:grpSpPr bwMode="auto">
          <a:xfrm>
            <a:off x="766763" y="1851025"/>
            <a:ext cx="617537" cy="2130425"/>
            <a:chOff x="2025" y="1166"/>
            <a:chExt cx="389" cy="1342"/>
          </a:xfrm>
        </p:grpSpPr>
        <p:sp>
          <p:nvSpPr>
            <p:cNvPr id="257104" name="Rectangle 80"/>
            <p:cNvSpPr>
              <a:spLocks noChangeArrowheads="1"/>
            </p:cNvSpPr>
            <p:nvPr/>
          </p:nvSpPr>
          <p:spPr bwMode="auto">
            <a:xfrm>
              <a:off x="2025" y="2164"/>
              <a:ext cx="32" cy="344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>
              <a:spAutoFit/>
            </a:bodyPr>
            <a:lstStyle/>
            <a:p>
              <a:endParaRPr lang="sv-SE"/>
            </a:p>
          </p:txBody>
        </p:sp>
        <p:sp>
          <p:nvSpPr>
            <p:cNvPr id="257105" name="Text Box 81"/>
            <p:cNvSpPr txBox="1">
              <a:spLocks noChangeArrowheads="1"/>
            </p:cNvSpPr>
            <p:nvPr/>
          </p:nvSpPr>
          <p:spPr bwMode="auto">
            <a:xfrm rot="-5400000">
              <a:off x="1918" y="1462"/>
              <a:ext cx="792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/>
            <a:p>
              <a:pPr algn="l"/>
              <a:r>
                <a:rPr lang="sv-SE" altLang="sv-SE"/>
                <a:t>  Milstolpe 1</a:t>
              </a:r>
            </a:p>
          </p:txBody>
        </p:sp>
        <p:cxnSp>
          <p:nvCxnSpPr>
            <p:cNvPr id="257106" name="AutoShape 82"/>
            <p:cNvCxnSpPr>
              <a:cxnSpLocks noChangeShapeType="1"/>
              <a:stCxn id="257087" idx="2"/>
              <a:endCxn id="257104" idx="0"/>
            </p:cNvCxnSpPr>
            <p:nvPr/>
          </p:nvCxnSpPr>
          <p:spPr bwMode="auto">
            <a:xfrm rot="5400000">
              <a:off x="2066" y="1880"/>
              <a:ext cx="259" cy="310"/>
            </a:xfrm>
            <a:prstGeom prst="bentConnector3">
              <a:avLst>
                <a:gd name="adj1" fmla="val 4980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</p:grpSp>
      <p:grpSp>
        <p:nvGrpSpPr>
          <p:cNvPr id="257108" name="Group 84"/>
          <p:cNvGrpSpPr>
            <a:grpSpLocks/>
          </p:cNvGrpSpPr>
          <p:nvPr/>
        </p:nvGrpSpPr>
        <p:grpSpPr bwMode="auto">
          <a:xfrm>
            <a:off x="1398588" y="1854200"/>
            <a:ext cx="617537" cy="2130425"/>
            <a:chOff x="2025" y="1166"/>
            <a:chExt cx="389" cy="1342"/>
          </a:xfrm>
        </p:grpSpPr>
        <p:sp>
          <p:nvSpPr>
            <p:cNvPr id="257109" name="Rectangle 85"/>
            <p:cNvSpPr>
              <a:spLocks noChangeArrowheads="1"/>
            </p:cNvSpPr>
            <p:nvPr/>
          </p:nvSpPr>
          <p:spPr bwMode="auto">
            <a:xfrm>
              <a:off x="2025" y="2164"/>
              <a:ext cx="32" cy="344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>
              <a:spAutoFit/>
            </a:bodyPr>
            <a:lstStyle/>
            <a:p>
              <a:endParaRPr lang="sv-SE"/>
            </a:p>
          </p:txBody>
        </p:sp>
        <p:sp>
          <p:nvSpPr>
            <p:cNvPr id="257110" name="Text Box 86"/>
            <p:cNvSpPr txBox="1">
              <a:spLocks noChangeArrowheads="1"/>
            </p:cNvSpPr>
            <p:nvPr/>
          </p:nvSpPr>
          <p:spPr bwMode="auto">
            <a:xfrm rot="-5400000">
              <a:off x="1918" y="1462"/>
              <a:ext cx="792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/>
            <a:p>
              <a:pPr algn="l"/>
              <a:r>
                <a:rPr lang="sv-SE" altLang="sv-SE"/>
                <a:t>  Milstolpe 2</a:t>
              </a:r>
            </a:p>
          </p:txBody>
        </p:sp>
        <p:cxnSp>
          <p:nvCxnSpPr>
            <p:cNvPr id="257111" name="AutoShape 87"/>
            <p:cNvCxnSpPr>
              <a:cxnSpLocks noChangeShapeType="1"/>
              <a:endCxn id="257109" idx="0"/>
            </p:cNvCxnSpPr>
            <p:nvPr/>
          </p:nvCxnSpPr>
          <p:spPr bwMode="auto">
            <a:xfrm rot="5400000">
              <a:off x="2066" y="1880"/>
              <a:ext cx="259" cy="310"/>
            </a:xfrm>
            <a:prstGeom prst="bentConnector3">
              <a:avLst>
                <a:gd name="adj1" fmla="val 4980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</p:grpSp>
      <p:grpSp>
        <p:nvGrpSpPr>
          <p:cNvPr id="257112" name="Group 88"/>
          <p:cNvGrpSpPr>
            <a:grpSpLocks/>
          </p:cNvGrpSpPr>
          <p:nvPr/>
        </p:nvGrpSpPr>
        <p:grpSpPr bwMode="auto">
          <a:xfrm>
            <a:off x="2132013" y="1857375"/>
            <a:ext cx="617537" cy="2130425"/>
            <a:chOff x="2025" y="1166"/>
            <a:chExt cx="389" cy="1342"/>
          </a:xfrm>
        </p:grpSpPr>
        <p:sp>
          <p:nvSpPr>
            <p:cNvPr id="257113" name="Rectangle 89"/>
            <p:cNvSpPr>
              <a:spLocks noChangeArrowheads="1"/>
            </p:cNvSpPr>
            <p:nvPr/>
          </p:nvSpPr>
          <p:spPr bwMode="auto">
            <a:xfrm>
              <a:off x="2025" y="2164"/>
              <a:ext cx="32" cy="344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>
              <a:spAutoFit/>
            </a:bodyPr>
            <a:lstStyle/>
            <a:p>
              <a:endParaRPr lang="sv-SE"/>
            </a:p>
          </p:txBody>
        </p:sp>
        <p:sp>
          <p:nvSpPr>
            <p:cNvPr id="257114" name="Text Box 90"/>
            <p:cNvSpPr txBox="1">
              <a:spLocks noChangeArrowheads="1"/>
            </p:cNvSpPr>
            <p:nvPr/>
          </p:nvSpPr>
          <p:spPr bwMode="auto">
            <a:xfrm rot="-5400000">
              <a:off x="1918" y="1462"/>
              <a:ext cx="792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/>
            <a:p>
              <a:pPr algn="l"/>
              <a:r>
                <a:rPr lang="sv-SE" altLang="sv-SE"/>
                <a:t>  Milstolpe 3</a:t>
              </a:r>
            </a:p>
          </p:txBody>
        </p:sp>
        <p:cxnSp>
          <p:nvCxnSpPr>
            <p:cNvPr id="257115" name="AutoShape 91"/>
            <p:cNvCxnSpPr>
              <a:cxnSpLocks noChangeShapeType="1"/>
              <a:endCxn id="257113" idx="0"/>
            </p:cNvCxnSpPr>
            <p:nvPr/>
          </p:nvCxnSpPr>
          <p:spPr bwMode="auto">
            <a:xfrm rot="5400000">
              <a:off x="2066" y="1880"/>
              <a:ext cx="259" cy="310"/>
            </a:xfrm>
            <a:prstGeom prst="bentConnector3">
              <a:avLst>
                <a:gd name="adj1" fmla="val 4980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</p:grpSp>
      <p:grpSp>
        <p:nvGrpSpPr>
          <p:cNvPr id="257116" name="Group 92"/>
          <p:cNvGrpSpPr>
            <a:grpSpLocks/>
          </p:cNvGrpSpPr>
          <p:nvPr/>
        </p:nvGrpSpPr>
        <p:grpSpPr bwMode="auto">
          <a:xfrm>
            <a:off x="3049588" y="1852613"/>
            <a:ext cx="617537" cy="2130425"/>
            <a:chOff x="2025" y="1166"/>
            <a:chExt cx="389" cy="1342"/>
          </a:xfrm>
        </p:grpSpPr>
        <p:sp>
          <p:nvSpPr>
            <p:cNvPr id="257117" name="Rectangle 93"/>
            <p:cNvSpPr>
              <a:spLocks noChangeArrowheads="1"/>
            </p:cNvSpPr>
            <p:nvPr/>
          </p:nvSpPr>
          <p:spPr bwMode="auto">
            <a:xfrm>
              <a:off x="2025" y="2164"/>
              <a:ext cx="32" cy="344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>
              <a:spAutoFit/>
            </a:bodyPr>
            <a:lstStyle/>
            <a:p>
              <a:endParaRPr lang="sv-SE"/>
            </a:p>
          </p:txBody>
        </p:sp>
        <p:sp>
          <p:nvSpPr>
            <p:cNvPr id="257118" name="Text Box 94"/>
            <p:cNvSpPr txBox="1">
              <a:spLocks noChangeArrowheads="1"/>
            </p:cNvSpPr>
            <p:nvPr/>
          </p:nvSpPr>
          <p:spPr bwMode="auto">
            <a:xfrm rot="-5400000">
              <a:off x="1918" y="1462"/>
              <a:ext cx="792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/>
            <a:p>
              <a:pPr algn="l"/>
              <a:r>
                <a:rPr lang="sv-SE" altLang="sv-SE"/>
                <a:t>  Milstolpe 4</a:t>
              </a:r>
            </a:p>
          </p:txBody>
        </p:sp>
        <p:cxnSp>
          <p:nvCxnSpPr>
            <p:cNvPr id="257119" name="AutoShape 95"/>
            <p:cNvCxnSpPr>
              <a:cxnSpLocks noChangeShapeType="1"/>
              <a:endCxn id="257117" idx="0"/>
            </p:cNvCxnSpPr>
            <p:nvPr/>
          </p:nvCxnSpPr>
          <p:spPr bwMode="auto">
            <a:xfrm rot="5400000">
              <a:off x="2066" y="1880"/>
              <a:ext cx="259" cy="310"/>
            </a:xfrm>
            <a:prstGeom prst="bentConnector3">
              <a:avLst>
                <a:gd name="adj1" fmla="val 4980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</p:grpSp>
      <p:grpSp>
        <p:nvGrpSpPr>
          <p:cNvPr id="257120" name="Group 96"/>
          <p:cNvGrpSpPr>
            <a:grpSpLocks/>
          </p:cNvGrpSpPr>
          <p:nvPr/>
        </p:nvGrpSpPr>
        <p:grpSpPr bwMode="auto">
          <a:xfrm>
            <a:off x="4141788" y="1855788"/>
            <a:ext cx="617537" cy="2130425"/>
            <a:chOff x="2025" y="1166"/>
            <a:chExt cx="389" cy="1342"/>
          </a:xfrm>
        </p:grpSpPr>
        <p:sp>
          <p:nvSpPr>
            <p:cNvPr id="257121" name="Rectangle 97"/>
            <p:cNvSpPr>
              <a:spLocks noChangeArrowheads="1"/>
            </p:cNvSpPr>
            <p:nvPr/>
          </p:nvSpPr>
          <p:spPr bwMode="auto">
            <a:xfrm>
              <a:off x="2025" y="2164"/>
              <a:ext cx="32" cy="344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>
              <a:spAutoFit/>
            </a:bodyPr>
            <a:lstStyle/>
            <a:p>
              <a:endParaRPr lang="sv-SE"/>
            </a:p>
          </p:txBody>
        </p:sp>
        <p:sp>
          <p:nvSpPr>
            <p:cNvPr id="257122" name="Text Box 98"/>
            <p:cNvSpPr txBox="1">
              <a:spLocks noChangeArrowheads="1"/>
            </p:cNvSpPr>
            <p:nvPr/>
          </p:nvSpPr>
          <p:spPr bwMode="auto">
            <a:xfrm rot="-5400000">
              <a:off x="1918" y="1462"/>
              <a:ext cx="792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/>
            <a:p>
              <a:pPr algn="l"/>
              <a:r>
                <a:rPr lang="sv-SE" altLang="sv-SE"/>
                <a:t>  Milstolpe 5</a:t>
              </a:r>
            </a:p>
          </p:txBody>
        </p:sp>
        <p:cxnSp>
          <p:nvCxnSpPr>
            <p:cNvPr id="257123" name="AutoShape 99"/>
            <p:cNvCxnSpPr>
              <a:cxnSpLocks noChangeShapeType="1"/>
              <a:endCxn id="257121" idx="0"/>
            </p:cNvCxnSpPr>
            <p:nvPr/>
          </p:nvCxnSpPr>
          <p:spPr bwMode="auto">
            <a:xfrm rot="5400000">
              <a:off x="2066" y="1880"/>
              <a:ext cx="259" cy="310"/>
            </a:xfrm>
            <a:prstGeom prst="bentConnector3">
              <a:avLst>
                <a:gd name="adj1" fmla="val 4980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</p:grpSp>
      <p:grpSp>
        <p:nvGrpSpPr>
          <p:cNvPr id="257124" name="Group 100"/>
          <p:cNvGrpSpPr>
            <a:grpSpLocks/>
          </p:cNvGrpSpPr>
          <p:nvPr/>
        </p:nvGrpSpPr>
        <p:grpSpPr bwMode="auto">
          <a:xfrm>
            <a:off x="6021388" y="1858963"/>
            <a:ext cx="617537" cy="2130425"/>
            <a:chOff x="2025" y="1166"/>
            <a:chExt cx="389" cy="1342"/>
          </a:xfrm>
        </p:grpSpPr>
        <p:sp>
          <p:nvSpPr>
            <p:cNvPr id="257125" name="Rectangle 101"/>
            <p:cNvSpPr>
              <a:spLocks noChangeArrowheads="1"/>
            </p:cNvSpPr>
            <p:nvPr/>
          </p:nvSpPr>
          <p:spPr bwMode="auto">
            <a:xfrm>
              <a:off x="2025" y="2164"/>
              <a:ext cx="32" cy="344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>
              <a:spAutoFit/>
            </a:bodyPr>
            <a:lstStyle/>
            <a:p>
              <a:endParaRPr lang="sv-SE"/>
            </a:p>
          </p:txBody>
        </p:sp>
        <p:sp>
          <p:nvSpPr>
            <p:cNvPr id="257126" name="Text Box 102"/>
            <p:cNvSpPr txBox="1">
              <a:spLocks noChangeArrowheads="1"/>
            </p:cNvSpPr>
            <p:nvPr/>
          </p:nvSpPr>
          <p:spPr bwMode="auto">
            <a:xfrm rot="-5400000">
              <a:off x="1918" y="1462"/>
              <a:ext cx="792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/>
            <a:p>
              <a:pPr algn="l"/>
              <a:r>
                <a:rPr lang="sv-SE" altLang="sv-SE"/>
                <a:t>  Milstolpe 6</a:t>
              </a:r>
            </a:p>
          </p:txBody>
        </p:sp>
        <p:cxnSp>
          <p:nvCxnSpPr>
            <p:cNvPr id="257127" name="AutoShape 103"/>
            <p:cNvCxnSpPr>
              <a:cxnSpLocks noChangeShapeType="1"/>
              <a:endCxn id="257125" idx="0"/>
            </p:cNvCxnSpPr>
            <p:nvPr/>
          </p:nvCxnSpPr>
          <p:spPr bwMode="auto">
            <a:xfrm rot="5400000">
              <a:off x="2066" y="1880"/>
              <a:ext cx="259" cy="310"/>
            </a:xfrm>
            <a:prstGeom prst="bentConnector3">
              <a:avLst>
                <a:gd name="adj1" fmla="val 4980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</p:grpSp>
      <p:grpSp>
        <p:nvGrpSpPr>
          <p:cNvPr id="257128" name="Group 104"/>
          <p:cNvGrpSpPr>
            <a:grpSpLocks/>
          </p:cNvGrpSpPr>
          <p:nvPr/>
        </p:nvGrpSpPr>
        <p:grpSpPr bwMode="auto">
          <a:xfrm>
            <a:off x="7945438" y="1844675"/>
            <a:ext cx="617537" cy="2130425"/>
            <a:chOff x="2025" y="1166"/>
            <a:chExt cx="389" cy="1342"/>
          </a:xfrm>
        </p:grpSpPr>
        <p:sp>
          <p:nvSpPr>
            <p:cNvPr id="257129" name="Rectangle 105"/>
            <p:cNvSpPr>
              <a:spLocks noChangeArrowheads="1"/>
            </p:cNvSpPr>
            <p:nvPr/>
          </p:nvSpPr>
          <p:spPr bwMode="auto">
            <a:xfrm>
              <a:off x="2025" y="2164"/>
              <a:ext cx="32" cy="344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lIns="36000" tIns="36000" rIns="36000" bIns="36000" anchor="ctr">
              <a:spAutoFit/>
            </a:bodyPr>
            <a:lstStyle/>
            <a:p>
              <a:endParaRPr lang="sv-SE"/>
            </a:p>
          </p:txBody>
        </p:sp>
        <p:sp>
          <p:nvSpPr>
            <p:cNvPr id="257130" name="Text Box 106"/>
            <p:cNvSpPr txBox="1">
              <a:spLocks noChangeArrowheads="1"/>
            </p:cNvSpPr>
            <p:nvPr/>
          </p:nvSpPr>
          <p:spPr bwMode="auto">
            <a:xfrm rot="-5400000">
              <a:off x="1918" y="1462"/>
              <a:ext cx="792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/>
            <a:p>
              <a:pPr algn="l"/>
              <a:r>
                <a:rPr lang="sv-SE" altLang="sv-SE"/>
                <a:t>  Milstolpe 7</a:t>
              </a:r>
            </a:p>
          </p:txBody>
        </p:sp>
        <p:cxnSp>
          <p:nvCxnSpPr>
            <p:cNvPr id="257131" name="AutoShape 107"/>
            <p:cNvCxnSpPr>
              <a:cxnSpLocks noChangeShapeType="1"/>
              <a:endCxn id="257129" idx="0"/>
            </p:cNvCxnSpPr>
            <p:nvPr/>
          </p:nvCxnSpPr>
          <p:spPr bwMode="auto">
            <a:xfrm rot="5400000">
              <a:off x="2066" y="1880"/>
              <a:ext cx="259" cy="310"/>
            </a:xfrm>
            <a:prstGeom prst="bentConnector3">
              <a:avLst>
                <a:gd name="adj1" fmla="val 4980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</p:grpSp>
      <p:sp>
        <p:nvSpPr>
          <p:cNvPr id="257132" name="Text Box 108"/>
          <p:cNvSpPr txBox="1">
            <a:spLocks noChangeArrowheads="1"/>
          </p:cNvSpPr>
          <p:nvPr/>
        </p:nvSpPr>
        <p:spPr bwMode="auto">
          <a:xfrm>
            <a:off x="904875" y="3938588"/>
            <a:ext cx="1246188" cy="285750"/>
          </a:xfrm>
          <a:prstGeom prst="rect">
            <a:avLst/>
          </a:prstGeom>
          <a:solidFill>
            <a:schemeClr val="accent2">
              <a:alpha val="6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r>
              <a:rPr lang="sv-SE" altLang="sv-SE" sz="1400"/>
              <a:t>Aktivitet 2</a:t>
            </a:r>
          </a:p>
        </p:txBody>
      </p:sp>
      <p:sp>
        <p:nvSpPr>
          <p:cNvPr id="257133" name="Text Box 109"/>
          <p:cNvSpPr txBox="1">
            <a:spLocks noChangeArrowheads="1"/>
          </p:cNvSpPr>
          <p:nvPr/>
        </p:nvSpPr>
        <p:spPr bwMode="auto">
          <a:xfrm>
            <a:off x="1804988" y="4367213"/>
            <a:ext cx="1246187" cy="285750"/>
          </a:xfrm>
          <a:prstGeom prst="rect">
            <a:avLst/>
          </a:prstGeom>
          <a:solidFill>
            <a:schemeClr val="accent2">
              <a:alpha val="6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r>
              <a:rPr lang="sv-SE" altLang="sv-SE" sz="1400"/>
              <a:t>Aktivitet 3</a:t>
            </a:r>
          </a:p>
        </p:txBody>
      </p:sp>
      <p:sp>
        <p:nvSpPr>
          <p:cNvPr id="257134" name="Text Box 110"/>
          <p:cNvSpPr txBox="1">
            <a:spLocks noChangeArrowheads="1"/>
          </p:cNvSpPr>
          <p:nvPr/>
        </p:nvSpPr>
        <p:spPr bwMode="auto">
          <a:xfrm>
            <a:off x="263525" y="4757738"/>
            <a:ext cx="1246188" cy="285750"/>
          </a:xfrm>
          <a:prstGeom prst="rect">
            <a:avLst/>
          </a:prstGeom>
          <a:solidFill>
            <a:schemeClr val="accent2">
              <a:alpha val="6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r>
              <a:rPr lang="sv-SE" altLang="sv-SE" sz="1400"/>
              <a:t>Aktivitet 1</a:t>
            </a:r>
          </a:p>
        </p:txBody>
      </p:sp>
      <p:sp>
        <p:nvSpPr>
          <p:cNvPr id="257135" name="Text Box 111"/>
          <p:cNvSpPr txBox="1">
            <a:spLocks noChangeArrowheads="1"/>
          </p:cNvSpPr>
          <p:nvPr/>
        </p:nvSpPr>
        <p:spPr bwMode="auto">
          <a:xfrm>
            <a:off x="2946400" y="3938588"/>
            <a:ext cx="1246188" cy="285750"/>
          </a:xfrm>
          <a:prstGeom prst="rect">
            <a:avLst/>
          </a:prstGeom>
          <a:solidFill>
            <a:schemeClr val="accent2">
              <a:alpha val="6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r>
              <a:rPr lang="sv-SE" altLang="sv-SE" sz="1400"/>
              <a:t>Aktivitet 4</a:t>
            </a:r>
          </a:p>
        </p:txBody>
      </p:sp>
      <p:sp>
        <p:nvSpPr>
          <p:cNvPr id="257136" name="Text Box 112"/>
          <p:cNvSpPr txBox="1">
            <a:spLocks noChangeArrowheads="1"/>
          </p:cNvSpPr>
          <p:nvPr/>
        </p:nvSpPr>
        <p:spPr bwMode="auto">
          <a:xfrm>
            <a:off x="4510088" y="3938588"/>
            <a:ext cx="1246187" cy="285750"/>
          </a:xfrm>
          <a:prstGeom prst="rect">
            <a:avLst/>
          </a:prstGeom>
          <a:solidFill>
            <a:schemeClr val="accent2">
              <a:alpha val="6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r>
              <a:rPr lang="sv-SE" altLang="sv-SE" sz="1400"/>
              <a:t>Aktivitet 6</a:t>
            </a:r>
          </a:p>
        </p:txBody>
      </p:sp>
      <p:sp>
        <p:nvSpPr>
          <p:cNvPr id="257137" name="Text Box 113"/>
          <p:cNvSpPr txBox="1">
            <a:spLocks noChangeArrowheads="1"/>
          </p:cNvSpPr>
          <p:nvPr/>
        </p:nvSpPr>
        <p:spPr bwMode="auto">
          <a:xfrm>
            <a:off x="3719513" y="4367213"/>
            <a:ext cx="1246187" cy="285750"/>
          </a:xfrm>
          <a:prstGeom prst="rect">
            <a:avLst/>
          </a:prstGeom>
          <a:solidFill>
            <a:schemeClr val="accent2">
              <a:alpha val="6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r>
              <a:rPr lang="sv-SE" altLang="sv-SE" sz="1400"/>
              <a:t>Aktivitet 5</a:t>
            </a:r>
          </a:p>
        </p:txBody>
      </p:sp>
      <p:sp>
        <p:nvSpPr>
          <p:cNvPr id="257138" name="Text Box 114"/>
          <p:cNvSpPr txBox="1">
            <a:spLocks noChangeArrowheads="1"/>
          </p:cNvSpPr>
          <p:nvPr/>
        </p:nvSpPr>
        <p:spPr bwMode="auto">
          <a:xfrm>
            <a:off x="4794250" y="4757738"/>
            <a:ext cx="1246188" cy="285750"/>
          </a:xfrm>
          <a:prstGeom prst="rect">
            <a:avLst/>
          </a:prstGeom>
          <a:solidFill>
            <a:schemeClr val="accent2">
              <a:alpha val="6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r>
              <a:rPr lang="sv-SE" altLang="sv-SE" sz="1400"/>
              <a:t>Aktivitet 7</a:t>
            </a:r>
          </a:p>
        </p:txBody>
      </p:sp>
      <p:sp>
        <p:nvSpPr>
          <p:cNvPr id="257139" name="Text Box 115"/>
          <p:cNvSpPr txBox="1">
            <a:spLocks noChangeArrowheads="1"/>
          </p:cNvSpPr>
          <p:nvPr/>
        </p:nvSpPr>
        <p:spPr bwMode="auto">
          <a:xfrm>
            <a:off x="6248400" y="3938588"/>
            <a:ext cx="1246188" cy="285750"/>
          </a:xfrm>
          <a:prstGeom prst="rect">
            <a:avLst/>
          </a:prstGeom>
          <a:solidFill>
            <a:schemeClr val="accent2">
              <a:alpha val="6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r>
              <a:rPr lang="sv-SE" altLang="sv-SE" sz="1400"/>
              <a:t>Aktivitet 8</a:t>
            </a:r>
          </a:p>
        </p:txBody>
      </p:sp>
      <p:sp>
        <p:nvSpPr>
          <p:cNvPr id="257140" name="Text Box 116"/>
          <p:cNvSpPr txBox="1">
            <a:spLocks noChangeArrowheads="1"/>
          </p:cNvSpPr>
          <p:nvPr/>
        </p:nvSpPr>
        <p:spPr bwMode="auto">
          <a:xfrm>
            <a:off x="6732588" y="4367213"/>
            <a:ext cx="1246187" cy="285750"/>
          </a:xfrm>
          <a:prstGeom prst="rect">
            <a:avLst/>
          </a:prstGeom>
          <a:solidFill>
            <a:schemeClr val="accent2">
              <a:alpha val="6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r>
              <a:rPr lang="sv-SE" altLang="sv-SE" sz="1400"/>
              <a:t>Aktivitet 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smtClean="0"/>
              <a:t>Tidslinje – Strategisk inköpsstyrplan</a:t>
            </a:r>
          </a:p>
        </p:txBody>
      </p:sp>
      <p:grpSp>
        <p:nvGrpSpPr>
          <p:cNvPr id="266243" name="Group 3"/>
          <p:cNvGrpSpPr>
            <a:grpSpLocks/>
          </p:cNvGrpSpPr>
          <p:nvPr/>
        </p:nvGrpSpPr>
        <p:grpSpPr bwMode="auto">
          <a:xfrm>
            <a:off x="920750" y="2492375"/>
            <a:ext cx="8404225" cy="739775"/>
            <a:chOff x="593" y="968"/>
            <a:chExt cx="5571" cy="600"/>
          </a:xfrm>
        </p:grpSpPr>
        <p:sp>
          <p:nvSpPr>
            <p:cNvPr id="266244" name="Freeform 4"/>
            <p:cNvSpPr>
              <a:spLocks noChangeArrowheads="1"/>
            </p:cNvSpPr>
            <p:nvPr/>
          </p:nvSpPr>
          <p:spPr bwMode="auto">
            <a:xfrm>
              <a:off x="5355" y="968"/>
              <a:ext cx="809" cy="600"/>
            </a:xfrm>
            <a:custGeom>
              <a:avLst/>
              <a:gdLst>
                <a:gd name="T0" fmla="*/ 813 w 968"/>
                <a:gd name="T1" fmla="*/ 0 h 498"/>
                <a:gd name="T2" fmla="*/ 0 w 968"/>
                <a:gd name="T3" fmla="*/ 0 h 498"/>
                <a:gd name="T4" fmla="*/ 0 w 968"/>
                <a:gd name="T5" fmla="*/ 498 h 498"/>
                <a:gd name="T6" fmla="*/ 813 w 968"/>
                <a:gd name="T7" fmla="*/ 498 h 498"/>
                <a:gd name="T8" fmla="*/ 968 w 968"/>
                <a:gd name="T9" fmla="*/ 248 h 498"/>
                <a:gd name="T10" fmla="*/ 813 w 968"/>
                <a:gd name="T11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rgbClr val="AAD19B"/>
            </a:solidFill>
            <a:ln w="7747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66245" name="Text Box 5"/>
            <p:cNvSpPr txBox="1">
              <a:spLocks noChangeArrowheads="1"/>
            </p:cNvSpPr>
            <p:nvPr/>
          </p:nvSpPr>
          <p:spPr bwMode="auto">
            <a:xfrm>
              <a:off x="5524" y="1117"/>
              <a:ext cx="496" cy="288"/>
            </a:xfrm>
            <a:prstGeom prst="rect">
              <a:avLst/>
            </a:prstGeom>
            <a:solidFill>
              <a:srgbClr val="AAD1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747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sv-SE" altLang="sv-SE" sz="1200">
                  <a:solidFill>
                    <a:srgbClr val="000000"/>
                  </a:solidFill>
                </a:rPr>
                <a:t>Planering</a:t>
              </a:r>
            </a:p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sv-SE" altLang="sv-SE" sz="1200">
                  <a:solidFill>
                    <a:srgbClr val="000000"/>
                  </a:solidFill>
                </a:rPr>
                <a:t>upphand-</a:t>
              </a:r>
            </a:p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sv-SE" altLang="sv-SE" sz="1200">
                  <a:solidFill>
                    <a:srgbClr val="000000"/>
                  </a:solidFill>
                </a:rPr>
                <a:t>lingar</a:t>
              </a:r>
            </a:p>
          </p:txBody>
        </p:sp>
        <p:sp>
          <p:nvSpPr>
            <p:cNvPr id="266246" name="Freeform 6"/>
            <p:cNvSpPr>
              <a:spLocks noChangeArrowheads="1"/>
            </p:cNvSpPr>
            <p:nvPr/>
          </p:nvSpPr>
          <p:spPr bwMode="auto">
            <a:xfrm>
              <a:off x="4675" y="968"/>
              <a:ext cx="809" cy="600"/>
            </a:xfrm>
            <a:custGeom>
              <a:avLst/>
              <a:gdLst>
                <a:gd name="T0" fmla="*/ 813 w 968"/>
                <a:gd name="T1" fmla="*/ 0 h 498"/>
                <a:gd name="T2" fmla="*/ 0 w 968"/>
                <a:gd name="T3" fmla="*/ 0 h 498"/>
                <a:gd name="T4" fmla="*/ 0 w 968"/>
                <a:gd name="T5" fmla="*/ 498 h 498"/>
                <a:gd name="T6" fmla="*/ 813 w 968"/>
                <a:gd name="T7" fmla="*/ 498 h 498"/>
                <a:gd name="T8" fmla="*/ 968 w 968"/>
                <a:gd name="T9" fmla="*/ 248 h 498"/>
                <a:gd name="T10" fmla="*/ 813 w 968"/>
                <a:gd name="T11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rgbClr val="AAD19B"/>
            </a:solidFill>
            <a:ln w="7747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66247" name="Text Box 7"/>
            <p:cNvSpPr txBox="1">
              <a:spLocks noChangeArrowheads="1"/>
            </p:cNvSpPr>
            <p:nvPr/>
          </p:nvSpPr>
          <p:spPr bwMode="auto">
            <a:xfrm>
              <a:off x="4844" y="1117"/>
              <a:ext cx="496" cy="288"/>
            </a:xfrm>
            <a:prstGeom prst="rect">
              <a:avLst/>
            </a:prstGeom>
            <a:solidFill>
              <a:srgbClr val="AAD1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747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sv-SE" altLang="sv-SE" sz="1200">
                  <a:solidFill>
                    <a:srgbClr val="000000"/>
                  </a:solidFill>
                </a:rPr>
                <a:t>Översyn</a:t>
              </a:r>
            </a:p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sv-SE" altLang="sv-SE" sz="1200">
                  <a:solidFill>
                    <a:srgbClr val="000000"/>
                  </a:solidFill>
                </a:rPr>
                <a:t>inköps-</a:t>
              </a:r>
            </a:p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sv-SE" altLang="sv-SE" sz="1200">
                  <a:solidFill>
                    <a:srgbClr val="000000"/>
                  </a:solidFill>
                </a:rPr>
                <a:t>verktyg</a:t>
              </a:r>
            </a:p>
          </p:txBody>
        </p:sp>
        <p:sp>
          <p:nvSpPr>
            <p:cNvPr id="266248" name="Freeform 8"/>
            <p:cNvSpPr>
              <a:spLocks noChangeArrowheads="1"/>
            </p:cNvSpPr>
            <p:nvPr/>
          </p:nvSpPr>
          <p:spPr bwMode="auto">
            <a:xfrm>
              <a:off x="3995" y="968"/>
              <a:ext cx="809" cy="600"/>
            </a:xfrm>
            <a:custGeom>
              <a:avLst/>
              <a:gdLst>
                <a:gd name="T0" fmla="*/ 813 w 968"/>
                <a:gd name="T1" fmla="*/ 0 h 498"/>
                <a:gd name="T2" fmla="*/ 0 w 968"/>
                <a:gd name="T3" fmla="*/ 0 h 498"/>
                <a:gd name="T4" fmla="*/ 0 w 968"/>
                <a:gd name="T5" fmla="*/ 498 h 498"/>
                <a:gd name="T6" fmla="*/ 813 w 968"/>
                <a:gd name="T7" fmla="*/ 498 h 498"/>
                <a:gd name="T8" fmla="*/ 968 w 968"/>
                <a:gd name="T9" fmla="*/ 248 h 498"/>
                <a:gd name="T10" fmla="*/ 813 w 968"/>
                <a:gd name="T11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rgbClr val="AAD19B"/>
            </a:solidFill>
            <a:ln w="7747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66249" name="Text Box 9"/>
            <p:cNvSpPr txBox="1">
              <a:spLocks noChangeArrowheads="1"/>
            </p:cNvSpPr>
            <p:nvPr/>
          </p:nvSpPr>
          <p:spPr bwMode="auto">
            <a:xfrm>
              <a:off x="4164" y="1117"/>
              <a:ext cx="496" cy="288"/>
            </a:xfrm>
            <a:prstGeom prst="rect">
              <a:avLst/>
            </a:prstGeom>
            <a:solidFill>
              <a:srgbClr val="AAD1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747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sv-SE" altLang="sv-SE" sz="1200">
                  <a:solidFill>
                    <a:srgbClr val="000000"/>
                  </a:solidFill>
                </a:rPr>
                <a:t>Översyn</a:t>
              </a:r>
            </a:p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sv-SE" altLang="sv-SE" sz="1200">
                  <a:solidFill>
                    <a:srgbClr val="000000"/>
                  </a:solidFill>
                </a:rPr>
                <a:t>Leverantörs-</a:t>
              </a:r>
            </a:p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sv-SE" altLang="sv-SE" sz="1200">
                  <a:solidFill>
                    <a:srgbClr val="000000"/>
                  </a:solidFill>
                </a:rPr>
                <a:t>strategier</a:t>
              </a:r>
            </a:p>
          </p:txBody>
        </p:sp>
        <p:sp>
          <p:nvSpPr>
            <p:cNvPr id="266250" name="Freeform 10"/>
            <p:cNvSpPr>
              <a:spLocks noChangeArrowheads="1"/>
            </p:cNvSpPr>
            <p:nvPr/>
          </p:nvSpPr>
          <p:spPr bwMode="auto">
            <a:xfrm>
              <a:off x="3315" y="968"/>
              <a:ext cx="809" cy="600"/>
            </a:xfrm>
            <a:custGeom>
              <a:avLst/>
              <a:gdLst>
                <a:gd name="T0" fmla="*/ 813 w 968"/>
                <a:gd name="T1" fmla="*/ 0 h 498"/>
                <a:gd name="T2" fmla="*/ 0 w 968"/>
                <a:gd name="T3" fmla="*/ 0 h 498"/>
                <a:gd name="T4" fmla="*/ 0 w 968"/>
                <a:gd name="T5" fmla="*/ 498 h 498"/>
                <a:gd name="T6" fmla="*/ 813 w 968"/>
                <a:gd name="T7" fmla="*/ 498 h 498"/>
                <a:gd name="T8" fmla="*/ 968 w 968"/>
                <a:gd name="T9" fmla="*/ 248 h 498"/>
                <a:gd name="T10" fmla="*/ 813 w 968"/>
                <a:gd name="T11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rgbClr val="AAD19B"/>
            </a:solidFill>
            <a:ln w="7747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66251" name="Text Box 11"/>
            <p:cNvSpPr txBox="1">
              <a:spLocks noChangeArrowheads="1"/>
            </p:cNvSpPr>
            <p:nvPr/>
          </p:nvSpPr>
          <p:spPr bwMode="auto">
            <a:xfrm>
              <a:off x="3484" y="1117"/>
              <a:ext cx="496" cy="288"/>
            </a:xfrm>
            <a:prstGeom prst="rect">
              <a:avLst/>
            </a:prstGeom>
            <a:solidFill>
              <a:srgbClr val="AAD1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747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sv-SE" altLang="sv-SE" sz="1200">
                  <a:solidFill>
                    <a:srgbClr val="000000"/>
                  </a:solidFill>
                </a:rPr>
                <a:t>Översyn</a:t>
              </a:r>
            </a:p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sv-SE" altLang="sv-SE" sz="1200">
                  <a:solidFill>
                    <a:srgbClr val="000000"/>
                  </a:solidFill>
                </a:rPr>
                <a:t>inköps-</a:t>
              </a:r>
            </a:p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sv-SE" altLang="sv-SE" sz="1200">
                  <a:solidFill>
                    <a:srgbClr val="000000"/>
                  </a:solidFill>
                </a:rPr>
                <a:t>strategier</a:t>
              </a:r>
            </a:p>
          </p:txBody>
        </p:sp>
        <p:sp>
          <p:nvSpPr>
            <p:cNvPr id="266252" name="Freeform 12"/>
            <p:cNvSpPr>
              <a:spLocks noChangeArrowheads="1"/>
            </p:cNvSpPr>
            <p:nvPr/>
          </p:nvSpPr>
          <p:spPr bwMode="auto">
            <a:xfrm>
              <a:off x="2635" y="968"/>
              <a:ext cx="809" cy="600"/>
            </a:xfrm>
            <a:custGeom>
              <a:avLst/>
              <a:gdLst>
                <a:gd name="T0" fmla="*/ 813 w 968"/>
                <a:gd name="T1" fmla="*/ 0 h 498"/>
                <a:gd name="T2" fmla="*/ 0 w 968"/>
                <a:gd name="T3" fmla="*/ 0 h 498"/>
                <a:gd name="T4" fmla="*/ 0 w 968"/>
                <a:gd name="T5" fmla="*/ 498 h 498"/>
                <a:gd name="T6" fmla="*/ 813 w 968"/>
                <a:gd name="T7" fmla="*/ 498 h 498"/>
                <a:gd name="T8" fmla="*/ 968 w 968"/>
                <a:gd name="T9" fmla="*/ 248 h 498"/>
                <a:gd name="T10" fmla="*/ 813 w 968"/>
                <a:gd name="T11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rgbClr val="AAD19B"/>
            </a:solidFill>
            <a:ln w="7747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66253" name="Text Box 13"/>
            <p:cNvSpPr txBox="1">
              <a:spLocks noChangeArrowheads="1"/>
            </p:cNvSpPr>
            <p:nvPr/>
          </p:nvSpPr>
          <p:spPr bwMode="auto">
            <a:xfrm>
              <a:off x="2804" y="1117"/>
              <a:ext cx="496" cy="288"/>
            </a:xfrm>
            <a:prstGeom prst="rect">
              <a:avLst/>
            </a:prstGeom>
            <a:solidFill>
              <a:srgbClr val="AAD1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747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sv-SE" altLang="sv-SE" sz="1200">
                  <a:solidFill>
                    <a:srgbClr val="000000"/>
                  </a:solidFill>
                </a:rPr>
                <a:t>Översyn</a:t>
              </a:r>
            </a:p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sv-SE" altLang="sv-SE" sz="1200">
                  <a:solidFill>
                    <a:srgbClr val="000000"/>
                  </a:solidFill>
                </a:rPr>
                <a:t>spend</a:t>
              </a:r>
            </a:p>
          </p:txBody>
        </p:sp>
        <p:sp>
          <p:nvSpPr>
            <p:cNvPr id="266254" name="Freeform 14"/>
            <p:cNvSpPr>
              <a:spLocks noChangeArrowheads="1"/>
            </p:cNvSpPr>
            <p:nvPr/>
          </p:nvSpPr>
          <p:spPr bwMode="auto">
            <a:xfrm>
              <a:off x="1955" y="968"/>
              <a:ext cx="809" cy="600"/>
            </a:xfrm>
            <a:custGeom>
              <a:avLst/>
              <a:gdLst>
                <a:gd name="T0" fmla="*/ 813 w 968"/>
                <a:gd name="T1" fmla="*/ 0 h 498"/>
                <a:gd name="T2" fmla="*/ 0 w 968"/>
                <a:gd name="T3" fmla="*/ 0 h 498"/>
                <a:gd name="T4" fmla="*/ 0 w 968"/>
                <a:gd name="T5" fmla="*/ 498 h 498"/>
                <a:gd name="T6" fmla="*/ 813 w 968"/>
                <a:gd name="T7" fmla="*/ 498 h 498"/>
                <a:gd name="T8" fmla="*/ 968 w 968"/>
                <a:gd name="T9" fmla="*/ 248 h 498"/>
                <a:gd name="T10" fmla="*/ 813 w 968"/>
                <a:gd name="T11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rgbClr val="AAD19B"/>
            </a:solidFill>
            <a:ln w="7747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66255" name="Text Box 15"/>
            <p:cNvSpPr txBox="1">
              <a:spLocks noChangeArrowheads="1"/>
            </p:cNvSpPr>
            <p:nvPr/>
          </p:nvSpPr>
          <p:spPr bwMode="auto">
            <a:xfrm>
              <a:off x="2124" y="1117"/>
              <a:ext cx="496" cy="288"/>
            </a:xfrm>
            <a:prstGeom prst="rect">
              <a:avLst/>
            </a:prstGeom>
            <a:solidFill>
              <a:srgbClr val="AAD1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747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sv-SE" altLang="sv-SE" sz="1200">
                  <a:solidFill>
                    <a:srgbClr val="000000"/>
                  </a:solidFill>
                </a:rPr>
                <a:t>Översyn</a:t>
              </a:r>
            </a:p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sv-SE" altLang="sv-SE" sz="1200">
                  <a:solidFill>
                    <a:srgbClr val="000000"/>
                  </a:solidFill>
                </a:rPr>
                <a:t>inköps-</a:t>
              </a:r>
            </a:p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sv-SE" altLang="sv-SE" sz="1200">
                  <a:solidFill>
                    <a:srgbClr val="000000"/>
                  </a:solidFill>
                </a:rPr>
                <a:t>organisation</a:t>
              </a:r>
            </a:p>
          </p:txBody>
        </p:sp>
        <p:sp>
          <p:nvSpPr>
            <p:cNvPr id="266256" name="Freeform 16"/>
            <p:cNvSpPr>
              <a:spLocks noChangeArrowheads="1"/>
            </p:cNvSpPr>
            <p:nvPr/>
          </p:nvSpPr>
          <p:spPr bwMode="auto">
            <a:xfrm>
              <a:off x="1274" y="968"/>
              <a:ext cx="809" cy="600"/>
            </a:xfrm>
            <a:custGeom>
              <a:avLst/>
              <a:gdLst>
                <a:gd name="T0" fmla="*/ 813 w 968"/>
                <a:gd name="T1" fmla="*/ 0 h 498"/>
                <a:gd name="T2" fmla="*/ 0 w 968"/>
                <a:gd name="T3" fmla="*/ 0 h 498"/>
                <a:gd name="T4" fmla="*/ 0 w 968"/>
                <a:gd name="T5" fmla="*/ 498 h 498"/>
                <a:gd name="T6" fmla="*/ 813 w 968"/>
                <a:gd name="T7" fmla="*/ 498 h 498"/>
                <a:gd name="T8" fmla="*/ 968 w 968"/>
                <a:gd name="T9" fmla="*/ 248 h 498"/>
                <a:gd name="T10" fmla="*/ 813 w 968"/>
                <a:gd name="T11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rgbClr val="AAD19B"/>
            </a:solidFill>
            <a:ln w="7747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66257" name="Text Box 17"/>
            <p:cNvSpPr txBox="1">
              <a:spLocks noChangeArrowheads="1"/>
            </p:cNvSpPr>
            <p:nvPr/>
          </p:nvSpPr>
          <p:spPr bwMode="auto">
            <a:xfrm>
              <a:off x="1443" y="1117"/>
              <a:ext cx="496" cy="288"/>
            </a:xfrm>
            <a:prstGeom prst="rect">
              <a:avLst/>
            </a:prstGeom>
            <a:solidFill>
              <a:srgbClr val="AAD1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747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sv-SE" altLang="sv-SE" sz="1200">
                  <a:solidFill>
                    <a:srgbClr val="000000"/>
                  </a:solidFill>
                </a:rPr>
                <a:t>Översyn</a:t>
              </a:r>
            </a:p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sv-SE" altLang="sv-SE" sz="1200">
                  <a:solidFill>
                    <a:srgbClr val="000000"/>
                  </a:solidFill>
                </a:rPr>
                <a:t>Inköps-</a:t>
              </a:r>
            </a:p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sv-SE" altLang="sv-SE" sz="1200">
                  <a:solidFill>
                    <a:srgbClr val="000000"/>
                  </a:solidFill>
                </a:rPr>
                <a:t>processer</a:t>
              </a:r>
            </a:p>
          </p:txBody>
        </p:sp>
        <p:sp>
          <p:nvSpPr>
            <p:cNvPr id="266258" name="Freeform 18"/>
            <p:cNvSpPr>
              <a:spLocks noChangeArrowheads="1"/>
            </p:cNvSpPr>
            <p:nvPr/>
          </p:nvSpPr>
          <p:spPr bwMode="auto">
            <a:xfrm>
              <a:off x="593" y="968"/>
              <a:ext cx="809" cy="600"/>
            </a:xfrm>
            <a:custGeom>
              <a:avLst/>
              <a:gdLst>
                <a:gd name="T0" fmla="*/ 813 w 968"/>
                <a:gd name="T1" fmla="*/ 0 h 498"/>
                <a:gd name="T2" fmla="*/ 0 w 968"/>
                <a:gd name="T3" fmla="*/ 0 h 498"/>
                <a:gd name="T4" fmla="*/ 0 w 968"/>
                <a:gd name="T5" fmla="*/ 498 h 498"/>
                <a:gd name="T6" fmla="*/ 813 w 968"/>
                <a:gd name="T7" fmla="*/ 498 h 498"/>
                <a:gd name="T8" fmla="*/ 968 w 968"/>
                <a:gd name="T9" fmla="*/ 248 h 498"/>
                <a:gd name="T10" fmla="*/ 813 w 968"/>
                <a:gd name="T11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rgbClr val="AAD19B"/>
            </a:solidFill>
            <a:ln w="7747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66259" name="Text Box 19"/>
            <p:cNvSpPr txBox="1">
              <a:spLocks noChangeArrowheads="1"/>
            </p:cNvSpPr>
            <p:nvPr/>
          </p:nvSpPr>
          <p:spPr bwMode="auto">
            <a:xfrm>
              <a:off x="762" y="1117"/>
              <a:ext cx="496" cy="288"/>
            </a:xfrm>
            <a:prstGeom prst="rect">
              <a:avLst/>
            </a:prstGeom>
            <a:solidFill>
              <a:srgbClr val="AAD1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747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sv-SE" altLang="sv-SE" sz="1200">
                  <a:solidFill>
                    <a:srgbClr val="000000"/>
                  </a:solidFill>
                </a:rPr>
                <a:t>Översyn</a:t>
              </a:r>
            </a:p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sv-SE" altLang="sv-SE" sz="1200">
                  <a:solidFill>
                    <a:srgbClr val="000000"/>
                  </a:solidFill>
                </a:rPr>
                <a:t>inköpspolicy</a:t>
              </a:r>
            </a:p>
          </p:txBody>
        </p:sp>
      </p:grpSp>
      <p:sp>
        <p:nvSpPr>
          <p:cNvPr id="266260" name="Line 20"/>
          <p:cNvSpPr>
            <a:spLocks noChangeShapeType="1"/>
          </p:cNvSpPr>
          <p:nvPr/>
        </p:nvSpPr>
        <p:spPr bwMode="auto">
          <a:xfrm>
            <a:off x="1281113" y="2205038"/>
            <a:ext cx="8064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6261" name="Text Box 21"/>
          <p:cNvSpPr txBox="1">
            <a:spLocks noChangeArrowheads="1"/>
          </p:cNvSpPr>
          <p:nvPr/>
        </p:nvSpPr>
        <p:spPr bwMode="auto">
          <a:xfrm>
            <a:off x="200025" y="1844675"/>
            <a:ext cx="105251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/>
              <a:t>Tidsperspektiv</a:t>
            </a:r>
          </a:p>
          <a:p>
            <a:pPr algn="l"/>
            <a:r>
              <a:rPr lang="sv-SE" altLang="sv-SE" sz="1200"/>
              <a:t>Årsplan</a:t>
            </a:r>
          </a:p>
        </p:txBody>
      </p:sp>
      <p:sp>
        <p:nvSpPr>
          <p:cNvPr id="266262" name="Line 22"/>
          <p:cNvSpPr>
            <a:spLocks noChangeShapeType="1"/>
          </p:cNvSpPr>
          <p:nvPr/>
        </p:nvSpPr>
        <p:spPr bwMode="auto">
          <a:xfrm flipV="1">
            <a:off x="1928813" y="1844675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endParaRPr lang="sv-SE"/>
          </a:p>
        </p:txBody>
      </p:sp>
      <p:sp>
        <p:nvSpPr>
          <p:cNvPr id="266263" name="Text Box 23"/>
          <p:cNvSpPr txBox="1">
            <a:spLocks noChangeArrowheads="1"/>
          </p:cNvSpPr>
          <p:nvPr/>
        </p:nvSpPr>
        <p:spPr bwMode="auto">
          <a:xfrm>
            <a:off x="2019300" y="1606550"/>
            <a:ext cx="360363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200"/>
              <a:t>Jan.</a:t>
            </a:r>
          </a:p>
        </p:txBody>
      </p:sp>
      <p:sp>
        <p:nvSpPr>
          <p:cNvPr id="266264" name="Line 24"/>
          <p:cNvSpPr>
            <a:spLocks noChangeShapeType="1"/>
          </p:cNvSpPr>
          <p:nvPr/>
        </p:nvSpPr>
        <p:spPr bwMode="auto">
          <a:xfrm flipV="1">
            <a:off x="3152775" y="1844675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endParaRPr lang="sv-SE"/>
          </a:p>
        </p:txBody>
      </p:sp>
      <p:sp>
        <p:nvSpPr>
          <p:cNvPr id="266265" name="Text Box 25"/>
          <p:cNvSpPr txBox="1">
            <a:spLocks noChangeArrowheads="1"/>
          </p:cNvSpPr>
          <p:nvPr/>
        </p:nvSpPr>
        <p:spPr bwMode="auto">
          <a:xfrm>
            <a:off x="3219450" y="1606550"/>
            <a:ext cx="411163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200"/>
              <a:t>Mars</a:t>
            </a:r>
          </a:p>
        </p:txBody>
      </p:sp>
      <p:sp>
        <p:nvSpPr>
          <p:cNvPr id="266266" name="Line 26"/>
          <p:cNvSpPr>
            <a:spLocks noChangeShapeType="1"/>
          </p:cNvSpPr>
          <p:nvPr/>
        </p:nvSpPr>
        <p:spPr bwMode="auto">
          <a:xfrm flipV="1">
            <a:off x="4376738" y="1844675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endParaRPr lang="sv-SE"/>
          </a:p>
        </p:txBody>
      </p:sp>
      <p:sp>
        <p:nvSpPr>
          <p:cNvPr id="266267" name="Text Box 27"/>
          <p:cNvSpPr txBox="1">
            <a:spLocks noChangeArrowheads="1"/>
          </p:cNvSpPr>
          <p:nvPr/>
        </p:nvSpPr>
        <p:spPr bwMode="auto">
          <a:xfrm>
            <a:off x="4489450" y="1606550"/>
            <a:ext cx="317500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200"/>
              <a:t>Maj</a:t>
            </a:r>
          </a:p>
        </p:txBody>
      </p:sp>
      <p:sp>
        <p:nvSpPr>
          <p:cNvPr id="266268" name="Line 28"/>
          <p:cNvSpPr>
            <a:spLocks noChangeShapeType="1"/>
          </p:cNvSpPr>
          <p:nvPr/>
        </p:nvSpPr>
        <p:spPr bwMode="auto">
          <a:xfrm flipV="1">
            <a:off x="5600700" y="1844675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endParaRPr lang="sv-SE"/>
          </a:p>
        </p:txBody>
      </p:sp>
      <p:sp>
        <p:nvSpPr>
          <p:cNvPr id="266269" name="Text Box 29"/>
          <p:cNvSpPr txBox="1">
            <a:spLocks noChangeArrowheads="1"/>
          </p:cNvSpPr>
          <p:nvPr/>
        </p:nvSpPr>
        <p:spPr bwMode="auto">
          <a:xfrm>
            <a:off x="5695950" y="1606550"/>
            <a:ext cx="350838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200"/>
              <a:t>Juni</a:t>
            </a:r>
          </a:p>
        </p:txBody>
      </p:sp>
      <p:sp>
        <p:nvSpPr>
          <p:cNvPr id="266270" name="Line 30"/>
          <p:cNvSpPr>
            <a:spLocks noChangeShapeType="1"/>
          </p:cNvSpPr>
          <p:nvPr/>
        </p:nvSpPr>
        <p:spPr bwMode="auto">
          <a:xfrm flipV="1">
            <a:off x="6824663" y="1844675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endParaRPr lang="sv-SE"/>
          </a:p>
        </p:txBody>
      </p:sp>
      <p:sp>
        <p:nvSpPr>
          <p:cNvPr id="266271" name="Text Box 31"/>
          <p:cNvSpPr txBox="1">
            <a:spLocks noChangeArrowheads="1"/>
          </p:cNvSpPr>
          <p:nvPr/>
        </p:nvSpPr>
        <p:spPr bwMode="auto">
          <a:xfrm>
            <a:off x="6904038" y="1606550"/>
            <a:ext cx="385762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200"/>
              <a:t>Aug.</a:t>
            </a:r>
          </a:p>
        </p:txBody>
      </p:sp>
      <p:sp>
        <p:nvSpPr>
          <p:cNvPr id="266272" name="Line 32"/>
          <p:cNvSpPr>
            <a:spLocks noChangeShapeType="1"/>
          </p:cNvSpPr>
          <p:nvPr/>
        </p:nvSpPr>
        <p:spPr bwMode="auto">
          <a:xfrm flipV="1">
            <a:off x="8048625" y="1844675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endParaRPr lang="sv-SE"/>
          </a:p>
        </p:txBody>
      </p:sp>
      <p:sp>
        <p:nvSpPr>
          <p:cNvPr id="266273" name="Text Box 33"/>
          <p:cNvSpPr txBox="1">
            <a:spLocks noChangeArrowheads="1"/>
          </p:cNvSpPr>
          <p:nvPr/>
        </p:nvSpPr>
        <p:spPr bwMode="auto">
          <a:xfrm>
            <a:off x="8142288" y="1606550"/>
            <a:ext cx="354012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200"/>
              <a:t>Okt.</a:t>
            </a:r>
          </a:p>
        </p:txBody>
      </p:sp>
      <p:sp>
        <p:nvSpPr>
          <p:cNvPr id="266274" name="Rectangle 34"/>
          <p:cNvSpPr>
            <a:spLocks noChangeArrowheads="1"/>
          </p:cNvSpPr>
          <p:nvPr/>
        </p:nvSpPr>
        <p:spPr bwMode="auto">
          <a:xfrm>
            <a:off x="0" y="3571875"/>
            <a:ext cx="9906000" cy="25558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 algn="l"/>
            <a:r>
              <a:rPr lang="sv-SE" altLang="sv-SE" sz="1200"/>
              <a:t>Ledning</a:t>
            </a:r>
          </a:p>
        </p:txBody>
      </p:sp>
      <p:sp>
        <p:nvSpPr>
          <p:cNvPr id="266275" name="Rectangle 35"/>
          <p:cNvSpPr>
            <a:spLocks noChangeArrowheads="1"/>
          </p:cNvSpPr>
          <p:nvPr/>
        </p:nvSpPr>
        <p:spPr bwMode="auto">
          <a:xfrm>
            <a:off x="0" y="3932238"/>
            <a:ext cx="9906000" cy="25558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 algn="l"/>
            <a:r>
              <a:rPr lang="sv-SE" altLang="sv-SE" sz="1200"/>
              <a:t>Försäljning</a:t>
            </a:r>
          </a:p>
        </p:txBody>
      </p:sp>
      <p:sp>
        <p:nvSpPr>
          <p:cNvPr id="266276" name="Rectangle 36"/>
          <p:cNvSpPr>
            <a:spLocks noChangeArrowheads="1"/>
          </p:cNvSpPr>
          <p:nvPr/>
        </p:nvSpPr>
        <p:spPr bwMode="auto">
          <a:xfrm>
            <a:off x="0" y="4292600"/>
            <a:ext cx="9906000" cy="25558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 algn="l"/>
            <a:r>
              <a:rPr lang="sv-SE" altLang="sv-SE" sz="1200"/>
              <a:t>Produktion</a:t>
            </a:r>
          </a:p>
        </p:txBody>
      </p:sp>
      <p:sp>
        <p:nvSpPr>
          <p:cNvPr id="266277" name="Text Box 37"/>
          <p:cNvSpPr txBox="1">
            <a:spLocks noChangeArrowheads="1"/>
          </p:cNvSpPr>
          <p:nvPr/>
        </p:nvSpPr>
        <p:spPr bwMode="auto">
          <a:xfrm>
            <a:off x="0" y="3284538"/>
            <a:ext cx="87630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/>
              <a:t>Intressenter</a:t>
            </a:r>
          </a:p>
        </p:txBody>
      </p:sp>
      <p:sp>
        <p:nvSpPr>
          <p:cNvPr id="266278" name="Rectangle 38"/>
          <p:cNvSpPr>
            <a:spLocks noChangeArrowheads="1"/>
          </p:cNvSpPr>
          <p:nvPr/>
        </p:nvSpPr>
        <p:spPr bwMode="auto">
          <a:xfrm>
            <a:off x="0" y="4652963"/>
            <a:ext cx="9906000" cy="25558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 algn="l"/>
            <a:r>
              <a:rPr lang="sv-SE" altLang="sv-SE" sz="1200"/>
              <a:t>Konstruktion</a:t>
            </a:r>
          </a:p>
        </p:txBody>
      </p:sp>
      <p:sp>
        <p:nvSpPr>
          <p:cNvPr id="266279" name="Rectangle 39"/>
          <p:cNvSpPr>
            <a:spLocks noChangeArrowheads="1"/>
          </p:cNvSpPr>
          <p:nvPr/>
        </p:nvSpPr>
        <p:spPr bwMode="auto">
          <a:xfrm>
            <a:off x="0" y="5013325"/>
            <a:ext cx="9906000" cy="25558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 algn="l"/>
            <a:r>
              <a:rPr lang="sv-SE" altLang="sv-SE" sz="1200"/>
              <a:t>HR</a:t>
            </a:r>
          </a:p>
        </p:txBody>
      </p:sp>
      <p:sp>
        <p:nvSpPr>
          <p:cNvPr id="266280" name="Rectangle 40"/>
          <p:cNvSpPr>
            <a:spLocks noChangeArrowheads="1"/>
          </p:cNvSpPr>
          <p:nvPr/>
        </p:nvSpPr>
        <p:spPr bwMode="auto">
          <a:xfrm>
            <a:off x="0" y="5373688"/>
            <a:ext cx="9906000" cy="25558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 algn="l"/>
            <a:r>
              <a:rPr lang="sv-SE" altLang="sv-SE" sz="1200"/>
              <a:t>Kvalitet</a:t>
            </a:r>
          </a:p>
        </p:txBody>
      </p:sp>
      <p:sp>
        <p:nvSpPr>
          <p:cNvPr id="266281" name="Rectangle 41"/>
          <p:cNvSpPr>
            <a:spLocks noChangeArrowheads="1"/>
          </p:cNvSpPr>
          <p:nvPr/>
        </p:nvSpPr>
        <p:spPr bwMode="auto">
          <a:xfrm>
            <a:off x="0" y="5734050"/>
            <a:ext cx="9906000" cy="25558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 algn="l"/>
            <a:r>
              <a:rPr lang="sv-SE" altLang="sv-SE" sz="1200"/>
              <a:t>Bolagsjurist</a:t>
            </a:r>
          </a:p>
        </p:txBody>
      </p:sp>
      <p:sp>
        <p:nvSpPr>
          <p:cNvPr id="266282" name="Line 42"/>
          <p:cNvSpPr>
            <a:spLocks noChangeShapeType="1"/>
          </p:cNvSpPr>
          <p:nvPr/>
        </p:nvSpPr>
        <p:spPr bwMode="auto">
          <a:xfrm>
            <a:off x="1497013" y="32131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endParaRPr lang="sv-SE"/>
          </a:p>
        </p:txBody>
      </p:sp>
      <p:sp>
        <p:nvSpPr>
          <p:cNvPr id="266283" name="Line 43"/>
          <p:cNvSpPr>
            <a:spLocks noChangeShapeType="1"/>
          </p:cNvSpPr>
          <p:nvPr/>
        </p:nvSpPr>
        <p:spPr bwMode="auto">
          <a:xfrm>
            <a:off x="2144713" y="3213100"/>
            <a:ext cx="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endParaRPr lang="sv-SE"/>
          </a:p>
        </p:txBody>
      </p:sp>
      <p:sp>
        <p:nvSpPr>
          <p:cNvPr id="266284" name="Line 44"/>
          <p:cNvSpPr>
            <a:spLocks noChangeShapeType="1"/>
          </p:cNvSpPr>
          <p:nvPr/>
        </p:nvSpPr>
        <p:spPr bwMode="auto">
          <a:xfrm>
            <a:off x="2289175" y="3213100"/>
            <a:ext cx="0" cy="2303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endParaRPr lang="sv-SE"/>
          </a:p>
        </p:txBody>
      </p:sp>
      <p:sp>
        <p:nvSpPr>
          <p:cNvPr id="266285" name="Line 45"/>
          <p:cNvSpPr>
            <a:spLocks noChangeShapeType="1"/>
          </p:cNvSpPr>
          <p:nvPr/>
        </p:nvSpPr>
        <p:spPr bwMode="auto">
          <a:xfrm>
            <a:off x="3513138" y="3213100"/>
            <a:ext cx="0" cy="1944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endParaRPr lang="sv-SE"/>
          </a:p>
        </p:txBody>
      </p:sp>
      <p:sp>
        <p:nvSpPr>
          <p:cNvPr id="266286" name="Line 46"/>
          <p:cNvSpPr>
            <a:spLocks noChangeShapeType="1"/>
          </p:cNvSpPr>
          <p:nvPr/>
        </p:nvSpPr>
        <p:spPr bwMode="auto">
          <a:xfrm>
            <a:off x="2574925" y="3213100"/>
            <a:ext cx="1588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endParaRPr lang="sv-SE"/>
          </a:p>
        </p:txBody>
      </p:sp>
      <p:sp>
        <p:nvSpPr>
          <p:cNvPr id="266287" name="Line 47"/>
          <p:cNvSpPr>
            <a:spLocks noChangeShapeType="1"/>
          </p:cNvSpPr>
          <p:nvPr/>
        </p:nvSpPr>
        <p:spPr bwMode="auto">
          <a:xfrm>
            <a:off x="2717800" y="3213100"/>
            <a:ext cx="3175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endParaRPr lang="sv-SE"/>
          </a:p>
        </p:txBody>
      </p:sp>
      <p:sp>
        <p:nvSpPr>
          <p:cNvPr id="266288" name="Line 48"/>
          <p:cNvSpPr>
            <a:spLocks noChangeShapeType="1"/>
          </p:cNvSpPr>
          <p:nvPr/>
        </p:nvSpPr>
        <p:spPr bwMode="auto">
          <a:xfrm>
            <a:off x="2865438" y="3213100"/>
            <a:ext cx="4762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endParaRPr lang="sv-SE"/>
          </a:p>
        </p:txBody>
      </p:sp>
      <p:sp>
        <p:nvSpPr>
          <p:cNvPr id="266289" name="Line 49"/>
          <p:cNvSpPr>
            <a:spLocks noChangeShapeType="1"/>
          </p:cNvSpPr>
          <p:nvPr/>
        </p:nvSpPr>
        <p:spPr bwMode="auto">
          <a:xfrm>
            <a:off x="5529263" y="3213100"/>
            <a:ext cx="1587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endParaRPr lang="sv-SE"/>
          </a:p>
        </p:txBody>
      </p:sp>
      <p:sp>
        <p:nvSpPr>
          <p:cNvPr id="266290" name="Line 50"/>
          <p:cNvSpPr>
            <a:spLocks noChangeShapeType="1"/>
          </p:cNvSpPr>
          <p:nvPr/>
        </p:nvSpPr>
        <p:spPr bwMode="auto">
          <a:xfrm>
            <a:off x="5673725" y="3213100"/>
            <a:ext cx="3175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endParaRPr lang="sv-SE"/>
          </a:p>
        </p:txBody>
      </p:sp>
      <p:sp>
        <p:nvSpPr>
          <p:cNvPr id="266291" name="Line 51"/>
          <p:cNvSpPr>
            <a:spLocks noChangeShapeType="1"/>
          </p:cNvSpPr>
          <p:nvPr/>
        </p:nvSpPr>
        <p:spPr bwMode="auto">
          <a:xfrm>
            <a:off x="6608763" y="3213100"/>
            <a:ext cx="1587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endParaRPr lang="sv-SE"/>
          </a:p>
        </p:txBody>
      </p:sp>
      <p:sp>
        <p:nvSpPr>
          <p:cNvPr id="266292" name="Line 52"/>
          <p:cNvSpPr>
            <a:spLocks noChangeShapeType="1"/>
          </p:cNvSpPr>
          <p:nvPr/>
        </p:nvSpPr>
        <p:spPr bwMode="auto">
          <a:xfrm>
            <a:off x="7616825" y="3213100"/>
            <a:ext cx="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endParaRPr lang="sv-SE"/>
          </a:p>
        </p:txBody>
      </p:sp>
      <p:sp>
        <p:nvSpPr>
          <p:cNvPr id="266293" name="Platshållare för sidfot 3"/>
          <p:cNvSpPr txBox="1">
            <a:spLocks noGrp="1"/>
          </p:cNvSpPr>
          <p:nvPr/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sv-SE" sz="1000"/>
              <a:t>Inköpsprocesser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31825" y="990600"/>
            <a:ext cx="8589963" cy="450850"/>
          </a:xfr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altLang="sv-SE" sz="1600" smtClean="0"/>
              <a:t>Tidsaxel</a:t>
            </a:r>
          </a:p>
        </p:txBody>
      </p:sp>
      <p:sp>
        <p:nvSpPr>
          <p:cNvPr id="267267" name="Line 3"/>
          <p:cNvSpPr>
            <a:spLocks noChangeShapeType="1"/>
          </p:cNvSpPr>
          <p:nvPr/>
        </p:nvSpPr>
        <p:spPr bwMode="auto">
          <a:xfrm>
            <a:off x="2189163" y="2852738"/>
            <a:ext cx="60467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67268" name="Line 4"/>
          <p:cNvSpPr>
            <a:spLocks noChangeShapeType="1"/>
          </p:cNvSpPr>
          <p:nvPr/>
        </p:nvSpPr>
        <p:spPr bwMode="auto">
          <a:xfrm>
            <a:off x="2549525" y="2781300"/>
            <a:ext cx="0" cy="144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67269" name="AutoShape 5"/>
          <p:cNvSpPr>
            <a:spLocks noChangeArrowheads="1"/>
          </p:cNvSpPr>
          <p:nvPr/>
        </p:nvSpPr>
        <p:spPr bwMode="auto">
          <a:xfrm>
            <a:off x="2479675" y="2987675"/>
            <a:ext cx="144463" cy="215900"/>
          </a:xfrm>
          <a:prstGeom prst="foldedCorner">
            <a:avLst>
              <a:gd name="adj" fmla="val 12500"/>
            </a:avLst>
          </a:prstGeom>
          <a:solidFill>
            <a:srgbClr val="008000"/>
          </a:solidFill>
          <a:ln w="6223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67270" name="AutoShape 6"/>
          <p:cNvSpPr>
            <a:spLocks/>
          </p:cNvSpPr>
          <p:nvPr/>
        </p:nvSpPr>
        <p:spPr bwMode="auto">
          <a:xfrm>
            <a:off x="803275" y="3403600"/>
            <a:ext cx="1355725" cy="215900"/>
          </a:xfrm>
          <a:prstGeom prst="callout1">
            <a:avLst>
              <a:gd name="adj1" fmla="val 52940"/>
              <a:gd name="adj2" fmla="val 105620"/>
              <a:gd name="adj3" fmla="val -142648"/>
              <a:gd name="adj4" fmla="val 12693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>
              <a:spcBef>
                <a:spcPct val="0"/>
              </a:spcBef>
            </a:pPr>
            <a:r>
              <a:rPr lang="sv-SE" altLang="sv-SE" sz="1200" b="1">
                <a:ea typeface="MS Gothic" panose="020B0609070205080204" pitchFamily="49" charset="-128"/>
              </a:rPr>
              <a:t>Anbudsbegäran</a:t>
            </a:r>
          </a:p>
        </p:txBody>
      </p:sp>
      <p:sp>
        <p:nvSpPr>
          <p:cNvPr id="267271" name="Line 7"/>
          <p:cNvSpPr>
            <a:spLocks noChangeShapeType="1"/>
          </p:cNvSpPr>
          <p:nvPr/>
        </p:nvSpPr>
        <p:spPr bwMode="auto">
          <a:xfrm>
            <a:off x="3989388" y="2781300"/>
            <a:ext cx="0" cy="144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67272" name="Line 8"/>
          <p:cNvSpPr>
            <a:spLocks noChangeShapeType="1"/>
          </p:cNvSpPr>
          <p:nvPr/>
        </p:nvSpPr>
        <p:spPr bwMode="auto">
          <a:xfrm>
            <a:off x="5356225" y="2781300"/>
            <a:ext cx="0" cy="144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67273" name="AutoShape 9"/>
          <p:cNvSpPr>
            <a:spLocks noChangeArrowheads="1"/>
          </p:cNvSpPr>
          <p:nvPr/>
        </p:nvSpPr>
        <p:spPr bwMode="auto">
          <a:xfrm>
            <a:off x="4645025" y="2987675"/>
            <a:ext cx="144463" cy="215900"/>
          </a:xfrm>
          <a:prstGeom prst="foldedCorner">
            <a:avLst>
              <a:gd name="adj" fmla="val 12500"/>
            </a:avLst>
          </a:prstGeom>
          <a:solidFill>
            <a:srgbClr val="008000"/>
          </a:solidFill>
          <a:ln w="6223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grpSp>
        <p:nvGrpSpPr>
          <p:cNvPr id="267274" name="Group 10"/>
          <p:cNvGrpSpPr>
            <a:grpSpLocks/>
          </p:cNvGrpSpPr>
          <p:nvPr/>
        </p:nvGrpSpPr>
        <p:grpSpPr bwMode="auto">
          <a:xfrm>
            <a:off x="5114925" y="2976563"/>
            <a:ext cx="431800" cy="503237"/>
            <a:chOff x="2426" y="890"/>
            <a:chExt cx="273" cy="317"/>
          </a:xfrm>
        </p:grpSpPr>
        <p:sp>
          <p:nvSpPr>
            <p:cNvPr id="267275" name="AutoShape 11"/>
            <p:cNvSpPr>
              <a:spLocks noChangeArrowheads="1"/>
            </p:cNvSpPr>
            <p:nvPr/>
          </p:nvSpPr>
          <p:spPr bwMode="auto">
            <a:xfrm>
              <a:off x="2426" y="890"/>
              <a:ext cx="91" cy="136"/>
            </a:xfrm>
            <a:prstGeom prst="foldedCorner">
              <a:avLst>
                <a:gd name="adj" fmla="val 12500"/>
              </a:avLst>
            </a:prstGeom>
            <a:solidFill>
              <a:srgbClr val="008000"/>
            </a:solidFill>
            <a:ln w="6223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67276" name="AutoShape 12"/>
            <p:cNvSpPr>
              <a:spLocks noChangeArrowheads="1"/>
            </p:cNvSpPr>
            <p:nvPr/>
          </p:nvSpPr>
          <p:spPr bwMode="auto">
            <a:xfrm>
              <a:off x="2472" y="935"/>
              <a:ext cx="91" cy="136"/>
            </a:xfrm>
            <a:prstGeom prst="foldedCorner">
              <a:avLst>
                <a:gd name="adj" fmla="val 12500"/>
              </a:avLst>
            </a:prstGeom>
            <a:solidFill>
              <a:srgbClr val="008000"/>
            </a:solidFill>
            <a:ln w="6223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67277" name="AutoShape 13"/>
            <p:cNvSpPr>
              <a:spLocks noChangeArrowheads="1"/>
            </p:cNvSpPr>
            <p:nvPr/>
          </p:nvSpPr>
          <p:spPr bwMode="auto">
            <a:xfrm>
              <a:off x="2517" y="981"/>
              <a:ext cx="91" cy="136"/>
            </a:xfrm>
            <a:prstGeom prst="foldedCorner">
              <a:avLst>
                <a:gd name="adj" fmla="val 12500"/>
              </a:avLst>
            </a:prstGeom>
            <a:solidFill>
              <a:srgbClr val="008000"/>
            </a:solidFill>
            <a:ln w="6223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67278" name="AutoShape 14"/>
            <p:cNvSpPr>
              <a:spLocks noChangeArrowheads="1"/>
            </p:cNvSpPr>
            <p:nvPr/>
          </p:nvSpPr>
          <p:spPr bwMode="auto">
            <a:xfrm>
              <a:off x="2562" y="1026"/>
              <a:ext cx="91" cy="136"/>
            </a:xfrm>
            <a:prstGeom prst="foldedCorner">
              <a:avLst>
                <a:gd name="adj" fmla="val 12500"/>
              </a:avLst>
            </a:prstGeom>
            <a:solidFill>
              <a:srgbClr val="008000"/>
            </a:solidFill>
            <a:ln w="6223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67279" name="AutoShape 15"/>
            <p:cNvSpPr>
              <a:spLocks noChangeArrowheads="1"/>
            </p:cNvSpPr>
            <p:nvPr/>
          </p:nvSpPr>
          <p:spPr bwMode="auto">
            <a:xfrm>
              <a:off x="2608" y="1071"/>
              <a:ext cx="91" cy="136"/>
            </a:xfrm>
            <a:prstGeom prst="foldedCorner">
              <a:avLst>
                <a:gd name="adj" fmla="val 12500"/>
              </a:avLst>
            </a:prstGeom>
            <a:solidFill>
              <a:srgbClr val="008000"/>
            </a:solidFill>
            <a:ln w="6223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267280" name="Line 16"/>
          <p:cNvSpPr>
            <a:spLocks noChangeShapeType="1"/>
          </p:cNvSpPr>
          <p:nvPr/>
        </p:nvSpPr>
        <p:spPr bwMode="auto">
          <a:xfrm>
            <a:off x="4708525" y="2781300"/>
            <a:ext cx="0" cy="144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67281" name="AutoShape 17"/>
          <p:cNvSpPr>
            <a:spLocks noChangeArrowheads="1"/>
          </p:cNvSpPr>
          <p:nvPr/>
        </p:nvSpPr>
        <p:spPr bwMode="auto">
          <a:xfrm>
            <a:off x="3179763" y="2979738"/>
            <a:ext cx="144462" cy="215900"/>
          </a:xfrm>
          <a:prstGeom prst="foldedCorner">
            <a:avLst>
              <a:gd name="adj" fmla="val 12500"/>
            </a:avLst>
          </a:prstGeom>
          <a:solidFill>
            <a:srgbClr val="008000"/>
          </a:solidFill>
          <a:ln w="6223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67282" name="Line 18"/>
          <p:cNvSpPr>
            <a:spLocks noChangeShapeType="1"/>
          </p:cNvSpPr>
          <p:nvPr/>
        </p:nvSpPr>
        <p:spPr bwMode="auto">
          <a:xfrm>
            <a:off x="6075363" y="2781300"/>
            <a:ext cx="0" cy="144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67283" name="AutoShape 19"/>
          <p:cNvSpPr>
            <a:spLocks noChangeArrowheads="1"/>
          </p:cNvSpPr>
          <p:nvPr/>
        </p:nvSpPr>
        <p:spPr bwMode="auto">
          <a:xfrm>
            <a:off x="6796088" y="2986088"/>
            <a:ext cx="144462" cy="215900"/>
          </a:xfrm>
          <a:prstGeom prst="foldedCorner">
            <a:avLst>
              <a:gd name="adj" fmla="val 12500"/>
            </a:avLst>
          </a:prstGeom>
          <a:solidFill>
            <a:srgbClr val="008000"/>
          </a:solidFill>
          <a:ln w="6223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67284" name="Line 20"/>
          <p:cNvSpPr>
            <a:spLocks noChangeShapeType="1"/>
          </p:cNvSpPr>
          <p:nvPr/>
        </p:nvSpPr>
        <p:spPr bwMode="auto">
          <a:xfrm>
            <a:off x="7588250" y="2781300"/>
            <a:ext cx="0" cy="144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67285" name="AutoShape 21"/>
          <p:cNvSpPr>
            <a:spLocks noChangeArrowheads="1"/>
          </p:cNvSpPr>
          <p:nvPr/>
        </p:nvSpPr>
        <p:spPr bwMode="auto">
          <a:xfrm>
            <a:off x="7523163" y="2984500"/>
            <a:ext cx="144462" cy="215900"/>
          </a:xfrm>
          <a:prstGeom prst="foldedCorner">
            <a:avLst>
              <a:gd name="adj" fmla="val 12500"/>
            </a:avLst>
          </a:prstGeom>
          <a:solidFill>
            <a:srgbClr val="008000"/>
          </a:solidFill>
          <a:ln w="6223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grpSp>
        <p:nvGrpSpPr>
          <p:cNvPr id="267286" name="Group 22"/>
          <p:cNvGrpSpPr>
            <a:grpSpLocks/>
          </p:cNvGrpSpPr>
          <p:nvPr/>
        </p:nvGrpSpPr>
        <p:grpSpPr bwMode="auto">
          <a:xfrm>
            <a:off x="3903663" y="2984500"/>
            <a:ext cx="288925" cy="360363"/>
            <a:chOff x="1610" y="844"/>
            <a:chExt cx="182" cy="227"/>
          </a:xfrm>
        </p:grpSpPr>
        <p:sp>
          <p:nvSpPr>
            <p:cNvPr id="267287" name="AutoShape 23"/>
            <p:cNvSpPr>
              <a:spLocks noChangeArrowheads="1"/>
            </p:cNvSpPr>
            <p:nvPr/>
          </p:nvSpPr>
          <p:spPr bwMode="auto">
            <a:xfrm>
              <a:off x="1610" y="844"/>
              <a:ext cx="91" cy="136"/>
            </a:xfrm>
            <a:prstGeom prst="foldedCorner">
              <a:avLst>
                <a:gd name="adj" fmla="val 12500"/>
              </a:avLst>
            </a:prstGeom>
            <a:solidFill>
              <a:srgbClr val="008000"/>
            </a:solidFill>
            <a:ln w="6223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67288" name="AutoShape 24"/>
            <p:cNvSpPr>
              <a:spLocks noChangeArrowheads="1"/>
            </p:cNvSpPr>
            <p:nvPr/>
          </p:nvSpPr>
          <p:spPr bwMode="auto">
            <a:xfrm>
              <a:off x="1655" y="889"/>
              <a:ext cx="91" cy="136"/>
            </a:xfrm>
            <a:prstGeom prst="foldedCorner">
              <a:avLst>
                <a:gd name="adj" fmla="val 12500"/>
              </a:avLst>
            </a:prstGeom>
            <a:solidFill>
              <a:srgbClr val="008000"/>
            </a:solidFill>
            <a:ln w="6223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67289" name="AutoShape 25"/>
            <p:cNvSpPr>
              <a:spLocks noChangeArrowheads="1"/>
            </p:cNvSpPr>
            <p:nvPr/>
          </p:nvSpPr>
          <p:spPr bwMode="auto">
            <a:xfrm>
              <a:off x="1701" y="935"/>
              <a:ext cx="91" cy="136"/>
            </a:xfrm>
            <a:prstGeom prst="foldedCorner">
              <a:avLst>
                <a:gd name="adj" fmla="val 12500"/>
              </a:avLst>
            </a:prstGeom>
            <a:solidFill>
              <a:srgbClr val="008000"/>
            </a:solidFill>
            <a:ln w="6223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267290" name="AutoShape 26"/>
          <p:cNvSpPr>
            <a:spLocks/>
          </p:cNvSpPr>
          <p:nvPr/>
        </p:nvSpPr>
        <p:spPr bwMode="auto">
          <a:xfrm>
            <a:off x="1828800" y="3789363"/>
            <a:ext cx="1081088" cy="215900"/>
          </a:xfrm>
          <a:prstGeom prst="callout1">
            <a:avLst>
              <a:gd name="adj1" fmla="val 52940"/>
              <a:gd name="adj2" fmla="val 107046"/>
              <a:gd name="adj3" fmla="val -324264"/>
              <a:gd name="adj4" fmla="val 13259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>
              <a:spcBef>
                <a:spcPct val="0"/>
              </a:spcBef>
            </a:pPr>
            <a:r>
              <a:rPr lang="sv-SE" altLang="sv-SE" sz="1200" b="1">
                <a:ea typeface="MS Gothic" panose="020B0609070205080204" pitchFamily="49" charset="-128"/>
              </a:rPr>
              <a:t>Sekretessavtal</a:t>
            </a:r>
          </a:p>
        </p:txBody>
      </p:sp>
      <p:sp>
        <p:nvSpPr>
          <p:cNvPr id="267291" name="Line 27"/>
          <p:cNvSpPr>
            <a:spLocks noChangeShapeType="1"/>
          </p:cNvSpPr>
          <p:nvPr/>
        </p:nvSpPr>
        <p:spPr bwMode="auto">
          <a:xfrm>
            <a:off x="3268663" y="2781300"/>
            <a:ext cx="0" cy="144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67292" name="AutoShape 28"/>
          <p:cNvSpPr>
            <a:spLocks noChangeArrowheads="1"/>
          </p:cNvSpPr>
          <p:nvPr/>
        </p:nvSpPr>
        <p:spPr bwMode="auto">
          <a:xfrm>
            <a:off x="6003925" y="2984500"/>
            <a:ext cx="144463" cy="215900"/>
          </a:xfrm>
          <a:prstGeom prst="foldedCorner">
            <a:avLst>
              <a:gd name="adj" fmla="val 12500"/>
            </a:avLst>
          </a:prstGeom>
          <a:solidFill>
            <a:srgbClr val="008000"/>
          </a:solidFill>
          <a:ln w="6223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67293" name="Line 29"/>
          <p:cNvSpPr>
            <a:spLocks noChangeShapeType="1"/>
          </p:cNvSpPr>
          <p:nvPr/>
        </p:nvSpPr>
        <p:spPr bwMode="auto">
          <a:xfrm>
            <a:off x="6867525" y="2781300"/>
            <a:ext cx="0" cy="144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67294" name="AutoShape 30"/>
          <p:cNvSpPr>
            <a:spLocks/>
          </p:cNvSpPr>
          <p:nvPr/>
        </p:nvSpPr>
        <p:spPr bwMode="auto">
          <a:xfrm>
            <a:off x="1162050" y="4090988"/>
            <a:ext cx="3211513" cy="455612"/>
          </a:xfrm>
          <a:prstGeom prst="callout1">
            <a:avLst>
              <a:gd name="adj1" fmla="val 25088"/>
              <a:gd name="adj2" fmla="val 102375"/>
              <a:gd name="adj3" fmla="val -220556"/>
              <a:gd name="adj4" fmla="val 11018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>
              <a:spcBef>
                <a:spcPct val="0"/>
              </a:spcBef>
            </a:pPr>
            <a:r>
              <a:rPr lang="sv-SE" altLang="sv-SE" sz="1200" b="1">
                <a:ea typeface="MS Gothic" panose="020B0609070205080204" pitchFamily="49" charset="-128"/>
              </a:rPr>
              <a:t>Materialbemyndigande</a:t>
            </a:r>
          </a:p>
          <a:p>
            <a:pPr algn="r">
              <a:spcBef>
                <a:spcPct val="0"/>
              </a:spcBef>
            </a:pPr>
            <a:r>
              <a:rPr lang="sv-SE" altLang="sv-SE" sz="1200" b="1">
                <a:ea typeface="MS Gothic" panose="020B0609070205080204" pitchFamily="49" charset="-128"/>
              </a:rPr>
              <a:t>(beställning av ledtidskritiskt material)</a:t>
            </a:r>
          </a:p>
        </p:txBody>
      </p:sp>
      <p:sp>
        <p:nvSpPr>
          <p:cNvPr id="267295" name="AutoShape 31"/>
          <p:cNvSpPr>
            <a:spLocks/>
          </p:cNvSpPr>
          <p:nvPr/>
        </p:nvSpPr>
        <p:spPr bwMode="auto">
          <a:xfrm>
            <a:off x="3413125" y="4579938"/>
            <a:ext cx="1873250" cy="431800"/>
          </a:xfrm>
          <a:prstGeom prst="callout1">
            <a:avLst>
              <a:gd name="adj1" fmla="val 26472"/>
              <a:gd name="adj2" fmla="val 104069"/>
              <a:gd name="adj3" fmla="val -274634"/>
              <a:gd name="adj4" fmla="val 10982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>
              <a:spcBef>
                <a:spcPct val="0"/>
              </a:spcBef>
            </a:pPr>
            <a:r>
              <a:rPr lang="sv-SE" altLang="sv-SE" sz="1200" b="1">
                <a:ea typeface="MS Gothic" panose="020B0609070205080204" pitchFamily="49" charset="-128"/>
              </a:rPr>
              <a:t>Avtalskorrespondens,</a:t>
            </a:r>
          </a:p>
          <a:p>
            <a:pPr algn="r">
              <a:spcBef>
                <a:spcPct val="0"/>
              </a:spcBef>
            </a:pPr>
            <a:r>
              <a:rPr lang="sv-SE" altLang="sv-SE" sz="1200" b="1">
                <a:ea typeface="MS Gothic" panose="020B0609070205080204" pitchFamily="49" charset="-128"/>
              </a:rPr>
              <a:t>kommentering</a:t>
            </a:r>
          </a:p>
        </p:txBody>
      </p:sp>
      <p:sp>
        <p:nvSpPr>
          <p:cNvPr id="267296" name="AutoShape 32"/>
          <p:cNvSpPr>
            <a:spLocks/>
          </p:cNvSpPr>
          <p:nvPr/>
        </p:nvSpPr>
        <p:spPr bwMode="auto">
          <a:xfrm>
            <a:off x="6165850" y="4373563"/>
            <a:ext cx="1916113" cy="287337"/>
          </a:xfrm>
          <a:prstGeom prst="callout1">
            <a:avLst>
              <a:gd name="adj1" fmla="val 39778"/>
              <a:gd name="adj2" fmla="val -3977"/>
              <a:gd name="adj3" fmla="val -443648"/>
              <a:gd name="adj4" fmla="val -414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l">
              <a:spcBef>
                <a:spcPct val="0"/>
              </a:spcBef>
            </a:pPr>
            <a:r>
              <a:rPr lang="sv-SE" altLang="sv-SE" sz="1200" b="1">
                <a:ea typeface="MS Gothic" panose="020B0609070205080204" pitchFamily="49" charset="-128"/>
              </a:rPr>
              <a:t>Avsiktsförklaring (LoI)</a:t>
            </a:r>
          </a:p>
        </p:txBody>
      </p:sp>
      <p:sp>
        <p:nvSpPr>
          <p:cNvPr id="267297" name="AutoShape 33"/>
          <p:cNvSpPr>
            <a:spLocks/>
          </p:cNvSpPr>
          <p:nvPr/>
        </p:nvSpPr>
        <p:spPr bwMode="auto">
          <a:xfrm>
            <a:off x="7981950" y="3489325"/>
            <a:ext cx="935038" cy="215900"/>
          </a:xfrm>
          <a:prstGeom prst="callout1">
            <a:avLst>
              <a:gd name="adj1" fmla="val 52940"/>
              <a:gd name="adj2" fmla="val -8148"/>
              <a:gd name="adj3" fmla="val -168384"/>
              <a:gd name="adj4" fmla="val -4040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0" bIns="0"/>
          <a:lstStyle/>
          <a:p>
            <a:pPr algn="l">
              <a:spcBef>
                <a:spcPct val="0"/>
              </a:spcBef>
            </a:pPr>
            <a:r>
              <a:rPr lang="sv-SE" altLang="sv-SE" sz="1200" b="1">
                <a:ea typeface="MS Gothic" panose="020B0609070205080204" pitchFamily="49" charset="-128"/>
              </a:rPr>
              <a:t>Avtal</a:t>
            </a:r>
          </a:p>
        </p:txBody>
      </p:sp>
      <p:sp>
        <p:nvSpPr>
          <p:cNvPr id="267298" name="AutoShape 34"/>
          <p:cNvSpPr>
            <a:spLocks/>
          </p:cNvSpPr>
          <p:nvPr/>
        </p:nvSpPr>
        <p:spPr bwMode="auto">
          <a:xfrm>
            <a:off x="6948488" y="3789363"/>
            <a:ext cx="2232025" cy="458787"/>
          </a:xfrm>
          <a:prstGeom prst="callout1">
            <a:avLst>
              <a:gd name="adj1" fmla="val 24912"/>
              <a:gd name="adj2" fmla="val -3412"/>
              <a:gd name="adj3" fmla="val -141176"/>
              <a:gd name="adj4" fmla="val -341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0" rIns="0" bIns="0"/>
          <a:lstStyle/>
          <a:p>
            <a:pPr algn="l">
              <a:spcBef>
                <a:spcPct val="0"/>
              </a:spcBef>
            </a:pPr>
            <a:r>
              <a:rPr lang="sv-SE" altLang="sv-SE" sz="1200" b="1">
                <a:ea typeface="MS Gothic" panose="020B0609070205080204" pitchFamily="49" charset="-128"/>
              </a:rPr>
              <a:t>Förberedande avtal</a:t>
            </a:r>
          </a:p>
          <a:p>
            <a:pPr algn="l">
              <a:spcBef>
                <a:spcPct val="0"/>
              </a:spcBef>
            </a:pPr>
            <a:r>
              <a:rPr lang="sv-SE" altLang="sv-SE" sz="1200" b="1">
                <a:ea typeface="MS Gothic" panose="020B0609070205080204" pitchFamily="49" charset="-128"/>
              </a:rPr>
              <a:t>(start av tidiga aktiviteter)</a:t>
            </a:r>
          </a:p>
        </p:txBody>
      </p:sp>
      <p:sp>
        <p:nvSpPr>
          <p:cNvPr id="267300" name="AutoShape 36"/>
          <p:cNvSpPr>
            <a:spLocks/>
          </p:cNvSpPr>
          <p:nvPr/>
        </p:nvSpPr>
        <p:spPr bwMode="auto">
          <a:xfrm>
            <a:off x="3243263" y="3756025"/>
            <a:ext cx="504825" cy="287338"/>
          </a:xfrm>
          <a:prstGeom prst="callout1">
            <a:avLst>
              <a:gd name="adj1" fmla="val 39778"/>
              <a:gd name="adj2" fmla="val 115093"/>
              <a:gd name="adj3" fmla="val -179005"/>
              <a:gd name="adj4" fmla="val 17201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>
              <a:spcBef>
                <a:spcPct val="0"/>
              </a:spcBef>
            </a:pPr>
            <a:r>
              <a:rPr lang="sv-SE" altLang="sv-SE" sz="1200" b="1">
                <a:ea typeface="MS Gothic" panose="020B0609070205080204" pitchFamily="49" charset="-128"/>
              </a:rPr>
              <a:t>Anbud</a:t>
            </a:r>
          </a:p>
        </p:txBody>
      </p:sp>
      <p:sp>
        <p:nvSpPr>
          <p:cNvPr id="267301" name="Text Box 37"/>
          <p:cNvSpPr txBox="1">
            <a:spLocks noChangeArrowheads="1"/>
          </p:cNvSpPr>
          <p:nvPr/>
        </p:nvSpPr>
        <p:spPr bwMode="auto">
          <a:xfrm>
            <a:off x="4635500" y="2452688"/>
            <a:ext cx="1204913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sv-SE" altLang="sv-SE" sz="1400" b="1">
                <a:ea typeface="MS Gothic" panose="020B0609070205080204" pitchFamily="49" charset="-128"/>
              </a:rPr>
              <a:t>Tidsaxel</a:t>
            </a:r>
          </a:p>
          <a:p>
            <a:pPr>
              <a:spcBef>
                <a:spcPts val="1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sv-SE" altLang="sv-SE" sz="1400">
              <a:ea typeface="MS Gothic" panose="020B0609070205080204" pitchFamily="49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108 Inköpsmodeller XFb">
  <a:themeElements>
    <a:clrScheme name="EFFSO ppt default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default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default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FFSO ppt bkg 070930">
  <a:themeElements>
    <a:clrScheme name="EFFSO ppt bkg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bkg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bkg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123</Words>
  <Application>Microsoft Office PowerPoint</Application>
  <PresentationFormat>A4 (210 x 297 mm)</PresentationFormat>
  <Paragraphs>79</Paragraphs>
  <Slides>3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3</vt:i4>
      </vt:variant>
    </vt:vector>
  </HeadingPairs>
  <TitlesOfParts>
    <vt:vector size="9" baseType="lpstr">
      <vt:lpstr>MS Gothic</vt:lpstr>
      <vt:lpstr>Arial</vt:lpstr>
      <vt:lpstr>Times New Roman</vt:lpstr>
      <vt:lpstr>Wingdings</vt:lpstr>
      <vt:lpstr>1108 Inköpsmodeller XFb</vt:lpstr>
      <vt:lpstr>EFFSO ppt bkg 070930</vt:lpstr>
      <vt:lpstr>Tidslinje</vt:lpstr>
      <vt:lpstr>Tidslinje – Strategisk inköpsstyrplan</vt:lpstr>
      <vt:lpstr>Tidsaxel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Tidslinje</dc:title>
  <dc:creator/>
  <cp:lastModifiedBy/>
  <cp:revision>51</cp:revision>
  <dcterms:created xsi:type="dcterms:W3CDTF">2009-08-28T15:39:23Z</dcterms:created>
  <dcterms:modified xsi:type="dcterms:W3CDTF">2021-05-25T17:27:45Z</dcterms:modified>
</cp:coreProperties>
</file>