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3651" r:id="rId2"/>
  </p:sldMasterIdLst>
  <p:notesMasterIdLst>
    <p:notesMasterId r:id="rId7"/>
  </p:notesMasterIdLst>
  <p:sldIdLst>
    <p:sldId id="344" r:id="rId3"/>
    <p:sldId id="348" r:id="rId4"/>
    <p:sldId id="359" r:id="rId5"/>
    <p:sldId id="358" r:id="rId6"/>
  </p:sldIdLst>
  <p:sldSz cx="9906000" cy="6858000" type="A4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5B"/>
    <a:srgbClr val="FFFF66"/>
    <a:srgbClr val="2E7642"/>
    <a:srgbClr val="2E7C42"/>
    <a:srgbClr val="F95F4F"/>
    <a:srgbClr val="00E87A"/>
    <a:srgbClr val="00E075"/>
    <a:srgbClr val="7F7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 autoAdjust="0"/>
    <p:restoredTop sz="94575" autoAdjust="0"/>
  </p:normalViewPr>
  <p:slideViewPr>
    <p:cSldViewPr snapToGrid="0">
      <p:cViewPr varScale="1">
        <p:scale>
          <a:sx n="77" d="100"/>
          <a:sy n="77" d="100"/>
        </p:scale>
        <p:origin x="1020" y="64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7C73657B-2B08-42A0-B9E9-7E30CD07AC48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1537905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952500" y="695325"/>
            <a:ext cx="4953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6307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/>
            <a:endParaRPr lang="sv-SE" altLang="sv-S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125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 txBox="1">
            <a:spLocks noChangeArrowheads="1" noTextEdit="1"/>
          </p:cNvSpPr>
          <p:nvPr>
            <p:ph type="sldImg"/>
          </p:nvPr>
        </p:nvSpPr>
        <p:spPr>
          <a:xfrm>
            <a:off x="952500" y="695325"/>
            <a:ext cx="4953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0643" name="Rectangle 3"/>
          <p:cNvSpPr txBox="1">
            <a:spLocks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/>
            <a:endParaRPr lang="sv-SE" altLang="sv-S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475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EFFSO_Final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p 9"/>
          <p:cNvGrpSpPr>
            <a:grpSpLocks/>
          </p:cNvGrpSpPr>
          <p:nvPr/>
        </p:nvGrpSpPr>
        <p:grpSpPr bwMode="auto">
          <a:xfrm>
            <a:off x="3243263" y="6348413"/>
            <a:ext cx="3424237" cy="152400"/>
            <a:chOff x="4238620" y="6286520"/>
            <a:chExt cx="3424255" cy="152400"/>
          </a:xfrm>
        </p:grpSpPr>
        <p:pic>
          <p:nvPicPr>
            <p:cNvPr id="7" name="Picture 15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8620" y="6286520"/>
              <a:ext cx="952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6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504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7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8950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3456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C9B277-E34B-4155-AC69-1C39AA8A4A4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230639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9055C-8E86-4C12-8E6C-3A2CF0A8CF4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375256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EFFSO_Final_CMYK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26361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CF4484-7824-4037-9C44-0506D766028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32160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1563AD-3498-40B3-9BA0-AE414B2B514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53264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6D579-9BC3-419A-9F97-5EE49573B29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51544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A040B4-475E-47D9-AC9D-6C4154B1E63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102762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4D8742-E80B-444F-BE0E-90DE1001D67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1073884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1EE0F-F63B-4959-B138-24EA81399DB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0725692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4EC69-E65F-4E82-A954-395D76A0D56A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5450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E3C932-9D21-42C4-8330-196903DDD53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5699923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08BE69-45B7-48D7-B6BA-7DBB39E4A47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3286429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8187E2-2B58-44E3-A530-C4E09AFE5D6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6196474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44BE38-FE6C-4F25-815C-D90E7F4C9D1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7105789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1825" y="990600"/>
            <a:ext cx="8588375" cy="838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997450" y="1905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997450" y="4191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38BA52-F797-46FD-AF93-71D57953DA2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9820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264B6B-1ACD-4972-B4AF-B91EBE54968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889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21427-BF31-4AB2-995B-16B5503CEAA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286897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AE2084-3F13-4428-9327-A5878E67B46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69464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E7906B-D9BE-470F-9A3D-1FF3CECA2F7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93081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BDBA3E-F962-4DD4-B2A2-6E8C4C5D466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78079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D9D55-91C2-498B-932F-125D80B9D1D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081790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FCA114-0AD1-4034-B616-1F14AE58520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689540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307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40454780-6192-4A93-A47E-DFB15C010FE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  <a:latin typeface="Arial" charset="0"/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latin typeface="Arial" charset="0"/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  <a:latin typeface="Arial" charset="0"/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0" r:id="rId2"/>
    <p:sldLayoutId id="2147483709" r:id="rId3"/>
    <p:sldLayoutId id="2147483708" r:id="rId4"/>
    <p:sldLayoutId id="2147483707" r:id="rId5"/>
    <p:sldLayoutId id="2147483706" r:id="rId6"/>
    <p:sldLayoutId id="2147483705" r:id="rId7"/>
    <p:sldLayoutId id="2147483704" r:id="rId8"/>
    <p:sldLayoutId id="2147483703" r:id="rId9"/>
    <p:sldLayoutId id="2147483702" r:id="rId10"/>
    <p:sldLayoutId id="214748370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79" name="Line 3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2293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72F1D9E5-C4AA-422A-BD8C-DA912BE02BD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2293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  <a:latin typeface="Arial" charset="0"/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latin typeface="Arial" charset="0"/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  <a:latin typeface="Arial" charset="0"/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1" r:id="rId2"/>
    <p:sldLayoutId id="2147483720" r:id="rId3"/>
    <p:sldLayoutId id="2147483719" r:id="rId4"/>
    <p:sldLayoutId id="2147483718" r:id="rId5"/>
    <p:sldLayoutId id="2147483717" r:id="rId6"/>
    <p:sldLayoutId id="2147483716" r:id="rId7"/>
    <p:sldLayoutId id="2147483715" r:id="rId8"/>
    <p:sldLayoutId id="2147483714" r:id="rId9"/>
    <p:sldLayoutId id="2147483713" r:id="rId10"/>
    <p:sldLayoutId id="2147483712" r:id="rId11"/>
    <p:sldLayoutId id="2147483711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7" name="Rectangle 2"/>
          <p:cNvSpPr>
            <a:spLocks noChangeArrowheads="1"/>
          </p:cNvSpPr>
          <p:nvPr/>
        </p:nvSpPr>
        <p:spPr bwMode="auto">
          <a:xfrm>
            <a:off x="628650" y="977900"/>
            <a:ext cx="85883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/>
          <a:lstStyle>
            <a:lvl1pPr algn="l" defTabSz="7607300" eaLnBrk="0" hangingPunct="0">
              <a:spcBef>
                <a:spcPct val="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7607300" eaLnBrk="0" hangingPunct="0">
              <a:spcBef>
                <a:spcPct val="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7607300" eaLnBrk="0" hangingPunct="0">
              <a:spcBef>
                <a:spcPct val="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7607300" eaLnBrk="0" hangingPunct="0">
              <a:spcBef>
                <a:spcPct val="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7607300" eaLnBrk="0" hangingPunct="0">
              <a:spcBef>
                <a:spcPct val="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76073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76073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76073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76073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v-SE" altLang="sv-SE" sz="1800">
                <a:solidFill>
                  <a:srgbClr val="000000"/>
                </a:solidFill>
              </a:rPr>
              <a:t>Olika fokus i olika delar av Kraljics matris</a:t>
            </a:r>
            <a:endParaRPr lang="en-GB" altLang="sv-SE" sz="1800">
              <a:solidFill>
                <a:srgbClr val="000000"/>
              </a:solidFill>
            </a:endParaRPr>
          </a:p>
        </p:txBody>
      </p:sp>
      <p:pic>
        <p:nvPicPr>
          <p:cNvPr id="225310" name="Picture 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1473200"/>
            <a:ext cx="8602662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9618" name="Group 2"/>
          <p:cNvGrpSpPr>
            <a:grpSpLocks/>
          </p:cNvGrpSpPr>
          <p:nvPr/>
        </p:nvGrpSpPr>
        <p:grpSpPr bwMode="auto">
          <a:xfrm>
            <a:off x="2000250" y="1628775"/>
            <a:ext cx="5457825" cy="3511550"/>
            <a:chOff x="1202" y="1071"/>
            <a:chExt cx="3174" cy="2212"/>
          </a:xfrm>
        </p:grpSpPr>
        <p:sp>
          <p:nvSpPr>
            <p:cNvPr id="239619" name="Rectangle 3"/>
            <p:cNvSpPr>
              <a:spLocks noChangeArrowheads="1"/>
            </p:cNvSpPr>
            <p:nvPr/>
          </p:nvSpPr>
          <p:spPr bwMode="auto">
            <a:xfrm>
              <a:off x="2821" y="2177"/>
              <a:ext cx="1555" cy="1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39999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666699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b="1">
                  <a:solidFill>
                    <a:srgbClr val="666699"/>
                  </a:solidFill>
                  <a:cs typeface="Arial" panose="020B0604020202020204" pitchFamily="34" charset="0"/>
                </a:rPr>
                <a:t>Flaskhals</a:t>
              </a:r>
            </a:p>
            <a:p>
              <a:pPr eaLnBrk="1" hangingPunct="1">
                <a:spcBef>
                  <a:spcPct val="0"/>
                </a:spcBef>
                <a:buClr>
                  <a:srgbClr val="666699"/>
                </a:buClr>
                <a:buSzPct val="100000"/>
                <a:buFont typeface="Arial" panose="020B0604020202020204" pitchFamily="34" charset="0"/>
                <a:buNone/>
              </a:pPr>
              <a:endParaRPr lang="sv-SE" altLang="sv-SE" b="1">
                <a:solidFill>
                  <a:srgbClr val="666699"/>
                </a:solidFill>
                <a:cs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>
                  <a:srgbClr val="666699"/>
                </a:buClr>
                <a:buSzPct val="100000"/>
                <a:buFont typeface="Arial" panose="020B0604020202020204" pitchFamily="34" charset="0"/>
                <a:buNone/>
              </a:pPr>
              <a:endParaRPr lang="sv-SE" altLang="sv-SE" b="1">
                <a:solidFill>
                  <a:srgbClr val="666699"/>
                </a:solidFill>
                <a:cs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>
                  <a:srgbClr val="666699"/>
                </a:buClr>
                <a:buSzPct val="100000"/>
                <a:buFont typeface="Arial" panose="020B0604020202020204" pitchFamily="34" charset="0"/>
                <a:buNone/>
              </a:pPr>
              <a:endParaRPr lang="sv-SE" altLang="sv-SE" b="1">
                <a:solidFill>
                  <a:srgbClr val="666699"/>
                </a:solidFill>
                <a:cs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>
                  <a:srgbClr val="666699"/>
                </a:buClr>
                <a:buSzPct val="100000"/>
                <a:buFont typeface="Arial" panose="020B0604020202020204" pitchFamily="34" charset="0"/>
                <a:buNone/>
              </a:pPr>
              <a:endParaRPr lang="sv-SE" altLang="sv-SE" b="1">
                <a:solidFill>
                  <a:srgbClr val="666699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39620" name="Rectangle 4"/>
            <p:cNvSpPr>
              <a:spLocks noChangeArrowheads="1"/>
            </p:cNvSpPr>
            <p:nvPr/>
          </p:nvSpPr>
          <p:spPr bwMode="auto">
            <a:xfrm>
              <a:off x="1202" y="2177"/>
              <a:ext cx="1619" cy="1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39999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666699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b="1">
                  <a:solidFill>
                    <a:srgbClr val="666699"/>
                  </a:solidFill>
                  <a:cs typeface="Arial" panose="020B0604020202020204" pitchFamily="34" charset="0"/>
                </a:rPr>
                <a:t>Stapel</a:t>
              </a:r>
            </a:p>
            <a:p>
              <a:pPr eaLnBrk="1" hangingPunct="1">
                <a:spcBef>
                  <a:spcPct val="0"/>
                </a:spcBef>
                <a:buClr>
                  <a:srgbClr val="666699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b="1">
                  <a:solidFill>
                    <a:srgbClr val="666699"/>
                  </a:solidFill>
                  <a:cs typeface="Arial" panose="020B0604020202020204" pitchFamily="34" charset="0"/>
                </a:rPr>
                <a:t>Icke kritisk</a:t>
              </a:r>
            </a:p>
            <a:p>
              <a:pPr eaLnBrk="1" hangingPunct="1">
                <a:spcBef>
                  <a:spcPct val="0"/>
                </a:spcBef>
                <a:buClr>
                  <a:srgbClr val="666699"/>
                </a:buClr>
                <a:buSzPct val="100000"/>
                <a:buFont typeface="Arial" panose="020B0604020202020204" pitchFamily="34" charset="0"/>
                <a:buNone/>
              </a:pPr>
              <a:endParaRPr lang="sv-SE" altLang="sv-SE" b="1">
                <a:solidFill>
                  <a:srgbClr val="666699"/>
                </a:solidFill>
                <a:cs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>
                  <a:srgbClr val="666699"/>
                </a:buClr>
                <a:buSzPct val="100000"/>
                <a:buFont typeface="Arial" panose="020B0604020202020204" pitchFamily="34" charset="0"/>
                <a:buNone/>
              </a:pPr>
              <a:endParaRPr lang="sv-SE" altLang="sv-SE" b="1">
                <a:solidFill>
                  <a:srgbClr val="666699"/>
                </a:solidFill>
                <a:cs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>
                  <a:srgbClr val="666699"/>
                </a:buClr>
                <a:buSzPct val="100000"/>
                <a:buFont typeface="Arial" panose="020B0604020202020204" pitchFamily="34" charset="0"/>
                <a:buNone/>
              </a:pPr>
              <a:endParaRPr lang="sv-SE" altLang="sv-SE" b="1">
                <a:solidFill>
                  <a:srgbClr val="666699"/>
                </a:solidFill>
                <a:cs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>
                  <a:srgbClr val="666699"/>
                </a:buClr>
                <a:buSzPct val="100000"/>
                <a:buFont typeface="Arial" panose="020B0604020202020204" pitchFamily="34" charset="0"/>
                <a:buNone/>
              </a:pPr>
              <a:endParaRPr lang="sv-SE" altLang="sv-SE" b="1">
                <a:solidFill>
                  <a:srgbClr val="666699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39621" name="Rectangle 5"/>
            <p:cNvSpPr>
              <a:spLocks noChangeArrowheads="1"/>
            </p:cNvSpPr>
            <p:nvPr/>
          </p:nvSpPr>
          <p:spPr bwMode="auto">
            <a:xfrm>
              <a:off x="2821" y="1071"/>
              <a:ext cx="1555" cy="1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39999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666699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b="1">
                  <a:solidFill>
                    <a:srgbClr val="666699"/>
                  </a:solidFill>
                  <a:cs typeface="Arial" panose="020B0604020202020204" pitchFamily="34" charset="0"/>
                </a:rPr>
                <a:t>Strategisk</a:t>
              </a:r>
            </a:p>
            <a:p>
              <a:pPr eaLnBrk="1" hangingPunct="1">
                <a:spcBef>
                  <a:spcPct val="0"/>
                </a:spcBef>
                <a:buClr>
                  <a:srgbClr val="666699"/>
                </a:buClr>
                <a:buSzPct val="100000"/>
                <a:buFont typeface="Arial" panose="020B0604020202020204" pitchFamily="34" charset="0"/>
                <a:buNone/>
              </a:pPr>
              <a:endParaRPr lang="sv-SE" altLang="sv-SE" b="1">
                <a:solidFill>
                  <a:srgbClr val="666699"/>
                </a:solidFill>
                <a:cs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>
                  <a:srgbClr val="666699"/>
                </a:buClr>
                <a:buSzPct val="100000"/>
                <a:buFont typeface="Arial" panose="020B0604020202020204" pitchFamily="34" charset="0"/>
                <a:buNone/>
              </a:pPr>
              <a:endParaRPr lang="sv-SE" altLang="sv-SE" b="1">
                <a:solidFill>
                  <a:srgbClr val="666699"/>
                </a:solidFill>
                <a:cs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>
                  <a:srgbClr val="666699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b="1">
                  <a:solidFill>
                    <a:srgbClr val="666699"/>
                  </a:solidFill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239622" name="Rectangle 6"/>
            <p:cNvSpPr>
              <a:spLocks noChangeArrowheads="1"/>
            </p:cNvSpPr>
            <p:nvPr/>
          </p:nvSpPr>
          <p:spPr bwMode="auto">
            <a:xfrm>
              <a:off x="1202" y="1071"/>
              <a:ext cx="1619" cy="1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39999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defTabSz="449263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algn="ctr" defTabSz="449263" eaLnBrk="0" fontAlgn="base" hangingPunct="0">
                <a:spcBef>
                  <a:spcPct val="5000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>
                  <a:srgbClr val="666699"/>
                </a:buClr>
                <a:buSzPct val="100000"/>
                <a:buFont typeface="Arial" panose="020B0604020202020204" pitchFamily="34" charset="0"/>
                <a:buNone/>
              </a:pPr>
              <a:r>
                <a:rPr lang="sv-SE" altLang="sv-SE" b="1">
                  <a:solidFill>
                    <a:srgbClr val="666699"/>
                  </a:solidFill>
                  <a:cs typeface="Arial" panose="020B0604020202020204" pitchFamily="34" charset="0"/>
                </a:rPr>
                <a:t>Hävstång</a:t>
              </a:r>
            </a:p>
            <a:p>
              <a:pPr eaLnBrk="1" hangingPunct="1">
                <a:spcBef>
                  <a:spcPct val="0"/>
                </a:spcBef>
                <a:buClr>
                  <a:srgbClr val="666699"/>
                </a:buClr>
                <a:buSzPct val="100000"/>
                <a:buFont typeface="Arial" panose="020B0604020202020204" pitchFamily="34" charset="0"/>
                <a:buNone/>
              </a:pPr>
              <a:endParaRPr lang="sv-SE" altLang="sv-SE" b="1">
                <a:solidFill>
                  <a:srgbClr val="666699"/>
                </a:solidFill>
                <a:cs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>
                  <a:srgbClr val="666699"/>
                </a:buClr>
                <a:buSzPct val="100000"/>
                <a:buFont typeface="Arial" panose="020B0604020202020204" pitchFamily="34" charset="0"/>
                <a:buNone/>
              </a:pPr>
              <a:endParaRPr lang="sv-SE" altLang="sv-SE" b="1">
                <a:solidFill>
                  <a:srgbClr val="666699"/>
                </a:solidFill>
                <a:cs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Clr>
                  <a:srgbClr val="666699"/>
                </a:buClr>
                <a:buSzPct val="100000"/>
                <a:buFont typeface="Arial" panose="020B0604020202020204" pitchFamily="34" charset="0"/>
                <a:buNone/>
              </a:pPr>
              <a:endParaRPr lang="sv-SE" altLang="sv-SE" b="1">
                <a:solidFill>
                  <a:srgbClr val="666699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39623" name="Line 7"/>
            <p:cNvSpPr>
              <a:spLocks noChangeShapeType="1"/>
            </p:cNvSpPr>
            <p:nvPr/>
          </p:nvSpPr>
          <p:spPr bwMode="auto">
            <a:xfrm>
              <a:off x="1202" y="1071"/>
              <a:ext cx="3175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39624" name="Line 8"/>
            <p:cNvSpPr>
              <a:spLocks noChangeShapeType="1"/>
            </p:cNvSpPr>
            <p:nvPr/>
          </p:nvSpPr>
          <p:spPr bwMode="auto">
            <a:xfrm>
              <a:off x="1202" y="3284"/>
              <a:ext cx="3175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39625" name="Line 9"/>
            <p:cNvSpPr>
              <a:spLocks noChangeShapeType="1"/>
            </p:cNvSpPr>
            <p:nvPr/>
          </p:nvSpPr>
          <p:spPr bwMode="auto">
            <a:xfrm>
              <a:off x="1202" y="1071"/>
              <a:ext cx="1" cy="221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39626" name="Line 10"/>
            <p:cNvSpPr>
              <a:spLocks noChangeShapeType="1"/>
            </p:cNvSpPr>
            <p:nvPr/>
          </p:nvSpPr>
          <p:spPr bwMode="auto">
            <a:xfrm>
              <a:off x="4377" y="1071"/>
              <a:ext cx="1" cy="221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39627" name="Line 11"/>
            <p:cNvSpPr>
              <a:spLocks noChangeShapeType="1"/>
            </p:cNvSpPr>
            <p:nvPr/>
          </p:nvSpPr>
          <p:spPr bwMode="auto">
            <a:xfrm>
              <a:off x="1202" y="2177"/>
              <a:ext cx="3175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239628" name="Line 12"/>
            <p:cNvSpPr>
              <a:spLocks noChangeShapeType="1"/>
            </p:cNvSpPr>
            <p:nvPr/>
          </p:nvSpPr>
          <p:spPr bwMode="auto">
            <a:xfrm>
              <a:off x="2821" y="1071"/>
              <a:ext cx="1" cy="2213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239629" name="Text Box 13"/>
          <p:cNvSpPr txBox="1">
            <a:spLocks noChangeArrowheads="1"/>
          </p:cNvSpPr>
          <p:nvPr/>
        </p:nvSpPr>
        <p:spPr bwMode="auto">
          <a:xfrm>
            <a:off x="1635125" y="5129213"/>
            <a:ext cx="495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400" b="1"/>
              <a:t>Låg</a:t>
            </a:r>
          </a:p>
        </p:txBody>
      </p:sp>
      <p:sp>
        <p:nvSpPr>
          <p:cNvPr id="239630" name="Text Box 14"/>
          <p:cNvSpPr txBox="1">
            <a:spLocks noChangeArrowheads="1"/>
          </p:cNvSpPr>
          <p:nvPr/>
        </p:nvSpPr>
        <p:spPr bwMode="auto">
          <a:xfrm>
            <a:off x="7072313" y="5141913"/>
            <a:ext cx="5254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400" b="1"/>
              <a:t>Hög</a:t>
            </a:r>
          </a:p>
        </p:txBody>
      </p:sp>
      <p:sp>
        <p:nvSpPr>
          <p:cNvPr id="239631" name="Text Box 15"/>
          <p:cNvSpPr txBox="1">
            <a:spLocks noChangeArrowheads="1"/>
          </p:cNvSpPr>
          <p:nvPr/>
        </p:nvSpPr>
        <p:spPr bwMode="auto">
          <a:xfrm rot="16200000">
            <a:off x="1553368" y="1570832"/>
            <a:ext cx="525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400" b="1"/>
              <a:t>Hög</a:t>
            </a:r>
          </a:p>
        </p:txBody>
      </p:sp>
      <p:sp>
        <p:nvSpPr>
          <p:cNvPr id="239632" name="Text Box 16"/>
          <p:cNvSpPr txBox="1">
            <a:spLocks noChangeArrowheads="1"/>
          </p:cNvSpPr>
          <p:nvPr/>
        </p:nvSpPr>
        <p:spPr bwMode="auto">
          <a:xfrm>
            <a:off x="2001838" y="1628775"/>
            <a:ext cx="342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000">
                <a:solidFill>
                  <a:srgbClr val="333399"/>
                </a:solidFill>
              </a:rPr>
              <a:t>LH</a:t>
            </a:r>
          </a:p>
        </p:txBody>
      </p:sp>
      <p:sp>
        <p:nvSpPr>
          <p:cNvPr id="239633" name="Text Box 17"/>
          <p:cNvSpPr txBox="1">
            <a:spLocks noChangeArrowheads="1"/>
          </p:cNvSpPr>
          <p:nvPr/>
        </p:nvSpPr>
        <p:spPr bwMode="auto">
          <a:xfrm>
            <a:off x="7072313" y="4870450"/>
            <a:ext cx="342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000">
                <a:solidFill>
                  <a:srgbClr val="333399"/>
                </a:solidFill>
              </a:rPr>
              <a:t>HL</a:t>
            </a:r>
          </a:p>
        </p:txBody>
      </p:sp>
      <p:sp>
        <p:nvSpPr>
          <p:cNvPr id="239634" name="Text Box 18"/>
          <p:cNvSpPr txBox="1">
            <a:spLocks noChangeArrowheads="1"/>
          </p:cNvSpPr>
          <p:nvPr/>
        </p:nvSpPr>
        <p:spPr bwMode="auto">
          <a:xfrm>
            <a:off x="7072313" y="1628775"/>
            <a:ext cx="365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000">
                <a:solidFill>
                  <a:srgbClr val="333399"/>
                </a:solidFill>
              </a:rPr>
              <a:t>HH</a:t>
            </a:r>
          </a:p>
        </p:txBody>
      </p:sp>
      <p:sp>
        <p:nvSpPr>
          <p:cNvPr id="239635" name="Text Box 19"/>
          <p:cNvSpPr txBox="1">
            <a:spLocks noChangeArrowheads="1"/>
          </p:cNvSpPr>
          <p:nvPr/>
        </p:nvSpPr>
        <p:spPr bwMode="auto">
          <a:xfrm>
            <a:off x="2001838" y="4870450"/>
            <a:ext cx="3206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333399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000">
                <a:solidFill>
                  <a:srgbClr val="333399"/>
                </a:solidFill>
              </a:rPr>
              <a:t>LL</a:t>
            </a:r>
          </a:p>
        </p:txBody>
      </p:sp>
      <p:sp>
        <p:nvSpPr>
          <p:cNvPr id="239638" name="Text Box 22"/>
          <p:cNvSpPr txBox="1">
            <a:spLocks noChangeArrowheads="1"/>
          </p:cNvSpPr>
          <p:nvPr/>
        </p:nvSpPr>
        <p:spPr bwMode="auto">
          <a:xfrm>
            <a:off x="3357563" y="5157788"/>
            <a:ext cx="26511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400" b="1"/>
              <a:t>Leveransrisk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400" b="1"/>
              <a:t>Leveranskedjans komplexitet</a:t>
            </a:r>
          </a:p>
        </p:txBody>
      </p:sp>
      <p:sp>
        <p:nvSpPr>
          <p:cNvPr id="239649" name="Rectangle 2"/>
          <p:cNvSpPr>
            <a:spLocks noChangeArrowheads="1"/>
          </p:cNvSpPr>
          <p:nvPr/>
        </p:nvSpPr>
        <p:spPr bwMode="auto">
          <a:xfrm>
            <a:off x="631825" y="990600"/>
            <a:ext cx="85883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/>
          <a:lstStyle>
            <a:lvl1pPr algn="l" defTabSz="7607300" eaLnBrk="0" hangingPunct="0">
              <a:spcBef>
                <a:spcPct val="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defTabSz="7607300" eaLnBrk="0" hangingPunct="0">
              <a:spcBef>
                <a:spcPct val="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defTabSz="7607300" eaLnBrk="0" hangingPunct="0">
              <a:spcBef>
                <a:spcPct val="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defTabSz="7607300" eaLnBrk="0" hangingPunct="0">
              <a:spcBef>
                <a:spcPct val="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defTabSz="7607300" eaLnBrk="0" hangingPunct="0">
              <a:spcBef>
                <a:spcPct val="0"/>
              </a:spcBef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76073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76073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76073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76073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sv-SE" altLang="sv-SE" sz="1800">
                <a:solidFill>
                  <a:srgbClr val="000000"/>
                </a:solidFill>
              </a:rPr>
              <a:t>Olika fokus i olika delar av Kraljics matris</a:t>
            </a:r>
            <a:endParaRPr lang="en-GB" altLang="sv-SE" sz="1800">
              <a:solidFill>
                <a:srgbClr val="000000"/>
              </a:solidFill>
            </a:endParaRPr>
          </a:p>
        </p:txBody>
      </p:sp>
      <p:sp>
        <p:nvSpPr>
          <p:cNvPr id="239650" name="Text Box 34"/>
          <p:cNvSpPr txBox="1">
            <a:spLocks noChangeArrowheads="1"/>
          </p:cNvSpPr>
          <p:nvPr/>
        </p:nvSpPr>
        <p:spPr bwMode="auto">
          <a:xfrm rot="16200000">
            <a:off x="677069" y="3180556"/>
            <a:ext cx="20018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400" b="1"/>
              <a:t>Affärsrisk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400" b="1"/>
              <a:t>Lönsamhetspåverkan</a:t>
            </a:r>
          </a:p>
        </p:txBody>
      </p:sp>
      <p:sp>
        <p:nvSpPr>
          <p:cNvPr id="239651" name="Rectangle 35"/>
          <p:cNvSpPr>
            <a:spLocks noChangeArrowheads="1"/>
          </p:cNvSpPr>
          <p:nvPr/>
        </p:nvSpPr>
        <p:spPr bwMode="auto">
          <a:xfrm>
            <a:off x="2406650" y="1785938"/>
            <a:ext cx="290513" cy="1589087"/>
          </a:xfrm>
          <a:prstGeom prst="rect">
            <a:avLst/>
          </a:prstGeom>
          <a:solidFill>
            <a:schemeClr val="accent2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eaVert" wrap="none" lIns="36000" tIns="36000" rIns="36000" bIns="36000" anchor="ctr"/>
          <a:lstStyle/>
          <a:p>
            <a:pPr>
              <a:spcBef>
                <a:spcPct val="0"/>
              </a:spcBef>
            </a:pPr>
            <a:r>
              <a:rPr lang="sv-SE" altLang="sv-SE" sz="1000"/>
              <a:t>Kostnads-</a:t>
            </a:r>
          </a:p>
          <a:p>
            <a:pPr>
              <a:spcBef>
                <a:spcPct val="0"/>
              </a:spcBef>
            </a:pPr>
            <a:r>
              <a:rPr lang="sv-SE" altLang="sv-SE" sz="1000"/>
              <a:t>fokus</a:t>
            </a:r>
          </a:p>
        </p:txBody>
      </p:sp>
      <p:sp>
        <p:nvSpPr>
          <p:cNvPr id="239655" name="Rectangle 39"/>
          <p:cNvSpPr>
            <a:spLocks noChangeArrowheads="1"/>
          </p:cNvSpPr>
          <p:nvPr/>
        </p:nvSpPr>
        <p:spPr bwMode="auto">
          <a:xfrm>
            <a:off x="2960688" y="2838450"/>
            <a:ext cx="290512" cy="536575"/>
          </a:xfrm>
          <a:prstGeom prst="rect">
            <a:avLst/>
          </a:prstGeom>
          <a:solidFill>
            <a:srgbClr val="FFFF00">
              <a:alpha val="57001"/>
            </a:srgb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eaVert" wrap="none" lIns="36000" tIns="36000" rIns="36000" bIns="36000" anchor="ctr"/>
          <a:lstStyle/>
          <a:p>
            <a:pPr>
              <a:spcBef>
                <a:spcPct val="0"/>
              </a:spcBef>
            </a:pPr>
            <a:r>
              <a:rPr lang="sv-SE" altLang="sv-SE" sz="1000"/>
              <a:t>Effektivi-</a:t>
            </a:r>
          </a:p>
          <a:p>
            <a:pPr>
              <a:spcBef>
                <a:spcPct val="0"/>
              </a:spcBef>
            </a:pPr>
            <a:r>
              <a:rPr lang="sv-SE" altLang="sv-SE" sz="1000"/>
              <a:t>tetsfokus</a:t>
            </a:r>
          </a:p>
        </p:txBody>
      </p:sp>
      <p:sp>
        <p:nvSpPr>
          <p:cNvPr id="239656" name="Rectangle 40"/>
          <p:cNvSpPr>
            <a:spLocks noChangeArrowheads="1"/>
          </p:cNvSpPr>
          <p:nvPr/>
        </p:nvSpPr>
        <p:spPr bwMode="auto">
          <a:xfrm>
            <a:off x="3514725" y="3014663"/>
            <a:ext cx="290513" cy="360362"/>
          </a:xfrm>
          <a:prstGeom prst="rect">
            <a:avLst/>
          </a:prstGeom>
          <a:gradFill rotWithShape="1">
            <a:gsLst>
              <a:gs pos="0">
                <a:srgbClr val="FF0000">
                  <a:alpha val="57001"/>
                </a:srgbClr>
              </a:gs>
              <a:gs pos="100000">
                <a:srgbClr val="F95F4F"/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eaVert" wrap="none" lIns="36000" tIns="36000" rIns="36000" bIns="36000" anchor="ctr"/>
          <a:lstStyle/>
          <a:p>
            <a:pPr>
              <a:spcBef>
                <a:spcPct val="0"/>
              </a:spcBef>
            </a:pPr>
            <a:r>
              <a:rPr lang="sv-SE" altLang="sv-SE" sz="1000"/>
              <a:t>Risk</a:t>
            </a:r>
          </a:p>
          <a:p>
            <a:pPr>
              <a:spcBef>
                <a:spcPct val="0"/>
              </a:spcBef>
            </a:pPr>
            <a:r>
              <a:rPr lang="sv-SE" altLang="sv-SE" sz="1000"/>
              <a:t>fokus</a:t>
            </a:r>
          </a:p>
        </p:txBody>
      </p:sp>
      <p:sp>
        <p:nvSpPr>
          <p:cNvPr id="239657" name="Rectangle 41"/>
          <p:cNvSpPr>
            <a:spLocks noChangeArrowheads="1"/>
          </p:cNvSpPr>
          <p:nvPr/>
        </p:nvSpPr>
        <p:spPr bwMode="auto">
          <a:xfrm>
            <a:off x="4068763" y="2409825"/>
            <a:ext cx="290512" cy="965200"/>
          </a:xfrm>
          <a:prstGeom prst="rect">
            <a:avLst/>
          </a:prstGeom>
          <a:solidFill>
            <a:srgbClr val="000080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eaVert" wrap="none" lIns="36000" tIns="36000" rIns="36000" bIns="36000" anchor="ctr"/>
          <a:lstStyle/>
          <a:p>
            <a:pPr>
              <a:spcBef>
                <a:spcPct val="0"/>
              </a:spcBef>
            </a:pPr>
            <a:r>
              <a:rPr lang="sv-SE" altLang="sv-SE" sz="1000">
                <a:solidFill>
                  <a:schemeClr val="bg1"/>
                </a:solidFill>
              </a:rPr>
              <a:t>Värde-</a:t>
            </a:r>
          </a:p>
          <a:p>
            <a:pPr>
              <a:spcBef>
                <a:spcPct val="0"/>
              </a:spcBef>
            </a:pPr>
            <a:r>
              <a:rPr lang="sv-SE" altLang="sv-SE" sz="1000">
                <a:solidFill>
                  <a:schemeClr val="bg1"/>
                </a:solidFill>
              </a:rPr>
              <a:t>fokus</a:t>
            </a:r>
          </a:p>
        </p:txBody>
      </p:sp>
      <p:sp>
        <p:nvSpPr>
          <p:cNvPr id="239662" name="Rectangle 46"/>
          <p:cNvSpPr>
            <a:spLocks noChangeArrowheads="1"/>
          </p:cNvSpPr>
          <p:nvPr/>
        </p:nvSpPr>
        <p:spPr bwMode="auto">
          <a:xfrm>
            <a:off x="5146675" y="2417763"/>
            <a:ext cx="290513" cy="963612"/>
          </a:xfrm>
          <a:prstGeom prst="rect">
            <a:avLst/>
          </a:prstGeom>
          <a:solidFill>
            <a:schemeClr val="accent2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eaVert" wrap="none" lIns="36000" tIns="36000" rIns="36000" bIns="36000" anchor="ctr"/>
          <a:lstStyle/>
          <a:p>
            <a:pPr>
              <a:spcBef>
                <a:spcPct val="0"/>
              </a:spcBef>
            </a:pPr>
            <a:r>
              <a:rPr lang="sv-SE" altLang="sv-SE" sz="1000"/>
              <a:t>Kostnads-</a:t>
            </a:r>
          </a:p>
          <a:p>
            <a:pPr>
              <a:spcBef>
                <a:spcPct val="0"/>
              </a:spcBef>
            </a:pPr>
            <a:r>
              <a:rPr lang="sv-SE" altLang="sv-SE" sz="1000"/>
              <a:t>fokus</a:t>
            </a:r>
          </a:p>
        </p:txBody>
      </p:sp>
      <p:sp>
        <p:nvSpPr>
          <p:cNvPr id="239663" name="Rectangle 47"/>
          <p:cNvSpPr>
            <a:spLocks noChangeArrowheads="1"/>
          </p:cNvSpPr>
          <p:nvPr/>
        </p:nvSpPr>
        <p:spPr bwMode="auto">
          <a:xfrm>
            <a:off x="5700713" y="2844800"/>
            <a:ext cx="290512" cy="536575"/>
          </a:xfrm>
          <a:prstGeom prst="rect">
            <a:avLst/>
          </a:prstGeom>
          <a:solidFill>
            <a:srgbClr val="FFFF00">
              <a:alpha val="57001"/>
            </a:srgb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eaVert" wrap="none" lIns="36000" tIns="36000" rIns="36000" bIns="36000" anchor="ctr"/>
          <a:lstStyle/>
          <a:p>
            <a:pPr>
              <a:spcBef>
                <a:spcPct val="0"/>
              </a:spcBef>
            </a:pPr>
            <a:r>
              <a:rPr lang="sv-SE" altLang="sv-SE" sz="1000"/>
              <a:t>Effektivi-</a:t>
            </a:r>
          </a:p>
          <a:p>
            <a:pPr>
              <a:spcBef>
                <a:spcPct val="0"/>
              </a:spcBef>
            </a:pPr>
            <a:r>
              <a:rPr lang="sv-SE" altLang="sv-SE" sz="1000"/>
              <a:t>tetsfokus</a:t>
            </a:r>
          </a:p>
        </p:txBody>
      </p:sp>
      <p:sp>
        <p:nvSpPr>
          <p:cNvPr id="239664" name="Rectangle 48"/>
          <p:cNvSpPr>
            <a:spLocks noChangeArrowheads="1"/>
          </p:cNvSpPr>
          <p:nvPr/>
        </p:nvSpPr>
        <p:spPr bwMode="auto">
          <a:xfrm>
            <a:off x="6254750" y="2411413"/>
            <a:ext cx="290513" cy="969962"/>
          </a:xfrm>
          <a:prstGeom prst="rect">
            <a:avLst/>
          </a:prstGeom>
          <a:gradFill rotWithShape="1">
            <a:gsLst>
              <a:gs pos="0">
                <a:srgbClr val="FF0000">
                  <a:alpha val="57001"/>
                </a:srgbClr>
              </a:gs>
              <a:gs pos="100000">
                <a:srgbClr val="F95F4F"/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eaVert" wrap="none" lIns="36000" tIns="36000" rIns="36000" bIns="36000" anchor="ctr"/>
          <a:lstStyle/>
          <a:p>
            <a:pPr>
              <a:spcBef>
                <a:spcPct val="0"/>
              </a:spcBef>
            </a:pPr>
            <a:r>
              <a:rPr lang="sv-SE" altLang="sv-SE" sz="1000"/>
              <a:t>Risk</a:t>
            </a:r>
          </a:p>
          <a:p>
            <a:pPr>
              <a:spcBef>
                <a:spcPct val="0"/>
              </a:spcBef>
            </a:pPr>
            <a:r>
              <a:rPr lang="sv-SE" altLang="sv-SE" sz="1000"/>
              <a:t>fokus</a:t>
            </a:r>
          </a:p>
        </p:txBody>
      </p:sp>
      <p:sp>
        <p:nvSpPr>
          <p:cNvPr id="239665" name="Rectangle 49"/>
          <p:cNvSpPr>
            <a:spLocks noChangeArrowheads="1"/>
          </p:cNvSpPr>
          <p:nvPr/>
        </p:nvSpPr>
        <p:spPr bwMode="auto">
          <a:xfrm>
            <a:off x="6808788" y="1801813"/>
            <a:ext cx="290512" cy="1579562"/>
          </a:xfrm>
          <a:prstGeom prst="rect">
            <a:avLst/>
          </a:prstGeom>
          <a:solidFill>
            <a:srgbClr val="000080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eaVert" wrap="none" lIns="36000" tIns="36000" rIns="36000" bIns="36000" anchor="ctr"/>
          <a:lstStyle/>
          <a:p>
            <a:pPr>
              <a:spcBef>
                <a:spcPct val="0"/>
              </a:spcBef>
            </a:pPr>
            <a:r>
              <a:rPr lang="sv-SE" altLang="sv-SE" sz="1000">
                <a:solidFill>
                  <a:schemeClr val="bg1"/>
                </a:solidFill>
              </a:rPr>
              <a:t>Värde-</a:t>
            </a:r>
          </a:p>
          <a:p>
            <a:pPr>
              <a:spcBef>
                <a:spcPct val="0"/>
              </a:spcBef>
            </a:pPr>
            <a:r>
              <a:rPr lang="sv-SE" altLang="sv-SE" sz="1000">
                <a:solidFill>
                  <a:schemeClr val="bg1"/>
                </a:solidFill>
              </a:rPr>
              <a:t>fokus</a:t>
            </a:r>
          </a:p>
        </p:txBody>
      </p:sp>
      <p:sp>
        <p:nvSpPr>
          <p:cNvPr id="239666" name="Rectangle 50"/>
          <p:cNvSpPr>
            <a:spLocks noChangeArrowheads="1"/>
          </p:cNvSpPr>
          <p:nvPr/>
        </p:nvSpPr>
        <p:spPr bwMode="auto">
          <a:xfrm>
            <a:off x="5133975" y="4589463"/>
            <a:ext cx="290513" cy="550862"/>
          </a:xfrm>
          <a:prstGeom prst="rect">
            <a:avLst/>
          </a:prstGeom>
          <a:solidFill>
            <a:schemeClr val="accent2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eaVert" wrap="none" lIns="36000" tIns="36000" rIns="36000" bIns="36000" anchor="ctr"/>
          <a:lstStyle/>
          <a:p>
            <a:pPr>
              <a:spcBef>
                <a:spcPct val="0"/>
              </a:spcBef>
            </a:pPr>
            <a:r>
              <a:rPr lang="sv-SE" altLang="sv-SE" sz="1000"/>
              <a:t>Kostnads-</a:t>
            </a:r>
          </a:p>
          <a:p>
            <a:pPr>
              <a:spcBef>
                <a:spcPct val="0"/>
              </a:spcBef>
            </a:pPr>
            <a:r>
              <a:rPr lang="sv-SE" altLang="sv-SE" sz="1000"/>
              <a:t>fokus</a:t>
            </a:r>
          </a:p>
        </p:txBody>
      </p:sp>
      <p:sp>
        <p:nvSpPr>
          <p:cNvPr id="239667" name="Rectangle 51"/>
          <p:cNvSpPr>
            <a:spLocks noChangeArrowheads="1"/>
          </p:cNvSpPr>
          <p:nvPr/>
        </p:nvSpPr>
        <p:spPr bwMode="auto">
          <a:xfrm>
            <a:off x="5688013" y="4217988"/>
            <a:ext cx="290512" cy="922337"/>
          </a:xfrm>
          <a:prstGeom prst="rect">
            <a:avLst/>
          </a:prstGeom>
          <a:solidFill>
            <a:srgbClr val="FFFF00">
              <a:alpha val="57001"/>
            </a:srgb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eaVert" wrap="none" lIns="36000" tIns="36000" rIns="36000" bIns="36000" anchor="ctr"/>
          <a:lstStyle/>
          <a:p>
            <a:pPr>
              <a:spcBef>
                <a:spcPct val="0"/>
              </a:spcBef>
            </a:pPr>
            <a:r>
              <a:rPr lang="sv-SE" altLang="sv-SE" sz="1000"/>
              <a:t>Effektivi-</a:t>
            </a:r>
          </a:p>
          <a:p>
            <a:pPr>
              <a:spcBef>
                <a:spcPct val="0"/>
              </a:spcBef>
            </a:pPr>
            <a:r>
              <a:rPr lang="sv-SE" altLang="sv-SE" sz="1000"/>
              <a:t>tetsfokus</a:t>
            </a:r>
          </a:p>
        </p:txBody>
      </p:sp>
      <p:sp>
        <p:nvSpPr>
          <p:cNvPr id="239668" name="Rectangle 52"/>
          <p:cNvSpPr>
            <a:spLocks noChangeArrowheads="1"/>
          </p:cNvSpPr>
          <p:nvPr/>
        </p:nvSpPr>
        <p:spPr bwMode="auto">
          <a:xfrm>
            <a:off x="6242050" y="3556000"/>
            <a:ext cx="290513" cy="1584325"/>
          </a:xfrm>
          <a:prstGeom prst="rect">
            <a:avLst/>
          </a:prstGeom>
          <a:gradFill rotWithShape="1">
            <a:gsLst>
              <a:gs pos="0">
                <a:srgbClr val="FF0000">
                  <a:alpha val="57001"/>
                </a:srgbClr>
              </a:gs>
              <a:gs pos="100000">
                <a:srgbClr val="F95F4F"/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eaVert" wrap="none" lIns="36000" tIns="36000" rIns="36000" bIns="36000" anchor="ctr"/>
          <a:lstStyle/>
          <a:p>
            <a:pPr>
              <a:spcBef>
                <a:spcPct val="0"/>
              </a:spcBef>
            </a:pPr>
            <a:r>
              <a:rPr lang="sv-SE" altLang="sv-SE" sz="1000"/>
              <a:t>Risk</a:t>
            </a:r>
          </a:p>
          <a:p>
            <a:pPr>
              <a:spcBef>
                <a:spcPct val="0"/>
              </a:spcBef>
            </a:pPr>
            <a:r>
              <a:rPr lang="sv-SE" altLang="sv-SE" sz="1000"/>
              <a:t>fokus</a:t>
            </a:r>
          </a:p>
        </p:txBody>
      </p:sp>
      <p:sp>
        <p:nvSpPr>
          <p:cNvPr id="239669" name="Rectangle 53"/>
          <p:cNvSpPr>
            <a:spLocks noChangeArrowheads="1"/>
          </p:cNvSpPr>
          <p:nvPr/>
        </p:nvSpPr>
        <p:spPr bwMode="auto">
          <a:xfrm>
            <a:off x="6796088" y="4594225"/>
            <a:ext cx="290512" cy="546100"/>
          </a:xfrm>
          <a:prstGeom prst="rect">
            <a:avLst/>
          </a:prstGeom>
          <a:solidFill>
            <a:srgbClr val="000080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eaVert" wrap="none" lIns="36000" tIns="36000" rIns="36000" bIns="36000" anchor="ctr"/>
          <a:lstStyle/>
          <a:p>
            <a:pPr>
              <a:spcBef>
                <a:spcPct val="0"/>
              </a:spcBef>
            </a:pPr>
            <a:r>
              <a:rPr lang="sv-SE" altLang="sv-SE" sz="1000">
                <a:solidFill>
                  <a:schemeClr val="bg1"/>
                </a:solidFill>
              </a:rPr>
              <a:t>Värde-</a:t>
            </a:r>
          </a:p>
          <a:p>
            <a:pPr>
              <a:spcBef>
                <a:spcPct val="0"/>
              </a:spcBef>
            </a:pPr>
            <a:r>
              <a:rPr lang="sv-SE" altLang="sv-SE" sz="1000">
                <a:solidFill>
                  <a:schemeClr val="bg1"/>
                </a:solidFill>
              </a:rPr>
              <a:t>fokus</a:t>
            </a:r>
          </a:p>
        </p:txBody>
      </p:sp>
      <p:sp>
        <p:nvSpPr>
          <p:cNvPr id="239670" name="Rectangle 54"/>
          <p:cNvSpPr>
            <a:spLocks noChangeArrowheads="1"/>
          </p:cNvSpPr>
          <p:nvPr/>
        </p:nvSpPr>
        <p:spPr bwMode="auto">
          <a:xfrm>
            <a:off x="2401888" y="4265613"/>
            <a:ext cx="290512" cy="874712"/>
          </a:xfrm>
          <a:prstGeom prst="rect">
            <a:avLst/>
          </a:prstGeom>
          <a:solidFill>
            <a:schemeClr val="accent2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eaVert" wrap="none" lIns="36000" tIns="36000" rIns="36000" bIns="36000" anchor="ctr"/>
          <a:lstStyle/>
          <a:p>
            <a:pPr>
              <a:spcBef>
                <a:spcPct val="0"/>
              </a:spcBef>
            </a:pPr>
            <a:r>
              <a:rPr lang="sv-SE" altLang="sv-SE" sz="1000"/>
              <a:t>Kostnads-</a:t>
            </a:r>
          </a:p>
          <a:p>
            <a:pPr>
              <a:spcBef>
                <a:spcPct val="0"/>
              </a:spcBef>
            </a:pPr>
            <a:r>
              <a:rPr lang="sv-SE" altLang="sv-SE" sz="1000"/>
              <a:t>fokus</a:t>
            </a:r>
          </a:p>
        </p:txBody>
      </p:sp>
      <p:sp>
        <p:nvSpPr>
          <p:cNvPr id="239671" name="Rectangle 55"/>
          <p:cNvSpPr>
            <a:spLocks noChangeArrowheads="1"/>
          </p:cNvSpPr>
          <p:nvPr/>
        </p:nvSpPr>
        <p:spPr bwMode="auto">
          <a:xfrm>
            <a:off x="2955925" y="3556000"/>
            <a:ext cx="290513" cy="1584325"/>
          </a:xfrm>
          <a:prstGeom prst="rect">
            <a:avLst/>
          </a:prstGeom>
          <a:solidFill>
            <a:srgbClr val="FFFF00">
              <a:alpha val="57001"/>
            </a:srgb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eaVert" wrap="none" lIns="36000" tIns="36000" rIns="36000" bIns="36000" anchor="ctr"/>
          <a:lstStyle/>
          <a:p>
            <a:pPr>
              <a:spcBef>
                <a:spcPct val="0"/>
              </a:spcBef>
            </a:pPr>
            <a:r>
              <a:rPr lang="sv-SE" altLang="sv-SE" sz="1000"/>
              <a:t>Effektivi-</a:t>
            </a:r>
          </a:p>
          <a:p>
            <a:pPr>
              <a:spcBef>
                <a:spcPct val="0"/>
              </a:spcBef>
            </a:pPr>
            <a:r>
              <a:rPr lang="sv-SE" altLang="sv-SE" sz="1000"/>
              <a:t>tetsfokus</a:t>
            </a:r>
          </a:p>
        </p:txBody>
      </p:sp>
      <p:sp>
        <p:nvSpPr>
          <p:cNvPr id="239672" name="Rectangle 56"/>
          <p:cNvSpPr>
            <a:spLocks noChangeArrowheads="1"/>
          </p:cNvSpPr>
          <p:nvPr/>
        </p:nvSpPr>
        <p:spPr bwMode="auto">
          <a:xfrm>
            <a:off x="3509963" y="4784725"/>
            <a:ext cx="290512" cy="355600"/>
          </a:xfrm>
          <a:prstGeom prst="rect">
            <a:avLst/>
          </a:prstGeom>
          <a:gradFill rotWithShape="1">
            <a:gsLst>
              <a:gs pos="0">
                <a:srgbClr val="FF0000">
                  <a:alpha val="57001"/>
                </a:srgbClr>
              </a:gs>
              <a:gs pos="100000">
                <a:srgbClr val="F95F4F"/>
              </a:gs>
            </a:gsLst>
            <a:lin ang="5400000" scaled="1"/>
          </a:gra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eaVert" wrap="none" lIns="36000" tIns="36000" rIns="36000" bIns="36000" anchor="ctr"/>
          <a:lstStyle/>
          <a:p>
            <a:pPr>
              <a:spcBef>
                <a:spcPct val="0"/>
              </a:spcBef>
            </a:pPr>
            <a:r>
              <a:rPr lang="sv-SE" altLang="sv-SE" sz="1000"/>
              <a:t>Risk</a:t>
            </a:r>
          </a:p>
          <a:p>
            <a:pPr>
              <a:spcBef>
                <a:spcPct val="0"/>
              </a:spcBef>
            </a:pPr>
            <a:r>
              <a:rPr lang="sv-SE" altLang="sv-SE" sz="1000"/>
              <a:t>fokus</a:t>
            </a:r>
          </a:p>
        </p:txBody>
      </p:sp>
      <p:sp>
        <p:nvSpPr>
          <p:cNvPr id="239673" name="Rectangle 57"/>
          <p:cNvSpPr>
            <a:spLocks noChangeArrowheads="1"/>
          </p:cNvSpPr>
          <p:nvPr/>
        </p:nvSpPr>
        <p:spPr bwMode="auto">
          <a:xfrm>
            <a:off x="4064000" y="4718050"/>
            <a:ext cx="290513" cy="422275"/>
          </a:xfrm>
          <a:prstGeom prst="rect">
            <a:avLst/>
          </a:prstGeom>
          <a:solidFill>
            <a:srgbClr val="000080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eaVert" wrap="none" lIns="36000" tIns="36000" rIns="36000" bIns="36000" anchor="ctr"/>
          <a:lstStyle/>
          <a:p>
            <a:pPr>
              <a:spcBef>
                <a:spcPct val="0"/>
              </a:spcBef>
            </a:pPr>
            <a:r>
              <a:rPr lang="sv-SE" altLang="sv-SE" sz="1000">
                <a:solidFill>
                  <a:schemeClr val="bg1"/>
                </a:solidFill>
              </a:rPr>
              <a:t>Värde-</a:t>
            </a:r>
          </a:p>
          <a:p>
            <a:pPr>
              <a:spcBef>
                <a:spcPct val="0"/>
              </a:spcBef>
            </a:pPr>
            <a:r>
              <a:rPr lang="sv-SE" altLang="sv-SE" sz="1000">
                <a:solidFill>
                  <a:schemeClr val="bg1"/>
                </a:solidFill>
              </a:rPr>
              <a:t>fokus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mtClean="0"/>
              <a:t>Ett strategiträd som utgår från värde, kostnader, risk och effektivisering</a:t>
            </a:r>
          </a:p>
        </p:txBody>
      </p:sp>
      <p:pic>
        <p:nvPicPr>
          <p:cNvPr id="263251" name="Picture 83" descr="ekonomisk_effekt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211388"/>
            <a:ext cx="10042525" cy="31115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110" name="Picture 14" descr="kpi_traead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89000" y="2427288"/>
            <a:ext cx="8062913" cy="33750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0113" name="Rectangle 1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sv-SE" altLang="sv-SE" smtClean="0"/>
              <a:t>Ett mätträd som utgår från värde, kostnader, risk och effektivisering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08 Inköpsmodeller XFb">
  <a:themeElements>
    <a:clrScheme name="EFFSO ppt default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default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default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FFSO ppt bkg 070930">
  <a:themeElements>
    <a:clrScheme name="EFFSO ppt bkg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bkg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bkg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1108 Inköpsmodeller XFb</Template>
  <TotalTime>0</TotalTime>
  <Words>91</Words>
  <Application>Microsoft Office PowerPoint</Application>
  <PresentationFormat>A4 (210 x 297 mm)</PresentationFormat>
  <Paragraphs>60</Paragraphs>
  <Slides>4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Arial</vt:lpstr>
      <vt:lpstr>Wingdings</vt:lpstr>
      <vt:lpstr>Times New Roman</vt:lpstr>
      <vt:lpstr>1108 Inköpsmodeller XFb</vt:lpstr>
      <vt:lpstr>EFFSO ppt bkg 070930</vt:lpstr>
      <vt:lpstr>PowerPoint-presentation</vt:lpstr>
      <vt:lpstr>PowerPoint-presentation</vt:lpstr>
      <vt:lpstr>Ett strategiträd som utgår från värde, kostnader, risk och effektivisering</vt:lpstr>
      <vt:lpstr>Ett mätträd som utgår från värde, kostnader, risk och effektivisering</vt:lpstr>
    </vt:vector>
  </TitlesOfParts>
  <Manager/>
  <Company/>
  <LinksUpToDate>false</LinksUpToDate>
  <SharedDoc>false</SharedDoc>
  <HyperlinkBase>http://toolls.effso.se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Inköpsbesparingar</dc:title>
  <dc:creator/>
  <cp:lastModifiedBy/>
  <cp:revision>34</cp:revision>
  <dcterms:created xsi:type="dcterms:W3CDTF">2009-08-28T15:39:23Z</dcterms:created>
  <dcterms:modified xsi:type="dcterms:W3CDTF">2021-05-24T14:36:17Z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Ägare">
    <vt:lpwstr>EFFSO</vt:lpwstr>
  </property>
</Properties>
</file>