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1"/>
  </p:notesMasterIdLst>
  <p:handoutMasterIdLst>
    <p:handoutMasterId r:id="rId12"/>
  </p:handoutMasterIdLst>
  <p:sldIdLst>
    <p:sldId id="269" r:id="rId5"/>
    <p:sldId id="272" r:id="rId6"/>
    <p:sldId id="274" r:id="rId7"/>
    <p:sldId id="273" r:id="rId8"/>
    <p:sldId id="270" r:id="rId9"/>
    <p:sldId id="271" r:id="rId10"/>
  </p:sldIdLst>
  <p:sldSz cx="9907588" cy="6858000"/>
  <p:notesSz cx="6858000" cy="9144000"/>
  <p:defaultTextStyle>
    <a:defPPr>
      <a:defRPr lang="en-GB"/>
    </a:defPPr>
    <a:lvl1pPr algn="ctr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defTabSz="449263" rtl="0" fontAlgn="base">
      <a:spcBef>
        <a:spcPts val="1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9900"/>
    <a:srgbClr val="FFFF00"/>
    <a:srgbClr val="FF9966"/>
    <a:srgbClr val="FFFF66"/>
    <a:srgbClr val="C1C1FF"/>
    <a:srgbClr val="87FF8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36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endParaRPr lang="sv-SE" altLang="sv-SE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endParaRPr lang="sv-SE" altLang="sv-SE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endParaRPr lang="sv-SE" altLang="sv-SE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19520E04-B021-4EF6-A21F-6A1B2D8ACDF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3529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52500" y="685800"/>
            <a:ext cx="4951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altLang="sv-SE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E84A7D33-3C75-4A76-834F-F2FDC43EEA0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528081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14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880E59F-8813-43BE-ABB7-5F89145890DF}" type="slidenum">
              <a:rPr lang="en-US" altLang="sv-SE" sz="1200"/>
              <a:pPr algn="r">
                <a:spcBef>
                  <a:spcPct val="0"/>
                </a:spcBef>
              </a:pPr>
              <a:t>1</a:t>
            </a:fld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331451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161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DE0E828-221F-4569-AF10-B56D0960B1EC}" type="slidenum">
              <a:rPr lang="en-US" altLang="sv-SE" sz="1200"/>
              <a:pPr algn="r">
                <a:spcBef>
                  <a:spcPct val="0"/>
                </a:spcBef>
              </a:pPr>
              <a:t>4</a:t>
            </a:fld>
            <a:endParaRPr lang="en-US" altLang="sv-SE" sz="1200"/>
          </a:p>
        </p:txBody>
      </p:sp>
    </p:spTree>
    <p:extLst>
      <p:ext uri="{BB962C8B-B14F-4D97-AF65-F5344CB8AC3E}">
        <p14:creationId xmlns:p14="http://schemas.microsoft.com/office/powerpoint/2010/main" val="86574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205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648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310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310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5E50D4-32FD-4B03-B2DE-F73B40B0AE9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460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80B79E-C366-491E-837F-AA7880E0776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3678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70725" y="990600"/>
            <a:ext cx="2147888" cy="53324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2300" y="990600"/>
            <a:ext cx="6296025" cy="53324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6E11B2-9A7F-4CD8-9DDA-60BB60B3C1C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8423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310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310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8B9B61-5B5B-46DA-9F17-E3D5EA3767EC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1346B70D-01A6-4CB5-BC32-090BEDE16996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15182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1C8EB3-1550-4E56-9377-253AFBA5BCCD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0F1BA0E0-8F52-4F30-BBFF-1C7580F8B6FF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93232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5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551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103105-D029-4E7C-A731-A897777A755D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ED2310A1-176D-4A31-A3C5-0CE4B61938DE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102892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300" y="1905000"/>
            <a:ext cx="4221163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95863" y="1905000"/>
            <a:ext cx="4222750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C2E530-9E55-452E-9CFA-0A202ADEE0BC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8E4CDD07-25D6-4C0F-AB47-4E07BA7C0279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210110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5513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16500" y="1681163"/>
            <a:ext cx="42116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16500" y="2505075"/>
            <a:ext cx="421163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638B12-438F-4129-9E68-02151E9A410E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6AC2D1F3-7A1F-4658-A10A-907614EC5B4B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75537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9382A5-CEBC-4469-AD05-EFBD36C9CC61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C698268B-93E9-4D50-BF15-DD3A8A2AC58E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232344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90A417-3813-4870-9440-26898FBA62CB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936C447C-3D62-416A-A7C4-90BE870DF930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4152526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D85B7D-787B-4F56-9D18-144B0A5B8BED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E2EAD567-84D4-4238-9EC8-06C6B184FEC2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389795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D6693E-2C8B-4387-9EED-667836B89F8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319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D3723D-7B5D-45DA-A2F0-083055C3D2A9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4096B6DF-7233-4863-9257-EF962B0D9827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1739694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8F03D7-9F4C-4E9D-946D-73FF1114AAB3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E853B580-B708-4F7C-A167-64844C74A1EB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156023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70725" y="990600"/>
            <a:ext cx="2147888" cy="53324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2300" y="990600"/>
            <a:ext cx="6296025" cy="53324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1C3996-AB08-4AA0-A3B8-47C6C0988BF1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1B3EA9BA-44FC-4D60-8DC4-7A8B43E94AF6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</p:spTree>
    <p:extLst>
      <p:ext uri="{BB962C8B-B14F-4D97-AF65-F5344CB8AC3E}">
        <p14:creationId xmlns:p14="http://schemas.microsoft.com/office/powerpoint/2010/main" val="2068421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310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310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22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407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5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551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22835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300" y="1905000"/>
            <a:ext cx="4221163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95863" y="1905000"/>
            <a:ext cx="4222750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009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5513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16500" y="1681163"/>
            <a:ext cx="42116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16500" y="2505075"/>
            <a:ext cx="421163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041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182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2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5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551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FC3685-456C-4822-B8CA-6ACE73D0981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630926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63016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631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26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70725" y="990600"/>
            <a:ext cx="2147888" cy="53324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2300" y="990600"/>
            <a:ext cx="6296025" cy="53324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12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310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310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507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025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5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551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01254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300" y="1905000"/>
            <a:ext cx="4221163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95863" y="1905000"/>
            <a:ext cx="4222750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611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5513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16500" y="1681163"/>
            <a:ext cx="42116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16500" y="2505075"/>
            <a:ext cx="421163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16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37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300" y="1905000"/>
            <a:ext cx="4221163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95863" y="1905000"/>
            <a:ext cx="4222750" cy="44180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2D984D-02BA-49B9-A953-9D0579511B9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715159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361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14779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342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28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70725" y="990600"/>
            <a:ext cx="2147888" cy="53324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2300" y="990600"/>
            <a:ext cx="6296025" cy="53324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00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5513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16500" y="1681163"/>
            <a:ext cx="42116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16500" y="2505075"/>
            <a:ext cx="421163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423520-99BA-4759-802A-298710A1A7D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7861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877980-010F-478D-931C-D7259D212F3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02518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30E7D2-E615-40A6-8057-B7DFE07B37A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0171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7B1ACF-844F-479F-9D74-5A9DC070021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90597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56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65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56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3D8535-0F4C-4F9E-BBAA-6CBA96B97E99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2535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90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85800" y="914400"/>
            <a:ext cx="8534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82550"/>
            <a:ext cx="2143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990600"/>
            <a:ext cx="858678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rubriktextens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905000"/>
            <a:ext cx="8596313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dispositionstextens format</a:t>
            </a:r>
          </a:p>
          <a:p>
            <a:pPr lvl="1"/>
            <a:r>
              <a:rPr lang="en-GB" altLang="sv-SE" smtClean="0"/>
              <a:t>Andra dispositionsnivån</a:t>
            </a:r>
          </a:p>
          <a:p>
            <a:pPr lvl="2"/>
            <a:r>
              <a:rPr lang="en-GB" altLang="sv-SE" smtClean="0"/>
              <a:t>Tredje dispositionsnivån</a:t>
            </a:r>
          </a:p>
          <a:p>
            <a:pPr lvl="3"/>
            <a:r>
              <a:rPr lang="en-GB" altLang="sv-SE" smtClean="0"/>
              <a:t>Fjärde dispositionsnivån</a:t>
            </a:r>
          </a:p>
          <a:p>
            <a:pPr lvl="4"/>
            <a:r>
              <a:rPr lang="en-GB" altLang="sv-SE" smtClean="0"/>
              <a:t>Femte dispositionsnivån</a:t>
            </a:r>
          </a:p>
          <a:p>
            <a:pPr lvl="4"/>
            <a:r>
              <a:rPr lang="en-GB" altLang="sv-SE" smtClean="0"/>
              <a:t>Sjätte dispositionsnivån</a:t>
            </a:r>
          </a:p>
          <a:p>
            <a:pPr lvl="4"/>
            <a:r>
              <a:rPr lang="en-GB" altLang="sv-SE" smtClean="0"/>
              <a:t>Sjunde dispositionsnivån</a:t>
            </a:r>
          </a:p>
          <a:p>
            <a:pPr lvl="4"/>
            <a:r>
              <a:rPr lang="en-GB" altLang="sv-SE" smtClean="0"/>
              <a:t>Åttonde dispositionsnivån</a:t>
            </a:r>
          </a:p>
          <a:p>
            <a:pPr lvl="4"/>
            <a:r>
              <a:rPr lang="en-GB" altLang="sv-SE" smtClean="0"/>
              <a:t>Nionde dispositionsnivån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97688" y="6581775"/>
            <a:ext cx="230981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A2F2991F-80F2-4AFF-A56D-D2EBDE0B3F1E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303713" y="6742113"/>
            <a:ext cx="13017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384330"/>
              </a:buClr>
            </a:pPr>
            <a:r>
              <a:rPr lang="en-US" altLang="sv-SE" sz="600" b="1">
                <a:solidFill>
                  <a:srgbClr val="384330"/>
                </a:solidFill>
              </a:rPr>
              <a:t>Effective Sourcing </a:t>
            </a:r>
            <a:r>
              <a:rPr lang="en-US" altLang="sv-SE" sz="600" b="1">
                <a:solidFill>
                  <a:srgbClr val="384330"/>
                </a:solidFill>
                <a:cs typeface="Arial" panose="020B0604020202020204" pitchFamily="34" charset="0"/>
              </a:rPr>
              <a:t>•</a:t>
            </a:r>
            <a:r>
              <a:rPr lang="en-US" altLang="sv-SE" sz="600" b="1">
                <a:solidFill>
                  <a:srgbClr val="384330"/>
                </a:solidFill>
              </a:rPr>
              <a:t> www.effso.com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266700" indent="-266700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Wingdings" panose="05000000000000000000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31813" indent="-261938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04863" indent="-269875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Times New Roman" panose="02020603050405020304" pitchFamily="18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03505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−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5553"/>
          <a:stretch>
            <a:fillRect/>
          </a:stretch>
        </p:blipFill>
        <p:spPr bwMode="auto">
          <a:xfrm>
            <a:off x="0" y="0"/>
            <a:ext cx="9906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548" t="155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90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85800" y="914400"/>
            <a:ext cx="8534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82550"/>
            <a:ext cx="2143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990600"/>
            <a:ext cx="858678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rubriktextens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905000"/>
            <a:ext cx="8596313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dispositionstextens format</a:t>
            </a:r>
          </a:p>
          <a:p>
            <a:pPr lvl="1"/>
            <a:r>
              <a:rPr lang="en-GB" altLang="sv-SE" smtClean="0"/>
              <a:t>Andra dispositionsnivån</a:t>
            </a:r>
          </a:p>
          <a:p>
            <a:pPr lvl="2"/>
            <a:r>
              <a:rPr lang="en-GB" altLang="sv-SE" smtClean="0"/>
              <a:t>Tredje dispositionsnivån</a:t>
            </a:r>
          </a:p>
          <a:p>
            <a:pPr lvl="3"/>
            <a:r>
              <a:rPr lang="en-GB" altLang="sv-SE" smtClean="0"/>
              <a:t>Fjärde dispositionsnivån</a:t>
            </a:r>
          </a:p>
          <a:p>
            <a:pPr lvl="4"/>
            <a:r>
              <a:rPr lang="en-GB" altLang="sv-SE" smtClean="0"/>
              <a:t>Femte dispositionsnivån</a:t>
            </a:r>
          </a:p>
          <a:p>
            <a:pPr lvl="4"/>
            <a:r>
              <a:rPr lang="en-GB" altLang="sv-SE" smtClean="0"/>
              <a:t>Sjätte dispositionsnivån</a:t>
            </a:r>
          </a:p>
          <a:p>
            <a:pPr lvl="4"/>
            <a:r>
              <a:rPr lang="en-GB" altLang="sv-SE" smtClean="0"/>
              <a:t>Sjunde dispositionsnivån</a:t>
            </a:r>
          </a:p>
          <a:p>
            <a:pPr lvl="4"/>
            <a:r>
              <a:rPr lang="en-GB" altLang="sv-SE" smtClean="0"/>
              <a:t>Åttonde dispositionsnivån</a:t>
            </a:r>
          </a:p>
          <a:p>
            <a:pPr lvl="4"/>
            <a:r>
              <a:rPr lang="en-GB" altLang="sv-SE" smtClean="0"/>
              <a:t>Nionde dispositionsnivån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368675" y="6581775"/>
            <a:ext cx="31353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sv-SE" altLang="sv-SE"/>
              <a:t>Överspecifiering vs. underspecifieringChange this in 'View' - 'Header and Footer'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897688" y="6581775"/>
            <a:ext cx="230981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A761C6F0-C87B-452F-99BA-305AA84B1F72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22300" y="6583363"/>
            <a:ext cx="230981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E4E7453C-C1E9-49FA-BFD3-E852E075C2E1}" type="datetime1">
              <a:rPr lang="sv-SE" altLang="sv-SE"/>
              <a:pPr/>
              <a:t>2021-05-24</a:t>
            </a:fld>
            <a:r>
              <a:rPr lang="sv-SE" altLang="sv-SE"/>
              <a:t>2009-09-25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303713" y="6742113"/>
            <a:ext cx="13017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384330"/>
              </a:buClr>
            </a:pPr>
            <a:r>
              <a:rPr lang="en-US" altLang="sv-SE" sz="600" b="1">
                <a:solidFill>
                  <a:srgbClr val="384330"/>
                </a:solidFill>
              </a:rPr>
              <a:t>Effective Sourcing </a:t>
            </a:r>
            <a:r>
              <a:rPr lang="en-US" altLang="sv-SE" sz="600" b="1">
                <a:solidFill>
                  <a:srgbClr val="384330"/>
                </a:solidFill>
                <a:cs typeface="Arial" panose="020B0604020202020204" pitchFamily="34" charset="0"/>
              </a:rPr>
              <a:t>•</a:t>
            </a:r>
            <a:r>
              <a:rPr lang="en-US" altLang="sv-SE" sz="600" b="1">
                <a:solidFill>
                  <a:srgbClr val="384330"/>
                </a:solidFill>
              </a:rPr>
              <a:t> www.effso.com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266700" indent="-266700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Wingdings" panose="05000000000000000000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31813" indent="-261938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04863" indent="-269875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Times New Roman" panose="02020603050405020304" pitchFamily="18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03505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−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90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908050"/>
            <a:ext cx="551021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243263" y="6348413"/>
            <a:ext cx="3422650" cy="150812"/>
            <a:chOff x="2043" y="3999"/>
            <a:chExt cx="2156" cy="9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3999"/>
              <a:ext cx="60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3999"/>
              <a:ext cx="582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" y="3999"/>
              <a:ext cx="582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990600"/>
            <a:ext cx="858678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rubriktextens format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905000"/>
            <a:ext cx="8596313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dispositionstextens format</a:t>
            </a:r>
          </a:p>
          <a:p>
            <a:pPr lvl="1"/>
            <a:r>
              <a:rPr lang="en-GB" altLang="sv-SE" smtClean="0"/>
              <a:t>Andra dispositionsnivån</a:t>
            </a:r>
          </a:p>
          <a:p>
            <a:pPr lvl="2"/>
            <a:r>
              <a:rPr lang="en-GB" altLang="sv-SE" smtClean="0"/>
              <a:t>Tredje dispositionsnivån</a:t>
            </a:r>
          </a:p>
          <a:p>
            <a:pPr lvl="3"/>
            <a:r>
              <a:rPr lang="en-GB" altLang="sv-SE" smtClean="0"/>
              <a:t>Fjärde dispositionsnivån</a:t>
            </a:r>
          </a:p>
          <a:p>
            <a:pPr lvl="4"/>
            <a:r>
              <a:rPr lang="en-GB" altLang="sv-SE" smtClean="0"/>
              <a:t>Femte dispositionsnivån</a:t>
            </a:r>
          </a:p>
          <a:p>
            <a:pPr lvl="4"/>
            <a:r>
              <a:rPr lang="en-GB" altLang="sv-SE" smtClean="0"/>
              <a:t>Sjätte dispositionsnivån</a:t>
            </a:r>
          </a:p>
          <a:p>
            <a:pPr lvl="4"/>
            <a:r>
              <a:rPr lang="en-GB" altLang="sv-SE" smtClean="0"/>
              <a:t>Sjunde dispositionsnivån</a:t>
            </a:r>
          </a:p>
          <a:p>
            <a:pPr lvl="4"/>
            <a:r>
              <a:rPr lang="en-GB" altLang="sv-SE" smtClean="0"/>
              <a:t>Åttonde dispositionsnivån</a:t>
            </a:r>
          </a:p>
          <a:p>
            <a:pPr lvl="4"/>
            <a:r>
              <a:rPr lang="en-GB" altLang="sv-SE" smtClean="0"/>
              <a:t>Nionde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266700" indent="-266700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Wingdings" panose="05000000000000000000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31813" indent="-261938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04863" indent="-269875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Times New Roman" panose="02020603050405020304" pitchFamily="18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03505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−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5553"/>
          <a:stretch>
            <a:fillRect/>
          </a:stretch>
        </p:blipFill>
        <p:spPr bwMode="auto">
          <a:xfrm>
            <a:off x="0" y="0"/>
            <a:ext cx="9906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548" t="155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6308725"/>
            <a:ext cx="5419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90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908050"/>
            <a:ext cx="551021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990600"/>
            <a:ext cx="858678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rubriktextens format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905000"/>
            <a:ext cx="8596313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för att redigera dispositionstextens format</a:t>
            </a:r>
          </a:p>
          <a:p>
            <a:pPr lvl="1"/>
            <a:r>
              <a:rPr lang="en-GB" altLang="sv-SE" smtClean="0"/>
              <a:t>Andra dispositionsnivån</a:t>
            </a:r>
          </a:p>
          <a:p>
            <a:pPr lvl="2"/>
            <a:r>
              <a:rPr lang="en-GB" altLang="sv-SE" smtClean="0"/>
              <a:t>Tredje dispositionsnivån</a:t>
            </a:r>
          </a:p>
          <a:p>
            <a:pPr lvl="3"/>
            <a:r>
              <a:rPr lang="en-GB" altLang="sv-SE" smtClean="0"/>
              <a:t>Fjärde dispositionsnivån</a:t>
            </a:r>
          </a:p>
          <a:p>
            <a:pPr lvl="4"/>
            <a:r>
              <a:rPr lang="en-GB" altLang="sv-SE" smtClean="0"/>
              <a:t>Femte dispositionsnivån</a:t>
            </a:r>
          </a:p>
          <a:p>
            <a:pPr lvl="4"/>
            <a:r>
              <a:rPr lang="en-GB" altLang="sv-SE" smtClean="0"/>
              <a:t>Sjätte dispositionsnivån</a:t>
            </a:r>
          </a:p>
          <a:p>
            <a:pPr lvl="4"/>
            <a:r>
              <a:rPr lang="en-GB" altLang="sv-SE" smtClean="0"/>
              <a:t>Sjunde dispositionsnivån</a:t>
            </a:r>
          </a:p>
          <a:p>
            <a:pPr lvl="4"/>
            <a:r>
              <a:rPr lang="en-GB" altLang="sv-SE" smtClean="0"/>
              <a:t>Åttonde dispositionsnivån</a:t>
            </a:r>
          </a:p>
          <a:p>
            <a:pPr lvl="4"/>
            <a:r>
              <a:rPr lang="en-GB" altLang="sv-SE" smtClean="0"/>
              <a:t>Nionde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266700" indent="-266700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Wingdings" panose="05000000000000000000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31813" indent="-261938" algn="l" defTabSz="449263" rtl="0" eaLnBrk="0" fontAlgn="base" hangingPunct="0">
        <a:spcBef>
          <a:spcPts val="600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04863" indent="-269875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Times New Roman" panose="02020603050405020304" pitchFamily="18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03505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6F3A"/>
        </a:buClr>
        <a:buSzPct val="100000"/>
        <a:buFont typeface="Arial" panose="020B0604020202020204" pitchFamily="34" charset="0"/>
        <a:buChar char="−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6" name="Oval 780"/>
          <p:cNvSpPr>
            <a:spLocks noChangeArrowheads="1"/>
          </p:cNvSpPr>
          <p:nvPr/>
        </p:nvSpPr>
        <p:spPr bwMode="auto">
          <a:xfrm>
            <a:off x="6461125" y="4060825"/>
            <a:ext cx="685800" cy="685800"/>
          </a:xfrm>
          <a:prstGeom prst="ellipse">
            <a:avLst/>
          </a:prstGeom>
          <a:solidFill>
            <a:schemeClr val="fol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37" name="Oval 781"/>
          <p:cNvSpPr>
            <a:spLocks noChangeArrowheads="1"/>
          </p:cNvSpPr>
          <p:nvPr/>
        </p:nvSpPr>
        <p:spPr bwMode="auto">
          <a:xfrm>
            <a:off x="6308725" y="3908425"/>
            <a:ext cx="990600" cy="990600"/>
          </a:xfrm>
          <a:prstGeom prst="ellipse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26" name="Freeform 770"/>
          <p:cNvSpPr>
            <a:spLocks/>
          </p:cNvSpPr>
          <p:nvPr/>
        </p:nvSpPr>
        <p:spPr bwMode="auto">
          <a:xfrm>
            <a:off x="1976438" y="3762375"/>
            <a:ext cx="862012" cy="395288"/>
          </a:xfrm>
          <a:custGeom>
            <a:avLst/>
            <a:gdLst>
              <a:gd name="T0" fmla="*/ 0 w 543"/>
              <a:gd name="T1" fmla="*/ 69 h 249"/>
              <a:gd name="T2" fmla="*/ 75 w 543"/>
              <a:gd name="T3" fmla="*/ 0 h 249"/>
              <a:gd name="T4" fmla="*/ 294 w 543"/>
              <a:gd name="T5" fmla="*/ 0 h 249"/>
              <a:gd name="T6" fmla="*/ 516 w 543"/>
              <a:gd name="T7" fmla="*/ 99 h 249"/>
              <a:gd name="T8" fmla="*/ 543 w 543"/>
              <a:gd name="T9" fmla="*/ 180 h 249"/>
              <a:gd name="T10" fmla="*/ 468 w 543"/>
              <a:gd name="T11" fmla="*/ 246 h 249"/>
              <a:gd name="T12" fmla="*/ 63 w 543"/>
              <a:gd name="T13" fmla="*/ 249 h 249"/>
              <a:gd name="T14" fmla="*/ 0 w 543"/>
              <a:gd name="T15" fmla="*/ 6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3" h="249">
                <a:moveTo>
                  <a:pt x="0" y="69"/>
                </a:moveTo>
                <a:lnTo>
                  <a:pt x="75" y="0"/>
                </a:lnTo>
                <a:lnTo>
                  <a:pt x="294" y="0"/>
                </a:lnTo>
                <a:lnTo>
                  <a:pt x="516" y="99"/>
                </a:lnTo>
                <a:lnTo>
                  <a:pt x="543" y="180"/>
                </a:lnTo>
                <a:lnTo>
                  <a:pt x="468" y="246"/>
                </a:lnTo>
                <a:lnTo>
                  <a:pt x="63" y="249"/>
                </a:lnTo>
                <a:lnTo>
                  <a:pt x="0" y="6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368675" y="6581775"/>
            <a:ext cx="31369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/>
              <a:t>Överspecifiering vs underspecifiering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97688" y="6581775"/>
            <a:ext cx="23114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BB72AB4-03EA-4487-AC4D-F335AAF54390}" type="slidenum">
              <a:rPr lang="en-US" altLang="sv-SE" sz="1000"/>
              <a:pPr algn="r">
                <a:spcBef>
                  <a:spcPct val="0"/>
                </a:spcBef>
              </a:pPr>
              <a:t>1</a:t>
            </a:fld>
            <a:endParaRPr lang="en-US" altLang="sv-SE" sz="10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22300" y="6583363"/>
            <a:ext cx="2311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000"/>
              <a:t>2012-04-04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31825" y="990600"/>
            <a:ext cx="8588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800" b="1"/>
              <a:t>Överspecifiering kan yttra sig på olika sätt</a:t>
            </a:r>
          </a:p>
        </p:txBody>
      </p:sp>
      <p:sp>
        <p:nvSpPr>
          <p:cNvPr id="20206" name="Line 750"/>
          <p:cNvSpPr>
            <a:spLocks noChangeShapeType="1"/>
          </p:cNvSpPr>
          <p:nvPr/>
        </p:nvSpPr>
        <p:spPr bwMode="auto">
          <a:xfrm>
            <a:off x="841375" y="5848350"/>
            <a:ext cx="4051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07" name="Line 751"/>
          <p:cNvSpPr>
            <a:spLocks noChangeShapeType="1"/>
          </p:cNvSpPr>
          <p:nvPr/>
        </p:nvSpPr>
        <p:spPr bwMode="auto">
          <a:xfrm flipV="1">
            <a:off x="854075" y="2279650"/>
            <a:ext cx="0" cy="3568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08" name="Text Box 752"/>
          <p:cNvSpPr txBox="1">
            <a:spLocks noChangeArrowheads="1"/>
          </p:cNvSpPr>
          <p:nvPr/>
        </p:nvSpPr>
        <p:spPr bwMode="auto">
          <a:xfrm>
            <a:off x="2628900" y="5891213"/>
            <a:ext cx="682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Kvalitet</a:t>
            </a:r>
          </a:p>
        </p:txBody>
      </p:sp>
      <p:sp>
        <p:nvSpPr>
          <p:cNvPr id="20209" name="Text Box 753"/>
          <p:cNvSpPr txBox="1">
            <a:spLocks noChangeArrowheads="1"/>
          </p:cNvSpPr>
          <p:nvPr/>
        </p:nvSpPr>
        <p:spPr bwMode="auto">
          <a:xfrm rot="16200000">
            <a:off x="366713" y="3924300"/>
            <a:ext cx="588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Värde</a:t>
            </a:r>
          </a:p>
        </p:txBody>
      </p:sp>
      <p:sp>
        <p:nvSpPr>
          <p:cNvPr id="20210" name="Line 754"/>
          <p:cNvSpPr>
            <a:spLocks noChangeShapeType="1"/>
          </p:cNvSpPr>
          <p:nvPr/>
        </p:nvSpPr>
        <p:spPr bwMode="auto">
          <a:xfrm>
            <a:off x="5105400" y="5854700"/>
            <a:ext cx="4051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11" name="Line 755"/>
          <p:cNvSpPr>
            <a:spLocks noChangeShapeType="1"/>
          </p:cNvSpPr>
          <p:nvPr/>
        </p:nvSpPr>
        <p:spPr bwMode="auto">
          <a:xfrm flipV="1">
            <a:off x="5118100" y="2286000"/>
            <a:ext cx="0" cy="3568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12" name="Text Box 756"/>
          <p:cNvSpPr txBox="1">
            <a:spLocks noChangeArrowheads="1"/>
          </p:cNvSpPr>
          <p:nvPr/>
        </p:nvSpPr>
        <p:spPr bwMode="auto">
          <a:xfrm>
            <a:off x="6892925" y="5897563"/>
            <a:ext cx="682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Kvalitet</a:t>
            </a:r>
          </a:p>
        </p:txBody>
      </p:sp>
      <p:sp>
        <p:nvSpPr>
          <p:cNvPr id="20213" name="Text Box 757"/>
          <p:cNvSpPr txBox="1">
            <a:spLocks noChangeArrowheads="1"/>
          </p:cNvSpPr>
          <p:nvPr/>
        </p:nvSpPr>
        <p:spPr bwMode="auto">
          <a:xfrm rot="16200000">
            <a:off x="4556126" y="3927475"/>
            <a:ext cx="741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Kostnad</a:t>
            </a:r>
          </a:p>
        </p:txBody>
      </p:sp>
      <p:sp>
        <p:nvSpPr>
          <p:cNvPr id="20214" name="Line 758"/>
          <p:cNvSpPr>
            <a:spLocks noChangeShapeType="1"/>
          </p:cNvSpPr>
          <p:nvPr/>
        </p:nvSpPr>
        <p:spPr bwMode="auto">
          <a:xfrm flipV="1">
            <a:off x="466725" y="2571750"/>
            <a:ext cx="3028950" cy="2590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15" name="Line 759"/>
          <p:cNvSpPr>
            <a:spLocks noChangeShapeType="1"/>
          </p:cNvSpPr>
          <p:nvPr/>
        </p:nvSpPr>
        <p:spPr bwMode="auto">
          <a:xfrm flipV="1">
            <a:off x="720725" y="2892425"/>
            <a:ext cx="3467100" cy="29813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16" name="Line 760"/>
          <p:cNvSpPr>
            <a:spLocks noChangeShapeType="1"/>
          </p:cNvSpPr>
          <p:nvPr/>
        </p:nvSpPr>
        <p:spPr bwMode="auto">
          <a:xfrm>
            <a:off x="428625" y="3429000"/>
            <a:ext cx="4238625" cy="1952625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17" name="Line 761"/>
          <p:cNvSpPr>
            <a:spLocks noChangeShapeType="1"/>
          </p:cNvSpPr>
          <p:nvPr/>
        </p:nvSpPr>
        <p:spPr bwMode="auto">
          <a:xfrm>
            <a:off x="406400" y="2825750"/>
            <a:ext cx="4238625" cy="1952625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18" name="Line 762"/>
          <p:cNvSpPr>
            <a:spLocks noChangeShapeType="1"/>
          </p:cNvSpPr>
          <p:nvPr/>
        </p:nvSpPr>
        <p:spPr bwMode="auto">
          <a:xfrm>
            <a:off x="1333500" y="2247900"/>
            <a:ext cx="1457325" cy="3705225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19" name="Line 763"/>
          <p:cNvSpPr>
            <a:spLocks noChangeShapeType="1"/>
          </p:cNvSpPr>
          <p:nvPr/>
        </p:nvSpPr>
        <p:spPr bwMode="auto">
          <a:xfrm>
            <a:off x="2159000" y="2311400"/>
            <a:ext cx="1457325" cy="3705225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20" name="Line 764"/>
          <p:cNvSpPr>
            <a:spLocks noChangeShapeType="1"/>
          </p:cNvSpPr>
          <p:nvPr/>
        </p:nvSpPr>
        <p:spPr bwMode="auto">
          <a:xfrm flipV="1">
            <a:off x="742950" y="4114800"/>
            <a:ext cx="3971925" cy="762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21" name="Line 765"/>
          <p:cNvSpPr>
            <a:spLocks noChangeShapeType="1"/>
          </p:cNvSpPr>
          <p:nvPr/>
        </p:nvSpPr>
        <p:spPr bwMode="auto">
          <a:xfrm flipV="1">
            <a:off x="739775" y="3721100"/>
            <a:ext cx="3971925" cy="762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22" name="Text Box 766"/>
          <p:cNvSpPr txBox="1">
            <a:spLocks noChangeArrowheads="1"/>
          </p:cNvSpPr>
          <p:nvPr/>
        </p:nvSpPr>
        <p:spPr bwMode="auto">
          <a:xfrm rot="1421042">
            <a:off x="3308350" y="4567238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>
                <a:solidFill>
                  <a:schemeClr val="accent2"/>
                </a:solidFill>
              </a:rPr>
              <a:t>Tekniska krav</a:t>
            </a:r>
          </a:p>
        </p:txBody>
      </p:sp>
      <p:sp>
        <p:nvSpPr>
          <p:cNvPr id="20223" name="Text Box 767"/>
          <p:cNvSpPr txBox="1">
            <a:spLocks noChangeArrowheads="1"/>
          </p:cNvSpPr>
          <p:nvPr/>
        </p:nvSpPr>
        <p:spPr bwMode="auto">
          <a:xfrm rot="-2433670">
            <a:off x="2667000" y="2997200"/>
            <a:ext cx="1433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>
                <a:solidFill>
                  <a:srgbClr val="CC3300"/>
                </a:solidFill>
              </a:rPr>
              <a:t>Kommersiella krav</a:t>
            </a:r>
          </a:p>
        </p:txBody>
      </p:sp>
      <p:sp>
        <p:nvSpPr>
          <p:cNvPr id="20224" name="Text Box 768"/>
          <p:cNvSpPr txBox="1">
            <a:spLocks noChangeArrowheads="1"/>
          </p:cNvSpPr>
          <p:nvPr/>
        </p:nvSpPr>
        <p:spPr bwMode="auto">
          <a:xfrm rot="-1265076">
            <a:off x="1539875" y="2589213"/>
            <a:ext cx="723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>
                <a:solidFill>
                  <a:srgbClr val="008000"/>
                </a:solidFill>
              </a:rPr>
              <a:t>Lagkrav</a:t>
            </a:r>
          </a:p>
        </p:txBody>
      </p:sp>
      <p:sp>
        <p:nvSpPr>
          <p:cNvPr id="20225" name="Text Box 769"/>
          <p:cNvSpPr txBox="1">
            <a:spLocks noChangeArrowheads="1"/>
          </p:cNvSpPr>
          <p:nvPr/>
        </p:nvSpPr>
        <p:spPr bwMode="auto">
          <a:xfrm>
            <a:off x="3278188" y="3795713"/>
            <a:ext cx="1131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>
                <a:solidFill>
                  <a:srgbClr val="FF9900"/>
                </a:solidFill>
              </a:rPr>
              <a:t>Estetiska krav</a:t>
            </a:r>
          </a:p>
        </p:txBody>
      </p:sp>
      <p:sp>
        <p:nvSpPr>
          <p:cNvPr id="20227" name="Text Box 771"/>
          <p:cNvSpPr txBox="1">
            <a:spLocks noChangeArrowheads="1"/>
          </p:cNvSpPr>
          <p:nvPr/>
        </p:nvSpPr>
        <p:spPr bwMode="auto">
          <a:xfrm>
            <a:off x="2655888" y="2262188"/>
            <a:ext cx="1449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Handlingsutrymme</a:t>
            </a:r>
          </a:p>
        </p:txBody>
      </p:sp>
      <p:sp>
        <p:nvSpPr>
          <p:cNvPr id="20228" name="Line 772"/>
          <p:cNvSpPr>
            <a:spLocks noChangeShapeType="1"/>
          </p:cNvSpPr>
          <p:nvPr/>
        </p:nvSpPr>
        <p:spPr bwMode="auto">
          <a:xfrm flipH="1">
            <a:off x="2390775" y="2514600"/>
            <a:ext cx="428625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29" name="Rectangle 773"/>
          <p:cNvSpPr>
            <a:spLocks noChangeArrowheads="1"/>
          </p:cNvSpPr>
          <p:nvPr/>
        </p:nvSpPr>
        <p:spPr bwMode="auto">
          <a:xfrm flipV="1">
            <a:off x="5114925" y="2381250"/>
            <a:ext cx="3867150" cy="3457575"/>
          </a:xfrm>
          <a:prstGeom prst="rect">
            <a:avLst/>
          </a:prstGeom>
          <a:gradFill rotWithShape="1">
            <a:gsLst>
              <a:gs pos="0">
                <a:srgbClr val="FF9966">
                  <a:alpha val="62000"/>
                </a:srgbClr>
              </a:gs>
              <a:gs pos="100000">
                <a:srgbClr val="FFFF66">
                  <a:alpha val="58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sv-SE" altLang="sv-SE"/>
          </a:p>
        </p:txBody>
      </p:sp>
      <p:sp>
        <p:nvSpPr>
          <p:cNvPr id="20233" name="Text Box 777"/>
          <p:cNvSpPr txBox="1">
            <a:spLocks noChangeArrowheads="1"/>
          </p:cNvSpPr>
          <p:nvPr/>
        </p:nvSpPr>
        <p:spPr bwMode="auto">
          <a:xfrm>
            <a:off x="7632700" y="2538413"/>
            <a:ext cx="1247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Överspecifierad</a:t>
            </a:r>
          </a:p>
        </p:txBody>
      </p:sp>
      <p:sp>
        <p:nvSpPr>
          <p:cNvPr id="20234" name="Text Box 778"/>
          <p:cNvSpPr txBox="1">
            <a:spLocks noChangeArrowheads="1"/>
          </p:cNvSpPr>
          <p:nvPr/>
        </p:nvSpPr>
        <p:spPr bwMode="auto">
          <a:xfrm>
            <a:off x="5180013" y="4830763"/>
            <a:ext cx="1330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Underspecifierad</a:t>
            </a:r>
          </a:p>
        </p:txBody>
      </p:sp>
      <p:sp>
        <p:nvSpPr>
          <p:cNvPr id="20231" name="Oval 775"/>
          <p:cNvSpPr>
            <a:spLocks noChangeArrowheads="1"/>
          </p:cNvSpPr>
          <p:nvPr/>
        </p:nvSpPr>
        <p:spPr bwMode="auto">
          <a:xfrm>
            <a:off x="6608763" y="4208463"/>
            <a:ext cx="390525" cy="390525"/>
          </a:xfrm>
          <a:prstGeom prst="ellipse">
            <a:avLst/>
          </a:prstGeom>
          <a:solidFill>
            <a:schemeClr val="folHlink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40" name="Oval 784"/>
          <p:cNvSpPr>
            <a:spLocks noChangeArrowheads="1"/>
          </p:cNvSpPr>
          <p:nvPr/>
        </p:nvSpPr>
        <p:spPr bwMode="auto">
          <a:xfrm>
            <a:off x="8015288" y="2833688"/>
            <a:ext cx="390525" cy="390525"/>
          </a:xfrm>
          <a:prstGeom prst="ellipse">
            <a:avLst/>
          </a:prstGeom>
          <a:solidFill>
            <a:srgbClr val="FFFF00">
              <a:alpha val="60001"/>
            </a:srgbClr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43" name="Oval 787"/>
          <p:cNvSpPr>
            <a:spLocks noChangeArrowheads="1"/>
          </p:cNvSpPr>
          <p:nvPr/>
        </p:nvSpPr>
        <p:spPr bwMode="auto">
          <a:xfrm>
            <a:off x="5678488" y="5135563"/>
            <a:ext cx="390525" cy="390525"/>
          </a:xfrm>
          <a:prstGeom prst="ellipse">
            <a:avLst/>
          </a:prstGeom>
          <a:solidFill>
            <a:srgbClr val="FF0000">
              <a:alpha val="60001"/>
            </a:srgbClr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44" name="Text Box 788"/>
          <p:cNvSpPr txBox="1">
            <a:spLocks noChangeArrowheads="1"/>
          </p:cNvSpPr>
          <p:nvPr/>
        </p:nvSpPr>
        <p:spPr bwMode="auto">
          <a:xfrm>
            <a:off x="6013450" y="3846513"/>
            <a:ext cx="1527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Optimalt specifierad</a:t>
            </a:r>
          </a:p>
        </p:txBody>
      </p:sp>
      <p:sp>
        <p:nvSpPr>
          <p:cNvPr id="20245" name="Oval 789"/>
          <p:cNvSpPr>
            <a:spLocks noChangeArrowheads="1"/>
          </p:cNvSpPr>
          <p:nvPr/>
        </p:nvSpPr>
        <p:spPr bwMode="auto">
          <a:xfrm>
            <a:off x="7545388" y="3421063"/>
            <a:ext cx="390525" cy="390525"/>
          </a:xfrm>
          <a:prstGeom prst="ellipse">
            <a:avLst/>
          </a:prstGeom>
          <a:solidFill>
            <a:schemeClr val="folHlink">
              <a:alpha val="20000"/>
            </a:schemeClr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cxnSp>
        <p:nvCxnSpPr>
          <p:cNvPr id="20246" name="AutoShape 790"/>
          <p:cNvCxnSpPr>
            <a:cxnSpLocks noChangeShapeType="1"/>
            <a:stCxn id="20231" idx="5"/>
            <a:endCxn id="20245" idx="5"/>
          </p:cNvCxnSpPr>
          <p:nvPr/>
        </p:nvCxnSpPr>
        <p:spPr bwMode="auto">
          <a:xfrm rot="5400000" flipH="1" flipV="1">
            <a:off x="7016751" y="3679825"/>
            <a:ext cx="787400" cy="936625"/>
          </a:xfrm>
          <a:prstGeom prst="curvedConnector3">
            <a:avLst>
              <a:gd name="adj1" fmla="val -36292"/>
            </a:avLst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47" name="Text Box 791"/>
          <p:cNvSpPr txBox="1">
            <a:spLocks noChangeArrowheads="1"/>
          </p:cNvSpPr>
          <p:nvPr/>
        </p:nvSpPr>
        <p:spPr bwMode="auto">
          <a:xfrm>
            <a:off x="7642225" y="4462463"/>
            <a:ext cx="1069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/>
              <a:t>Kravkrypning</a:t>
            </a:r>
          </a:p>
        </p:txBody>
      </p:sp>
      <p:sp>
        <p:nvSpPr>
          <p:cNvPr id="20248" name="Text Box 792"/>
          <p:cNvSpPr txBox="1">
            <a:spLocks noChangeArrowheads="1"/>
          </p:cNvSpPr>
          <p:nvPr/>
        </p:nvSpPr>
        <p:spPr bwMode="auto">
          <a:xfrm>
            <a:off x="723900" y="1935163"/>
            <a:ext cx="417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b="1"/>
              <a:t>Typ 1: Kraven begränsar produkt- och leverantörsurval</a:t>
            </a:r>
          </a:p>
        </p:txBody>
      </p:sp>
      <p:sp>
        <p:nvSpPr>
          <p:cNvPr id="20249" name="Text Box 793"/>
          <p:cNvSpPr txBox="1">
            <a:spLocks noChangeArrowheads="1"/>
          </p:cNvSpPr>
          <p:nvPr/>
        </p:nvSpPr>
        <p:spPr bwMode="auto">
          <a:xfrm>
            <a:off x="5254625" y="1935163"/>
            <a:ext cx="351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b="1"/>
              <a:t>Typ 2: Kraven urholkar budget och lönsamhet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Team charter - Gruppkontrakt</a:t>
            </a: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ph idx="1"/>
          </p:nvPr>
        </p:nvGraphicFramePr>
        <p:xfrm>
          <a:off x="1993900" y="1803400"/>
          <a:ext cx="58166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Dokument" r:id="rId3" imgW="5901465" imgH="3584393" progId="Word.Document.8">
                  <p:embed/>
                </p:oleObj>
              </mc:Choice>
              <mc:Fallback>
                <p:oleObj name="Dokument" r:id="rId3" imgW="5901465" imgH="358439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803400"/>
                        <a:ext cx="5816600" cy="353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3368675" y="6581775"/>
            <a:ext cx="31369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/>
              <a:t>Överspecifiering vs underspecifiering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22300" y="6583363"/>
            <a:ext cx="2311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000"/>
              <a:t>2012-04-04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Krav kan härröra från många olika källor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Kundspecifikation / Kundkrav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Kundenkäter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Lagkrav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Standard / Norm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Tidigare erfarenheter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Praxis hos leverantör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Förstudie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Bänktester / pilottester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Konkurrentprodukter / konkurrentkrav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Jämförande specifikation från annan inköpsavdelning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altLang="sv-SE"/>
              <a:t>Teori</a:t>
            </a:r>
          </a:p>
          <a:p>
            <a:pPr>
              <a:buFont typeface="Wingdings" panose="05000000000000000000" pitchFamily="2" charset="2"/>
              <a:buChar char="q"/>
            </a:pPr>
            <a:endParaRPr lang="sv-SE" altLang="sv-SE"/>
          </a:p>
          <a:p>
            <a:pPr>
              <a:buFont typeface="Wingdings" panose="05000000000000000000" pitchFamily="2" charset="2"/>
              <a:buChar char="q"/>
            </a:pPr>
            <a:endParaRPr lang="sv-SE" altLang="sv-SE"/>
          </a:p>
          <a:p>
            <a:pPr>
              <a:buFont typeface="Wingdings" panose="05000000000000000000" pitchFamily="2" charset="2"/>
              <a:buChar char="q"/>
            </a:pPr>
            <a:endParaRPr lang="sv-SE" altLang="sv-SE"/>
          </a:p>
          <a:p>
            <a:pPr>
              <a:buFont typeface="Wingdings" panose="05000000000000000000" pitchFamily="2" charset="2"/>
              <a:buChar char="q"/>
            </a:pPr>
            <a:endParaRPr lang="sv-SE" altLang="sv-SE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368675" y="6581775"/>
            <a:ext cx="31369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/>
              <a:t>Överspecifiering vs underspecifiering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22300" y="6583363"/>
            <a:ext cx="2311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000"/>
              <a:t>2012-04-04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1219200" y="1620838"/>
          <a:ext cx="7069138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9" name="Kalkylblad" r:id="rId4" imgW="7069883" imgH="2557350" progId="Excel.Sheet.8">
                  <p:embed/>
                </p:oleObj>
              </mc:Choice>
              <mc:Fallback>
                <p:oleObj name="Kalkylblad" r:id="rId4" imgW="7069883" imgH="255735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20838"/>
                        <a:ext cx="7069138" cy="2557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368675" y="6581775"/>
            <a:ext cx="31369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/>
              <a:t>Överspecifiering vs underspecifiering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897688" y="6581775"/>
            <a:ext cx="23114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AEB37FF-DE98-40FB-86B3-06D907C87200}" type="slidenum">
              <a:rPr lang="en-US" altLang="sv-SE" sz="1000"/>
              <a:pPr algn="r">
                <a:spcBef>
                  <a:spcPct val="0"/>
                </a:spcBef>
              </a:pPr>
              <a:t>4</a:t>
            </a:fld>
            <a:endParaRPr lang="en-US" altLang="sv-SE" sz="100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22300" y="6583363"/>
            <a:ext cx="2311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000"/>
              <a:t>2012-04-04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31825" y="990600"/>
            <a:ext cx="8588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800" b="1"/>
              <a:t>Endimensionell värdeanalys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181225" y="24082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v-SE" altLang="sv-SE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498725" y="16589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v-SE" altLang="sv-SE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132388" y="4376738"/>
            <a:ext cx="4013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sv-SE" altLang="sv-SE" b="1"/>
              <a:t>V=Värdehöjande egenskap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N=Nödvändig, men inte värdehöjande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O=Onödig, dvs varken värdehöjande eller nödvändig</a:t>
            </a:r>
          </a:p>
          <a:p>
            <a:pPr algn="l"/>
            <a:endParaRPr lang="sv-SE" altLang="sv-SE" b="1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H="1" flipV="1">
            <a:off x="4546600" y="2463800"/>
            <a:ext cx="660400" cy="186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919163" y="43164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sv-SE" altLang="sv-SE" b="1"/>
          </a:p>
        </p:txBody>
      </p:sp>
      <p:sp>
        <p:nvSpPr>
          <p:cNvPr id="110657" name="Text Box 65"/>
          <p:cNvSpPr txBox="1">
            <a:spLocks noChangeArrowheads="1"/>
          </p:cNvSpPr>
          <p:nvPr/>
        </p:nvSpPr>
        <p:spPr bwMode="auto">
          <a:xfrm>
            <a:off x="1423988" y="4344988"/>
            <a:ext cx="20383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sv-SE" altLang="sv-SE" b="1"/>
              <a:t>K=Kund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L=Lagkrav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S=Standard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E=Erfarenhet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F=Förstudie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B=Bänktest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T=Teori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K=Konkurrent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I=Annan inköpsavdelning</a:t>
            </a:r>
          </a:p>
          <a:p>
            <a:pPr algn="l">
              <a:spcBef>
                <a:spcPct val="0"/>
              </a:spcBef>
            </a:pPr>
            <a:r>
              <a:rPr lang="sv-SE" altLang="sv-SE" b="1"/>
              <a:t>P=Praxis hos leverantör</a:t>
            </a:r>
          </a:p>
        </p:txBody>
      </p:sp>
      <p:sp>
        <p:nvSpPr>
          <p:cNvPr id="110658" name="Line 66"/>
          <p:cNvSpPr>
            <a:spLocks noChangeShapeType="1"/>
          </p:cNvSpPr>
          <p:nvPr/>
        </p:nvSpPr>
        <p:spPr bwMode="auto">
          <a:xfrm flipV="1">
            <a:off x="1771650" y="2374900"/>
            <a:ext cx="1562100" cy="200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Tvådimensionell värdeanalys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>
            <p:ph idx="1"/>
          </p:nvPr>
        </p:nvGraphicFramePr>
        <p:xfrm>
          <a:off x="622300" y="2378075"/>
          <a:ext cx="8596313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Kalkylblad" r:id="rId4" imgW="9455658" imgH="3816225" progId="Excel.Sheet.8">
                  <p:embed/>
                </p:oleObj>
              </mc:Choice>
              <mc:Fallback>
                <p:oleObj name="Kalkylblad" r:id="rId4" imgW="9455658" imgH="38162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378075"/>
                        <a:ext cx="8596313" cy="3470275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368675" y="6581775"/>
            <a:ext cx="31369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/>
              <a:t>Överspecifiering vs underspecifiering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6583363"/>
            <a:ext cx="2311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000"/>
              <a:t>2012-04-04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Det tar 6 till 12 månader innan värdeförbättringsprojekt ger effekt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368675" y="6619875"/>
            <a:ext cx="31369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/>
              <a:t>Överspecifiering vs underspecifiering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22300" y="6621463"/>
            <a:ext cx="2311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sv-SE" altLang="sv-SE" sz="1000"/>
              <a:t>2012-04-04</a:t>
            </a:r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>
            <p:ph idx="1"/>
          </p:nvPr>
        </p:nvGraphicFramePr>
        <p:xfrm>
          <a:off x="622300" y="2355850"/>
          <a:ext cx="8596313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Diagram" r:id="rId4" imgW="8315345" imgH="3400546" progId="Excel.Chart.8">
                  <p:embed/>
                </p:oleObj>
              </mc:Choice>
              <mc:Fallback>
                <p:oleObj name="Diagram" r:id="rId4" imgW="8315345" imgH="3400546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355850"/>
                        <a:ext cx="8596313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v-S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146</Words>
  <Application>Microsoft Office PowerPoint</Application>
  <PresentationFormat>Anpassad</PresentationFormat>
  <Paragraphs>63</Paragraphs>
  <Slides>6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6</vt:i4>
      </vt:variant>
    </vt:vector>
  </HeadingPairs>
  <TitlesOfParts>
    <vt:vector size="17" baseType="lpstr">
      <vt:lpstr>Arial</vt:lpstr>
      <vt:lpstr>Wingdings</vt:lpstr>
      <vt:lpstr>Times New Roman</vt:lpstr>
      <vt:lpstr>Lucida Sans Unicode</vt:lpstr>
      <vt:lpstr>Standardformgivning</vt:lpstr>
      <vt:lpstr>Standardformgivning</vt:lpstr>
      <vt:lpstr>Standardformgivning</vt:lpstr>
      <vt:lpstr>Standardformgivning</vt:lpstr>
      <vt:lpstr>Microsoft Word-dokument</vt:lpstr>
      <vt:lpstr>Microsoft Excel-kalkylblad</vt:lpstr>
      <vt:lpstr>Microsoft Excel-diagram</vt:lpstr>
      <vt:lpstr>PowerPoint-presentation</vt:lpstr>
      <vt:lpstr>Team charter - Gruppkontrakt</vt:lpstr>
      <vt:lpstr>Krav kan härröra från många olika källor</vt:lpstr>
      <vt:lpstr>PowerPoint-presentation</vt:lpstr>
      <vt:lpstr>Tvådimensionell värdeanalys</vt:lpstr>
      <vt:lpstr>Det tar 6 till 12 månader innan värdeförbättringsprojekt ger effekt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Överspecifiering, gruppkontrakt &amp; värdeanalys</dc:title>
  <dc:creator>Michèle Sandstedt</dc:creator>
  <cp:lastModifiedBy>Michèle Sandstedt</cp:lastModifiedBy>
  <cp:revision>25</cp:revision>
  <dcterms:modified xsi:type="dcterms:W3CDTF">2021-05-24T20:04:47Z</dcterms:modified>
</cp:coreProperties>
</file>