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6"/>
  </p:notesMasterIdLst>
  <p:sldIdLst>
    <p:sldId id="374" r:id="rId3"/>
    <p:sldId id="373" r:id="rId4"/>
    <p:sldId id="375" r:id="rId5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F95F4F"/>
    <a:srgbClr val="00E87A"/>
    <a:srgbClr val="66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59" autoAdjust="0"/>
    <p:restoredTop sz="94556" autoAdjust="0"/>
  </p:normalViewPr>
  <p:slideViewPr>
    <p:cSldViewPr snapToGrid="0">
      <p:cViewPr varScale="1">
        <p:scale>
          <a:sx n="81" d="100"/>
          <a:sy n="81" d="100"/>
        </p:scale>
        <p:origin x="784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A2C79F55-8D90-41FF-87F5-E6E5AC69F80D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3650197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3243263" y="6348413"/>
            <a:ext cx="3424237" cy="152400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7016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3DA5B-9A13-49F7-B6E4-D41A8058365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7884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6475F-34D1-4E0E-9462-0CD22CEDB1E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699473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05801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4BA0C-A555-47B4-93A0-0E7B39F22A7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648754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5D4A1C-1704-430F-969F-AA8BDAD4984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83253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ECCEF-808F-47EB-8466-6055DF602FB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33901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CE704-B650-4319-BEF1-106F5C28834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154100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26A4F4-9EFF-449C-84C0-D54767C9A13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865125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97556-3168-4D3F-BE6A-098BE6E6E0F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87534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DD029-F546-48D5-94AA-3272A81D98B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5214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0F7CDD-9156-4D0E-9746-CA0D7CBA852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182150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7701E-FE65-4277-A9A2-127149DE12F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7541897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BDBF59-8FB6-48AF-96AE-EE0D5935601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748928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F40EDC-6292-49DB-B444-98873A40520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3971868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453EB-8B4F-4D76-882D-AEC3CAC2ED4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0469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2E0B5-A101-4695-8432-13F34575585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006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455C6-F8E7-4891-8710-E8390DD3FAB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09215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2DEED-0031-483D-BB44-8C3883DE30B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9934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CBE34-18E0-40F9-BF1E-C9BAF1CB971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12419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72049-E37F-4600-954B-0C67B360436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2178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B8B8F3-3CCC-4537-8165-59ADC892C44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6918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30AFF-9E43-4F6E-959C-AFD02E132BF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68534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307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05D542F2-D441-4E5E-82F7-E5DC3AFDED2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525953DE-A824-4FC5-B98C-1BE1FA077E2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mtClean="0"/>
              <a:t>Olika sätt att definiera leverantörsstruktur / leverantörstäthet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altLang="sv-SE" smtClean="0"/>
              <a:t>Antal leverantörer per inköpskategori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altLang="sv-SE" smtClean="0"/>
              <a:t>Genomsnittlig spend per leverantör per inköpskategori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altLang="sv-SE" smtClean="0"/>
              <a:t>ABC-analys per inköpskategori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altLang="sv-SE" smtClean="0"/>
              <a:t>20/80-analys per inköpskategori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altLang="sv-SE" smtClean="0"/>
              <a:t>Exponentialfunktion (</a:t>
            </a:r>
            <a:r>
              <a:rPr lang="sv-SE" altLang="sv-SE" smtClean="0">
                <a:cs typeface="Arial" panose="020B0604020202020204" pitchFamily="34" charset="0"/>
              </a:rPr>
              <a:t>≈ pareto)</a:t>
            </a:r>
          </a:p>
        </p:txBody>
      </p:sp>
      <p:sp>
        <p:nvSpPr>
          <p:cNvPr id="292868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Leverantörstäthet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646" name="Object 70"/>
          <p:cNvGraphicFramePr>
            <a:graphicFrameLocks noChangeAspect="1"/>
          </p:cNvGraphicFramePr>
          <p:nvPr/>
        </p:nvGraphicFramePr>
        <p:xfrm>
          <a:off x="2797175" y="1079500"/>
          <a:ext cx="5213350" cy="363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57" name="Diagram" r:id="rId3" imgW="10001402" imgH="7239000" progId="Excel.Chart.8">
                  <p:embed/>
                </p:oleObj>
              </mc:Choice>
              <mc:Fallback>
                <p:oleObj name="Diagram" r:id="rId3" imgW="10001402" imgH="7239000" progId="Excel.Chart.8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175" y="1079500"/>
                        <a:ext cx="5213350" cy="363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mtClean="0"/>
              <a:t>Olika leverantörsstruktur i olika delar av Kraljics matris</a:t>
            </a:r>
          </a:p>
        </p:txBody>
      </p:sp>
      <p:sp>
        <p:nvSpPr>
          <p:cNvPr id="280614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Leverantörstäthet</a:t>
            </a:r>
          </a:p>
        </p:txBody>
      </p:sp>
      <p:graphicFrame>
        <p:nvGraphicFramePr>
          <p:cNvPr id="280645" name="Object 69"/>
          <p:cNvGraphicFramePr>
            <a:graphicFrameLocks noChangeAspect="1"/>
          </p:cNvGraphicFramePr>
          <p:nvPr/>
        </p:nvGraphicFramePr>
        <p:xfrm>
          <a:off x="2058988" y="1566863"/>
          <a:ext cx="5343525" cy="369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58" name="Diagram" r:id="rId5" imgW="10372649" imgH="7229551" progId="Excel.Chart.8">
                  <p:embed/>
                </p:oleObj>
              </mc:Choice>
              <mc:Fallback>
                <p:oleObj name="Diagram" r:id="rId5" imgW="10372649" imgH="7229551" progId="Excel.Chart.8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8" y="1566863"/>
                        <a:ext cx="5343525" cy="369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647" name="Line 71"/>
          <p:cNvSpPr>
            <a:spLocks noChangeShapeType="1"/>
          </p:cNvSpPr>
          <p:nvPr/>
        </p:nvSpPr>
        <p:spPr bwMode="auto">
          <a:xfrm flipV="1">
            <a:off x="4387850" y="4092575"/>
            <a:ext cx="809625" cy="809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80648" name="Text Box 72"/>
          <p:cNvSpPr txBox="1">
            <a:spLocks noChangeArrowheads="1"/>
          </p:cNvSpPr>
          <p:nvPr/>
        </p:nvSpPr>
        <p:spPr bwMode="auto">
          <a:xfrm>
            <a:off x="3025775" y="5113338"/>
            <a:ext cx="2132013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100" b="1"/>
              <a:t>Leveranskedjans komplexitet</a:t>
            </a:r>
          </a:p>
        </p:txBody>
      </p:sp>
      <p:sp>
        <p:nvSpPr>
          <p:cNvPr id="280649" name="Text Box 73"/>
          <p:cNvSpPr txBox="1">
            <a:spLocks noChangeArrowheads="1"/>
          </p:cNvSpPr>
          <p:nvPr/>
        </p:nvSpPr>
        <p:spPr bwMode="auto">
          <a:xfrm rot="-2431236">
            <a:off x="6559550" y="4646613"/>
            <a:ext cx="1201738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100" b="1"/>
              <a:t>Affärspåverkan</a:t>
            </a:r>
          </a:p>
        </p:txBody>
      </p:sp>
      <p:sp>
        <p:nvSpPr>
          <p:cNvPr id="280650" name="Text Box 74"/>
          <p:cNvSpPr txBox="1">
            <a:spLocks noChangeArrowheads="1"/>
          </p:cNvSpPr>
          <p:nvPr/>
        </p:nvSpPr>
        <p:spPr bwMode="auto">
          <a:xfrm rot="-2431236">
            <a:off x="7094538" y="4244975"/>
            <a:ext cx="4413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100"/>
              <a:t>Hög</a:t>
            </a:r>
          </a:p>
        </p:txBody>
      </p:sp>
      <p:sp>
        <p:nvSpPr>
          <p:cNvPr id="280651" name="Text Box 75"/>
          <p:cNvSpPr txBox="1">
            <a:spLocks noChangeArrowheads="1"/>
          </p:cNvSpPr>
          <p:nvPr/>
        </p:nvSpPr>
        <p:spPr bwMode="auto">
          <a:xfrm rot="-2431236">
            <a:off x="6373813" y="4862513"/>
            <a:ext cx="41751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100"/>
              <a:t>Låg</a:t>
            </a:r>
          </a:p>
        </p:txBody>
      </p:sp>
      <p:sp>
        <p:nvSpPr>
          <p:cNvPr id="280652" name="Text Box 76"/>
          <p:cNvSpPr txBox="1">
            <a:spLocks noChangeArrowheads="1"/>
          </p:cNvSpPr>
          <p:nvPr/>
        </p:nvSpPr>
        <p:spPr bwMode="auto">
          <a:xfrm>
            <a:off x="1682750" y="5453063"/>
            <a:ext cx="17113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 b="1">
                <a:solidFill>
                  <a:schemeClr val="accent1"/>
                </a:solidFill>
              </a:rPr>
              <a:t>10 största leverantörer</a:t>
            </a:r>
          </a:p>
          <a:p>
            <a:r>
              <a:rPr lang="sv-SE" altLang="sv-SE" sz="1200" b="1">
                <a:solidFill>
                  <a:schemeClr val="accent1"/>
                </a:solidFill>
              </a:rPr>
              <a:t>A</a:t>
            </a:r>
          </a:p>
        </p:txBody>
      </p:sp>
      <p:sp>
        <p:nvSpPr>
          <p:cNvPr id="280653" name="Text Box 77"/>
          <p:cNvSpPr txBox="1">
            <a:spLocks noChangeArrowheads="1"/>
          </p:cNvSpPr>
          <p:nvPr/>
        </p:nvSpPr>
        <p:spPr bwMode="auto">
          <a:xfrm>
            <a:off x="3427413" y="5453063"/>
            <a:ext cx="20669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 b="1">
                <a:solidFill>
                  <a:srgbClr val="0000FF"/>
                </a:solidFill>
              </a:rPr>
              <a:t>10 näst största leverantörer</a:t>
            </a:r>
          </a:p>
          <a:p>
            <a:r>
              <a:rPr lang="sv-SE" altLang="sv-SE" sz="1200" b="1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280654" name="Text Box 78"/>
          <p:cNvSpPr txBox="1">
            <a:spLocks noChangeArrowheads="1"/>
          </p:cNvSpPr>
          <p:nvPr/>
        </p:nvSpPr>
        <p:spPr bwMode="auto">
          <a:xfrm>
            <a:off x="5529263" y="5453063"/>
            <a:ext cx="202406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 b="1">
                <a:solidFill>
                  <a:srgbClr val="660066"/>
                </a:solidFill>
              </a:rPr>
              <a:t>Resterande leverantörsbas</a:t>
            </a:r>
          </a:p>
          <a:p>
            <a:r>
              <a:rPr lang="sv-SE" altLang="sv-SE" sz="1200" b="1">
                <a:solidFill>
                  <a:srgbClr val="660066"/>
                </a:solidFill>
              </a:rPr>
              <a:t>C</a:t>
            </a:r>
          </a:p>
        </p:txBody>
      </p:sp>
      <p:sp>
        <p:nvSpPr>
          <p:cNvPr id="280655" name="AutoShape 79"/>
          <p:cNvSpPr>
            <a:spLocks/>
          </p:cNvSpPr>
          <p:nvPr/>
        </p:nvSpPr>
        <p:spPr bwMode="auto">
          <a:xfrm>
            <a:off x="2371725" y="3152775"/>
            <a:ext cx="825500" cy="1133475"/>
          </a:xfrm>
          <a:prstGeom prst="leftBrace">
            <a:avLst>
              <a:gd name="adj1" fmla="val 1144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sv-SE"/>
          </a:p>
        </p:txBody>
      </p:sp>
      <p:sp>
        <p:nvSpPr>
          <p:cNvPr id="280656" name="Text Box 80"/>
          <p:cNvSpPr txBox="1">
            <a:spLocks noChangeArrowheads="1"/>
          </p:cNvSpPr>
          <p:nvPr/>
        </p:nvSpPr>
        <p:spPr bwMode="auto">
          <a:xfrm rot="16200000">
            <a:off x="1626394" y="3639344"/>
            <a:ext cx="121761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100" b="1"/>
              <a:t>Andel av spend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3" name="Rectangle 5"/>
          <p:cNvSpPr>
            <a:spLocks noGrp="1" noChangeArrowheads="1"/>
          </p:cNvSpPr>
          <p:nvPr>
            <p:ph type="title"/>
          </p:nvPr>
        </p:nvSpPr>
        <p:spPr>
          <a:xfrm>
            <a:off x="631825" y="990600"/>
            <a:ext cx="8588375" cy="546100"/>
          </a:xfrm>
        </p:spPr>
        <p:txBody>
          <a:bodyPr/>
          <a:lstStyle/>
          <a:p>
            <a:r>
              <a:rPr lang="sv-SE" altLang="sv-SE" smtClean="0"/>
              <a:t>Exponentialfunktion som mått på leverantörstäthet / leverantörsstruktur</a:t>
            </a:r>
          </a:p>
        </p:txBody>
      </p:sp>
      <p:graphicFrame>
        <p:nvGraphicFramePr>
          <p:cNvPr id="293896" name="Object 8"/>
          <p:cNvGraphicFramePr>
            <a:graphicFrameLocks noChangeAspect="1"/>
          </p:cNvGraphicFramePr>
          <p:nvPr>
            <p:ph idx="1"/>
          </p:nvPr>
        </p:nvGraphicFramePr>
        <p:xfrm>
          <a:off x="647700" y="2514600"/>
          <a:ext cx="4508500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07" name="Diagram" r:id="rId3" imgW="3381451" imgH="2238451" progId="Excel.Chart.8">
                  <p:embed/>
                </p:oleObj>
              </mc:Choice>
              <mc:Fallback>
                <p:oleObj name="Diagram" r:id="rId3" imgW="3381451" imgH="2238451" progId="Excel.Chart.8">
                  <p:embed/>
                  <p:pic>
                    <p:nvPicPr>
                      <p:cNvPr id="0" name="Object 8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2514600"/>
                        <a:ext cx="4508500" cy="298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3898" name="Object 10"/>
          <p:cNvGraphicFramePr>
            <a:graphicFrameLocks noChangeAspect="1"/>
          </p:cNvGraphicFramePr>
          <p:nvPr/>
        </p:nvGraphicFramePr>
        <p:xfrm>
          <a:off x="5000625" y="2486025"/>
          <a:ext cx="4543425" cy="307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08" name="Diagram" r:id="rId5" imgW="3390900" imgH="2295525" progId="Excel.Chart.8">
                  <p:embed/>
                </p:oleObj>
              </mc:Choice>
              <mc:Fallback>
                <p:oleObj name="Diagram" r:id="rId5" imgW="3390900" imgH="2295525" progId="Excel.Chart.8">
                  <p:embed/>
                  <p:pic>
                    <p:nvPicPr>
                      <p:cNvPr id="0" name="Object 10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5" y="2486025"/>
                        <a:ext cx="4543425" cy="307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3899" name="Text Box 11"/>
          <p:cNvSpPr txBox="1">
            <a:spLocks noChangeArrowheads="1"/>
          </p:cNvSpPr>
          <p:nvPr/>
        </p:nvSpPr>
        <p:spPr bwMode="auto">
          <a:xfrm>
            <a:off x="1660525" y="5364163"/>
            <a:ext cx="2928938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000"/>
              <a:t>Leverantörerna sorterade i fallande storleksordning</a:t>
            </a:r>
          </a:p>
        </p:txBody>
      </p:sp>
      <p:sp>
        <p:nvSpPr>
          <p:cNvPr id="293901" name="Text Box 13"/>
          <p:cNvSpPr txBox="1">
            <a:spLocks noChangeArrowheads="1"/>
          </p:cNvSpPr>
          <p:nvPr/>
        </p:nvSpPr>
        <p:spPr bwMode="auto">
          <a:xfrm rot="-5400000">
            <a:off x="248444" y="3775869"/>
            <a:ext cx="941387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000"/>
              <a:t>Andel av spend</a:t>
            </a:r>
          </a:p>
        </p:txBody>
      </p:sp>
      <p:sp>
        <p:nvSpPr>
          <p:cNvPr id="293903" name="Text Box 15"/>
          <p:cNvSpPr txBox="1">
            <a:spLocks noChangeArrowheads="1"/>
          </p:cNvSpPr>
          <p:nvPr/>
        </p:nvSpPr>
        <p:spPr bwMode="auto">
          <a:xfrm>
            <a:off x="5940425" y="5364163"/>
            <a:ext cx="2928938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000"/>
              <a:t>Leverantörerna sorterade i fallande storleksordning</a:t>
            </a:r>
          </a:p>
        </p:txBody>
      </p:sp>
      <p:sp>
        <p:nvSpPr>
          <p:cNvPr id="293904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Leverantörstäthet</a:t>
            </a:r>
          </a:p>
        </p:txBody>
      </p:sp>
      <p:sp>
        <p:nvSpPr>
          <p:cNvPr id="293905" name="Text Box 17"/>
          <p:cNvSpPr txBox="1">
            <a:spLocks noChangeArrowheads="1"/>
          </p:cNvSpPr>
          <p:nvPr/>
        </p:nvSpPr>
        <p:spPr bwMode="auto">
          <a:xfrm>
            <a:off x="2816225" y="2260600"/>
            <a:ext cx="6223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K = -1</a:t>
            </a:r>
          </a:p>
        </p:txBody>
      </p:sp>
      <p:sp>
        <p:nvSpPr>
          <p:cNvPr id="293906" name="Text Box 18"/>
          <p:cNvSpPr txBox="1">
            <a:spLocks noChangeArrowheads="1"/>
          </p:cNvSpPr>
          <p:nvPr/>
        </p:nvSpPr>
        <p:spPr bwMode="auto">
          <a:xfrm>
            <a:off x="7386638" y="2352675"/>
            <a:ext cx="792162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K = -1.5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</Words>
  <Application>Microsoft Office PowerPoint</Application>
  <PresentationFormat>A4 (210 x 297 mm)</PresentationFormat>
  <Paragraphs>27</Paragraphs>
  <Slides>3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Arial</vt:lpstr>
      <vt:lpstr>Wingdings</vt:lpstr>
      <vt:lpstr>Times New Roman</vt:lpstr>
      <vt:lpstr>1108 Inköpsmodeller XFb</vt:lpstr>
      <vt:lpstr>EFFSO ppt bkg 070930</vt:lpstr>
      <vt:lpstr>Microsoft Excel-diagram</vt:lpstr>
      <vt:lpstr>Olika sätt att definiera leverantörsstruktur / leverantörstäthet</vt:lpstr>
      <vt:lpstr>Olika leverantörsstruktur i olika delar av Kraljics matris</vt:lpstr>
      <vt:lpstr>Exponentialfunktion som mått på leverantörstäthet / leverantörsstruktur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Leverantörstäthet</dc:title>
  <dc:creator/>
  <cp:lastModifiedBy/>
  <cp:revision>77</cp:revision>
  <dcterms:created xsi:type="dcterms:W3CDTF">2009-08-28T15:39:23Z</dcterms:created>
  <dcterms:modified xsi:type="dcterms:W3CDTF">2021-05-25T21:11:25Z</dcterms:modified>
</cp:coreProperties>
</file>